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24" r:id="rId2"/>
    <p:sldId id="443" r:id="rId3"/>
    <p:sldId id="442" r:id="rId4"/>
    <p:sldId id="483" r:id="rId5"/>
    <p:sldId id="465" r:id="rId6"/>
    <p:sldId id="484" r:id="rId7"/>
    <p:sldId id="485" r:id="rId8"/>
    <p:sldId id="487" r:id="rId9"/>
    <p:sldId id="491" r:id="rId10"/>
    <p:sldId id="492" r:id="rId11"/>
    <p:sldId id="488" r:id="rId12"/>
    <p:sldId id="489" r:id="rId13"/>
    <p:sldId id="490" r:id="rId14"/>
    <p:sldId id="472" r:id="rId15"/>
    <p:sldId id="445" r:id="rId16"/>
    <p:sldId id="446" r:id="rId17"/>
  </p:sldIdLst>
  <p:sldSz cx="9144000" cy="6858000" type="screen4x3"/>
  <p:notesSz cx="7086600" cy="93726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33"/>
    <a:srgbClr val="F47C45"/>
    <a:srgbClr val="0069AA"/>
    <a:srgbClr val="EB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5" autoAdjust="0"/>
    <p:restoredTop sz="90113" autoAdjust="0"/>
  </p:normalViewPr>
  <p:slideViewPr>
    <p:cSldViewPr snapToGrid="0">
      <p:cViewPr varScale="1">
        <p:scale>
          <a:sx n="103" d="100"/>
          <a:sy n="103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307C075-CBF3-4B35-BF3D-3ED4CC0290E4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F804B4D-782B-4993-8032-CBDDC7169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47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76D0E2-F045-4B40-9879-6DD6786B3DCE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70550" cy="4217988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D7CA55-11D8-425A-A30B-98CF3F80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28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Paul:  Introduce who the development partners are – Newroads/Roberta &amp; CypherWorx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partners agree that all will be involved and be invited to every presentation.  We will also agree to communicate in some form prior to each meeting.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4124" indent="-29389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5576" indent="-23511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5806" indent="-23511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6036" indent="-23511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6266" indent="-235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6496" indent="-235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6727" indent="-235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6957" indent="-235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B17243-13B1-4A03-894C-63D68A06B2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986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3F77AA-B512-491B-A4DA-826F43B43E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5CD1674-B138-43DE-9B6F-8B04BB599E79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AE7A29F-C344-49FE-AF56-B4F341724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3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9340CE7-FA9E-49B5-B95C-53E2D1C0808C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BB453DE-B28F-4A02-ABB4-949D462A2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6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C92C604-F740-4ED6-932C-D86AACCCD960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B225003-A006-4483-821B-21CF60DB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81000"/>
            <a:ext cx="4572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34591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AC26F64-7B61-4656-99F7-AC75620842A5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3CE6CE-E128-4440-8F22-9B0668D12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4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431CD53-4A32-4FF1-8FA2-211149AD9365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F899776-6BDC-47AD-9363-89776CA82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4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6705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6EAC3ED-31C0-4468-AEA4-27729B9D5409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C8575D-DB0A-40B5-BC80-55E55465E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2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609600"/>
            <a:ext cx="4495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399"/>
            <a:ext cx="4040188" cy="33067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3067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C4F9D2C-ECE3-4997-8559-0B4F198E279C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E8CA93F-880D-4A79-BF0C-4F315B56C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609600"/>
            <a:ext cx="4572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4C63CE2-D2E0-4B1A-B7D9-D289B6180C58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2D5C9CE-0739-461F-BF18-7736C6A2D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9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FD21AD9-E321-4B54-BC2A-0C7E2A8FBE80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D938270-9E09-4433-B94C-9E3E8C917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3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9800"/>
            <a:ext cx="5111750" cy="39163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124200"/>
            <a:ext cx="3008313" cy="3001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710F072-2F73-49FC-8B53-E3B3622670D6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66EE30F-46F6-4FFF-AA82-4C01A682C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AA31F1C-8781-4EA0-81CF-E1244115C64F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B1A7AE5-3FC0-45CD-8FE6-136B0A736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1990" y="6019800"/>
            <a:ext cx="4572000" cy="609600"/>
          </a:xfrm>
          <a:prstGeom prst="rect">
            <a:avLst/>
          </a:prstGeom>
          <a:solidFill>
            <a:srgbClr val="006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10886" y="381000"/>
            <a:ext cx="4572000" cy="609600"/>
          </a:xfrm>
          <a:prstGeom prst="rect">
            <a:avLst/>
          </a:prstGeom>
          <a:solidFill>
            <a:srgbClr val="006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5975350"/>
            <a:ext cx="3387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upport.cypherworx.com/support/discussio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-mIZ-n14f1nguM&amp;tbnid=0y-8S3_uw0rSwM:&amp;ved=0CAUQjRw&amp;url=http://ltcadministrator.com/listing/the-80th-street-residence/&amp;ei=7IvVUumsFrHnsASHvILAAQ&amp;bvm=bv.59378465,d.eW0&amp;psig=AFQjCNG0ykIQpeMCzgLN-0_Hi1CqThyZDg&amp;ust=13898130937142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llabornation.net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725613"/>
            <a:ext cx="3001962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4887913" y="2071688"/>
            <a:ext cx="30273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47C45"/>
                </a:solidFill>
              </a:rPr>
              <a:t>Administrators</a:t>
            </a:r>
          </a:p>
          <a:p>
            <a:pPr algn="ctr" eaLnBrk="1" hangingPunct="1"/>
            <a:r>
              <a:rPr lang="en-US" altLang="en-US" sz="3600" b="1">
                <a:solidFill>
                  <a:srgbClr val="F47C45"/>
                </a:solidFill>
              </a:rPr>
              <a:t>Users Group</a:t>
            </a:r>
          </a:p>
          <a:p>
            <a:pPr algn="ctr" eaLnBrk="1" hangingPunct="1"/>
            <a:r>
              <a:rPr lang="en-US" altLang="en-US" sz="3600" b="1">
                <a:solidFill>
                  <a:srgbClr val="F47C45"/>
                </a:solidFill>
              </a:rPr>
              <a:t>Meeting</a:t>
            </a:r>
          </a:p>
        </p:txBody>
      </p:sp>
      <p:pic>
        <p:nvPicPr>
          <p:cNvPr id="1331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895725"/>
            <a:ext cx="31337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32670" y="6128657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10/19/16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9" y="3437644"/>
            <a:ext cx="4371963" cy="21977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6" y="1367121"/>
            <a:ext cx="4484971" cy="17213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487889" y="338715"/>
            <a:ext cx="2380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Discussions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599010" y="2450683"/>
            <a:ext cx="522890" cy="34651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8410" y="1992033"/>
            <a:ext cx="30944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Main Discussion board for admins will show the “Hidden” column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Click on Discussion Topic Title and the settings have a new look, and this is where you go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Lock or unlock a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Hide a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Pin or unpin a discussion</a:t>
            </a:r>
          </a:p>
        </p:txBody>
      </p:sp>
      <p:sp>
        <p:nvSpPr>
          <p:cNvPr id="9" name="Left Arrow 8"/>
          <p:cNvSpPr/>
          <p:nvPr/>
        </p:nvSpPr>
        <p:spPr>
          <a:xfrm>
            <a:off x="4368447" y="4692511"/>
            <a:ext cx="522890" cy="34651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5383" y="357965"/>
            <a:ext cx="3211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Events in Teams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6535" y="1828404"/>
            <a:ext cx="3094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 Learner can log in and click on the Teams menu option, then click the title of their team to view Events.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This screenshot shows the list of the Learner’s team(s) and then a list of Joinable teams beneath that.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5" y="1422788"/>
            <a:ext cx="4642473" cy="3409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Left Arrow 4"/>
          <p:cNvSpPr/>
          <p:nvPr/>
        </p:nvSpPr>
        <p:spPr>
          <a:xfrm>
            <a:off x="1618304" y="3283651"/>
            <a:ext cx="522890" cy="34651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9" y="1191203"/>
            <a:ext cx="3251970" cy="19689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295383" y="357965"/>
            <a:ext cx="3211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Events in Teams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0400" y="1645997"/>
            <a:ext cx="309444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An event in </a:t>
            </a:r>
            <a:r>
              <a:rPr lang="en-US" sz="1600" smtClean="0">
                <a:solidFill>
                  <a:prstClr val="black"/>
                </a:solidFill>
              </a:rPr>
              <a:t>a team </a:t>
            </a:r>
            <a:r>
              <a:rPr lang="en-US" sz="1600" dirty="0" smtClean="0">
                <a:solidFill>
                  <a:prstClr val="black"/>
                </a:solidFill>
              </a:rPr>
              <a:t>will only show on the Team’s calendar, not the main Events calendar.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Team Members should go to Teams, click to open their team and then click on the Event in their calendar to Register.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562608" y="2813628"/>
            <a:ext cx="522890" cy="34651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1" y="3512390"/>
            <a:ext cx="3591600" cy="18760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Left Arrow 6"/>
          <p:cNvSpPr/>
          <p:nvPr/>
        </p:nvSpPr>
        <p:spPr>
          <a:xfrm rot="18600485">
            <a:off x="1935362" y="4765951"/>
            <a:ext cx="522890" cy="34651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15" y="1260073"/>
            <a:ext cx="57409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Coaching with Head and Heart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Going Deeper: Supporting Social-Emotional Learning and Character Development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 </a:t>
            </a:r>
            <a:r>
              <a:rPr lang="en-US" sz="1600" dirty="0"/>
              <a:t>Am: Supporting Self-Awareness and Self-Management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 </a:t>
            </a:r>
            <a:r>
              <a:rPr lang="en-US" sz="1600" dirty="0"/>
              <a:t>Belong: Supporting Social Awareness and Interpersonal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 </a:t>
            </a:r>
            <a:r>
              <a:rPr lang="en-US" sz="1600" dirty="0"/>
              <a:t>Can: Supporting Growth Mindset and Self-Efficacy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Leading </a:t>
            </a:r>
            <a:r>
              <a:rPr lang="en-US" sz="1600" dirty="0"/>
              <a:t>Teams and Organizations with Head and Heart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Leading </a:t>
            </a:r>
            <a:r>
              <a:rPr lang="en-US" sz="1600" dirty="0"/>
              <a:t>with Head and </a:t>
            </a:r>
            <a:r>
              <a:rPr lang="en-US" sz="1600" dirty="0" smtClean="0"/>
              <a:t>Heart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Social-Emotional Learning, Character Building and Enhancing </a:t>
            </a:r>
            <a:r>
              <a:rPr lang="en-US" sz="1600" dirty="0" smtClean="0"/>
              <a:t>Quality Supervising </a:t>
            </a:r>
            <a:r>
              <a:rPr lang="en-US" sz="1600" dirty="0"/>
              <a:t>with Head and </a:t>
            </a:r>
            <a:r>
              <a:rPr lang="en-US" sz="1600" dirty="0" smtClean="0"/>
              <a:t>Heart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62374" y="267854"/>
            <a:ext cx="4429225" cy="8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2800" b="1" dirty="0" smtClean="0"/>
              <a:t>9 New Courses  in the </a:t>
            </a:r>
            <a:r>
              <a:rPr lang="en-US" altLang="en-US" sz="2800" b="1" dirty="0" err="1" smtClean="0"/>
              <a:t>CDE</a:t>
            </a:r>
            <a:r>
              <a:rPr lang="en-US" altLang="en-US" sz="2800" b="1" dirty="0" smtClean="0"/>
              <a:t> School-Age Series Catalog</a:t>
            </a:r>
            <a:endParaRPr lang="en-US" alt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04" y="1524631"/>
            <a:ext cx="2340841" cy="356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7" y="3814618"/>
            <a:ext cx="2729923" cy="192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5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36638"/>
            <a:ext cx="69342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4419600" y="381001"/>
            <a:ext cx="45720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600" dirty="0" smtClean="0">
                <a:latin typeface="+mn-lt"/>
                <a:cs typeface="Arial" charset="0"/>
              </a:rPr>
              <a:t>Support Hub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768395" y="1171881"/>
            <a:ext cx="412115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500" dirty="0" smtClean="0"/>
              <a:t>If </a:t>
            </a:r>
            <a:r>
              <a:rPr lang="en-US" altLang="en-US" sz="1500" dirty="0"/>
              <a:t>you have any suggestions, and/or would like to request a new feature that would increase YOUR overall customer experience with our system, then please share them with us. 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 smtClean="0"/>
              <a:t>Any </a:t>
            </a:r>
            <a:r>
              <a:rPr lang="en-US" altLang="en-US" sz="1500" dirty="0"/>
              <a:t>features which are incorporated into our </a:t>
            </a:r>
            <a:r>
              <a:rPr lang="en-US" altLang="en-US" sz="1500" dirty="0" err="1"/>
              <a:t>LMS</a:t>
            </a:r>
            <a:r>
              <a:rPr lang="en-US" altLang="en-US" sz="1500" dirty="0"/>
              <a:t> will be announced on next month’s call. By sharing your ideas with us you are assigning us all rights to the features. </a:t>
            </a:r>
            <a:endParaRPr lang="en-US" altLang="en-US" sz="1500" dirty="0" smtClean="0"/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 smtClean="0"/>
              <a:t>In </a:t>
            </a:r>
            <a:r>
              <a:rPr lang="en-US" altLang="en-US" sz="1500" dirty="0"/>
              <a:t>appreciation of your time</a:t>
            </a:r>
            <a:r>
              <a:rPr lang="en-US" altLang="en-US" sz="1500" dirty="0" smtClean="0"/>
              <a:t>, </a:t>
            </a:r>
            <a:r>
              <a:rPr lang="en-US" altLang="en-US" sz="1500" dirty="0"/>
              <a:t>submitters whose features are incorporated into our </a:t>
            </a:r>
            <a:r>
              <a:rPr lang="en-US" altLang="en-US" sz="1500" dirty="0" err="1"/>
              <a:t>LMS</a:t>
            </a:r>
            <a:r>
              <a:rPr lang="en-US" altLang="en-US" sz="1500" dirty="0"/>
              <a:t> will be sent a $5 Starbucks gift card as a quick </a:t>
            </a:r>
            <a:r>
              <a:rPr lang="en-US" altLang="en-US" sz="1500" dirty="0" smtClean="0"/>
              <a:t>“Thank </a:t>
            </a:r>
            <a:r>
              <a:rPr lang="en-US" altLang="en-US" sz="1500" dirty="0"/>
              <a:t>You</a:t>
            </a:r>
            <a:r>
              <a:rPr lang="en-US" altLang="en-US" sz="1500" dirty="0" smtClean="0"/>
              <a:t>!”</a:t>
            </a:r>
            <a:endParaRPr lang="en-US" altLang="en-US" sz="1500" dirty="0"/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254000" y="5010150"/>
            <a:ext cx="4033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>
                <a:hlinkClick r:id="rId2"/>
              </a:rPr>
              <a:t>http://support.cypherworx.com/support/discussions</a:t>
            </a:r>
            <a:endParaRPr lang="en-US" altLang="en-US" sz="1400" dirty="0"/>
          </a:p>
          <a:p>
            <a:pPr algn="ctr" eaLnBrk="1" hangingPunct="1"/>
            <a:r>
              <a:rPr lang="en-US" altLang="en-US" sz="1400" dirty="0"/>
              <a:t>Click on “Suggestion Box” to add your ideas </a:t>
            </a:r>
          </a:p>
          <a:p>
            <a:pPr algn="ctr" eaLnBrk="1" hangingPunct="1"/>
            <a:r>
              <a:rPr lang="en-US" altLang="en-US" sz="1400" dirty="0"/>
              <a:t>in our community forum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19600" y="359228"/>
            <a:ext cx="4582886" cy="5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dirty="0" smtClean="0">
                <a:latin typeface="+mn-lt"/>
                <a:cs typeface="Arial" charset="0"/>
              </a:rPr>
              <a:t>Suggestions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04" y="1132114"/>
            <a:ext cx="1693911" cy="387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188029" y="4103914"/>
            <a:ext cx="1589314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953" y="4295467"/>
            <a:ext cx="2608936" cy="16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81000" y="1600200"/>
            <a:ext cx="83820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800" dirty="0" smtClean="0"/>
              <a:t>Please feel free to reach out to any of us after the webinar if you have more questions.</a:t>
            </a:r>
          </a:p>
          <a:p>
            <a:pPr>
              <a:defRPr/>
            </a:pP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Debbie </a:t>
            </a:r>
            <a:r>
              <a:rPr lang="en-US" altLang="en-US" sz="2800" dirty="0" err="1" smtClean="0"/>
              <a:t>DiBacco</a:t>
            </a:r>
            <a:r>
              <a:rPr lang="en-US" altLang="en-US" sz="2800" dirty="0" smtClean="0"/>
              <a:t> – ddibacco@cypherworx.com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Chris Glenn – cglenn@cypherworx.com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Al Ryan – aryan@cypherworx.com</a:t>
            </a:r>
          </a:p>
          <a:p>
            <a:pPr>
              <a:defRPr/>
            </a:pPr>
            <a:endParaRPr lang="en-US" altLang="en-US" sz="2800" b="1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419600" y="432940"/>
            <a:ext cx="4572000" cy="5358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 smtClean="0">
                <a:latin typeface="+mn-lt"/>
                <a:cs typeface="Arial" charset="0"/>
              </a:rPr>
              <a:t>Contact 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096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352800" y="1600200"/>
            <a:ext cx="4191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Right-click on the orange arrow and  you’ll see two options: Auto-Hide Control Panel or Show Control Panel.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Clicking on “Show Control Panel” will let you keep the control panel open throughout the presentation.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057400" y="1866900"/>
            <a:ext cx="1295400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itle 1"/>
          <p:cNvSpPr txBox="1">
            <a:spLocks/>
          </p:cNvSpPr>
          <p:nvPr/>
        </p:nvSpPr>
        <p:spPr bwMode="auto">
          <a:xfrm>
            <a:off x="4419600" y="381000"/>
            <a:ext cx="4572000" cy="63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3600" b="1" dirty="0" smtClean="0"/>
              <a:t>Housekeeping</a:t>
            </a:r>
            <a:endParaRPr lang="en-US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64" y="1567548"/>
            <a:ext cx="25622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376064" y="2024748"/>
            <a:ext cx="431073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If you have a question, please </a:t>
            </a:r>
            <a:r>
              <a:rPr lang="en-US" altLang="en-US" dirty="0"/>
              <a:t>type </a:t>
            </a:r>
            <a:r>
              <a:rPr lang="en-US" altLang="en-US" dirty="0" smtClean="0"/>
              <a:t>it </a:t>
            </a:r>
            <a:r>
              <a:rPr lang="en-US" altLang="en-US" dirty="0"/>
              <a:t>into the questions area on your “Go To Webinar” control panel. </a:t>
            </a:r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We want to encourage questions, so please feel free to type them in at any time.</a:t>
            </a:r>
            <a:endParaRPr lang="en-US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80664" y="2291448"/>
            <a:ext cx="1295400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4419600" y="381000"/>
            <a:ext cx="4572000" cy="63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3600" b="1" dirty="0" smtClean="0"/>
              <a:t>Housekeeping</a:t>
            </a:r>
            <a:endParaRPr lang="en-US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757050" y="445304"/>
            <a:ext cx="3918858" cy="5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dirty="0" smtClean="0">
                <a:latin typeface="+mn-lt"/>
                <a:cs typeface="Arial" charset="0"/>
              </a:rPr>
              <a:t>Our Presenters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0148" y="2464448"/>
            <a:ext cx="578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Chris Glenn, Customer Service Rep CypherWorx, Inc. </a:t>
            </a:r>
            <a:endParaRPr lang="en-US" sz="2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3413908"/>
            <a:ext cx="1303940" cy="1490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0148" y="3975761"/>
            <a:ext cx="578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Debbie </a:t>
            </a:r>
            <a:r>
              <a:rPr lang="en-US" sz="2400" dirty="0" err="1" smtClean="0">
                <a:latin typeface="+mn-lt"/>
              </a:rPr>
              <a:t>DiBacco</a:t>
            </a:r>
            <a:r>
              <a:rPr lang="en-US" sz="2400" dirty="0" smtClean="0">
                <a:latin typeface="+mn-lt"/>
              </a:rPr>
              <a:t>, Director, Client Services </a:t>
            </a:r>
            <a:r>
              <a:rPr lang="en-US" sz="2400" dirty="0"/>
              <a:t>CypherWorx, Inc.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1845469"/>
            <a:ext cx="1333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hMSERQUExQVFBUWGBgXFxgYGBccGxgWGRQYGRgYGBkdHSYeFx4jGRUVHy8gIycpLCwsFx8xNTAqNSYrLCkBCQoKDgwOGA8PGiwlHiIsKSwpKiwpKSksKSwqLCksKSwsLCosLCwpLCwsLCksLCwsLCwsLCwsKSwpLCwsLCkpLP/AABEIAHgAtAMBIgACEQEDEQH/xAAcAAABBQEBAQAAAAAAAAAAAAAAAwQFBgcCAQj/xABMEAACAQIDBQQECQUPBAMAAAABAgMAEQQSIQUGMUFRBxMiYRQycYEjM0JSYnKRobFTY5LB4hUWFyRDZHOCoqOy0dLj8HSzwvElNJP/xAAZAQADAQEBAAAAAAAAAAAAAAAAAwQCAQX/xAAnEQADAAEDBQABBAMAAAAAAAAAAQIRAxIxBBMhQVEyYZGhsSLw8f/aAAwDAQACEQMRAD8At/8ACtqB6Nxj7z43yvb4v767h7Uy2T+LaOpa/e8LX0+L14VnoW7KBqTh+H9WlMI5HcLbQo1/aC1X9mCbuUX3D9qmYxfxa3eMV+N4WNr/ABetTn77/wA1/b/ZrI8Bxwn9I3+Kr2iE6AXPlXHowG+iw/vv/Nf2/wBmgb3fmv7f7NN8Du07ayeEdOdT2F2RFHwUE9TrSa7aGTvZF4jeDE5QYsGZCTaxlCADrcofwp9gcVim1kgij8hOzH/sgffS+M2vBCLyypGPpMB91VvG9q2AQ2WRpT0jUmlqKr8ZN5xyy3ivaz9+06V/iMFOw6spA/GkTvzjz/IRJ9Z1/wBVbXT2zPcRo1FZyN9Mb/Nh/XT/AFV4d9sdyXDt7HT/AFVpdLb+fuYrWlGj3rlyeQB9pt+o1n8W/wDjR6+DzD82QfwY08h7U4BpNFPCfpRm1crptSfQTrw/+FpnxMy8Ig3sf9mozEbzul80BFvpfs0ps/fbBTfF4iO55E5T99S7KjjUBgfYRS8bfyQzO7hmZSdttiR6Jw0+P/2q8Hbf/NP7/wD2qmtv9k+GmzNFeFz09W/mOVZft7cvFYP4yMlOTrqvvI4e+mStNmW6ReP4bf5p/f8A+1XLdt9rfxP+/wD9qsyiQk2FKYjCEDQjiPspvZkxvZskPaVdQ5w5AKZ7h787W9SnEPaGrBT3Vs3C7+dvm1StlSP6PHaxHdmwPUGnS8AWUE35cta72YOdxlubfs/kR/8Ap+xXtVEwqbnWvKOzHwO4ysB7OhHH0f8A8aWweIb+Li91ysfK+ZudIKvjT/pz/hqT3Y2Y874WJb2sxboBma5++m5x5MYFd29mSYloMsd7SMWe1ggBH49K1zZ2yEiGmrdTSezNmxYODIpyogJZjz6sTWc7ydoMuLZocGRHCo+EmY2AHW/yR05mp/8APWeFwOwo55LlvL2gYXBghnDycAim5v59Ko21N9sfMLu6YCE8C2shHkvrH22FUwbYSAn0YEudGnkF2P8ARr8gHrxqPMLO12a7txzEk/1jyqzS6WUT3rslMZtHDZiSsmLf58rFVJ+qNaTG9Uy6RCOEfQQX+03NIR7uzN6qhj0DLm+zjXEmxJ19eNk+sCP1VUpjhiHVMJttzv68jt7TSa4xutIMmUkHlTpMA9gSMoPDNpf2XpimUKdU/Z0Mc/X7hQ07HjRLg3SxZSAeB5H2GuBTYSJ9Rv2KxzMOBI9hNP4948SosJmI6NZh99RwrljTKmWvKJ41KT8MfybYRz8Nho2+lGSjfdp91S+yNvNF/wDUxjRt+RxHqnyD6D7aqrGkXqS9KWehp6tLk2HZXam0bLHj4u5J4SLqjeYIuD7jV8gxMWIjurJJGw5EEEedfNmz9tyQgoLPG3rRPqh93yT5ip7d/azwsZcAzKRq+Gc5rjqh+UPvFedq9KvXgvjW+l03u7LwAZcIDfiY/wDT/lWfrs3Xx3uDqPMcjW07n76xY+O6+GRfXQnUeY8r1Fb/AG6IkRp4R8IurKPlAcfeONIi3D22MqU1mSoRMgRNSDlIB6C9LxS2A1zedRsU6dytxdrMPv4UJiNNBYdKrEkt6TRUG2IPWiuAIRjxxf8ATn/DWr9n+xO4wcRYDOwzE8wGNwKznd3CCTF4RDwaKx9lta1Le7aowuClkGhC5V+sRYVNrZbUr2O0/GWzPu0Ted8XiPQYWyxrfvW5WGrE24hQOHM1Qtq7RVgIoQUgTgDxducj9WP3Uuk5TCO59fEuQTz7tCLi/m17+yoavS0dOZSI9W2z2ncWHLHKTlQeJ2PTiSevQDzrnZ0yK95EDjKQAb2uRodOlL4GSKMhpT3wXURLcKzcs7GwC34jWm0xUoncFsyMN3zqSCO9tzEI0RR9OQgAdAxqBkxE8juRnW7eopbKvRbXqZG9ozIW8XrStpZTOBaFbfMj8P2U3G1JJRGkAYkKSwCjM0rE55GbkLaeykTlPLQ6trWEx1ulsgGDFYsqJDAoCIeHeEE5z1ygVXWkLnM5LMdSTxJ61ct0Md+50j+kyRiOVbPCLux6NYCw4mut593DhSk+DCtBMfg3AuUZuC6+r5HyrU6m3Ue73wYcZhY9chgdhH9z3SRgjOyy+LhDEOLkciwNgOJvUZPLFCAIxluLh2UNM4+dlPhiXoDran239p+jsuFAzmMB5mJvnxLC4zfOCE8OFxVZaQsSzEsxNyTzP/OXKmaEVb3N+BPUakwklySRBljdrlwgubgZk6HTip4GnmA2IqMjN8IwClk5d4/xUZ68CW6CjYeGyYfHSNoRh9B5lvDf220HkajF2niNGBPyje1rs4sx8zbS/KtW6bcy+DmmpSVWuSMnJzNmILZmzEcCbm5Hle9vKm7GnEeHZyQOXEngB59KbScSL3867n0dS8nBNdRylSGUkEG4I4g9QeRrmissavBZsPtNr+mYf4OeKxmC6CRTp3gA4XOjL53rcN194ExuGSZdLizDo3AivnjYW0O5mVuK8GHIqdGFaB2XYpsPtGfCX8DZyo6ZfED+iah6rSTnPwp0b84Ot/tjej4gsvqSeIW5NzFV6CbTU1qfaTgc+CZraxlWHsvY1jsmItS9Gt0G7WGdYiazGxNFeJLcXtaimGSy7lyD0/Bf0R/wmrj2vqTs1rflI7+y5vVB2DP3WJwkltFQ/rvWvbe2cuLwkkfz0uvttcffU1vbqTTGT5lowGVwsGCYjMq57jqRKSR+Fc7w7UjnkDRoEAFjpal4MITDNhmBEsLGRF5kW+FX3WvUFXqzhkN5TPaKKKaKO4IS7Ko4swUe0kCrdvJiVwU64SAeCLKZz8qVzqQx5qByqoRsQQRoQQR7Qbg/bapjau0FxUhmc5JWAD6EqzAWzDpccqXUt0s8G5pJP6dbWxGGeNO5WTvSxMrudGB4AC9XrcHGr6Esc+qmcCEHmVUsbeQtWeRpENWZn8lFvtJ4U7XbsnexPoBD8Wg9VQeIHmeZNcvR3ztRydZRW6hnicQZJJJG1Lu7H3sa5AvoNSeXX2U8k2fdiYypQkkXYAgE3sQTpa9LwYuPDWZLSzfJP8nGev0259KqVKYSXJFUO9Rt8E1ioFwuCaOTWS6yTJe+ZzpBC3uDORVZxODl7wd8cpsG4jQHUZQDYAV7BiS4kWQs2ZhKzc8631PuPCuGxyXzP8L9EeFT5MeJHkKlmXLeeWXbppLHCJnEbKHoYa4jD5pnJ9bu/VhUjq5NwPfVbOx57A909iQBpxuLi3UW1vwqWm3kWURCYEjMXmy/LIFkC/NVV0ApOXetmE2gR5LKGAvliFvg1HAXAtfnS1vQ7EMi12RMeEba2tpxvwt191KbY2ScOyIzAyFQzqNchPBD5241KQ72kSQM2bLEtsvVtfEx5gmxt0FQGJnLsWbVmJZieJY6k/bWpdN+QanHgmNr7ZjmSJEjCsgsSABytVu3MP8A877IiD7RCt/vqk7u4NXlzSaRxjO58hwHvNhWg9kuy3mxM2OcEA5gvmWOv2ACk67U6bX6f2a08us/74L5vu1sBiL/ADPvuKwqXl9lbB2obTEeD7u/ikIFvIamsbMt6i0FiSnU5FowbaUVxCSRRVIoksIbyYc/mm/XWndme3e9wkcbnxpmAvzUNp76y/Cnx4f+if8AXS2w9oND6I6GxEr+8XNx770rUjejUVtZb+0vc6QSDH4b4xLM4A1uvyh104is6xuDWdWngXL+VhGpQ82TmU/Ct53a3kjxsRZdCCVdTyI/EVU97+zIs/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/FhwrZj8s31FuVZbvwdlQ2LS7IPcpKjFtAZVHFASbN5qbceR40jiNmovfMSSkbqgAIuzML8eFgBSY2s6NE6eFo1CfWAJNmHMG5BFejbZzzFo1dJjmaO5ABHqlTyIpT3lEqA2bgYp54oxnXPfNqDYgXGU28udNnVI5bMjFbeqxF762NxSuE2qsU0ciRDwX0LXzEi3iNvPpTSUiRgEQi+gUEsSb3/4Kz5z+gzxg5xToW8ClV00JufPWlMBs95nyoL9TwCjmWPIU/GwBGA2Kk7kHgijNK3sUGy+81ZthbpYjHgLFH6JhAddSWk82Omc25aAVmtRSjSjJHbK2OcY64PC3MYbNNKeDsNL6cEGthzvW5bI2ZHhMOkS6JGupP2ljSewd3ocHEI4lAAtdubHqTVB7Qt/lfNhYDztI97X+iP115mpqPWrC4LIhQsvkg9+dtjF4liD4E8Ke7ifearkUHEH/AJektRryrp5SKplKVgS/Pk9kBvpXlImWig6bonZ3ggVIjPhBVfEdAaI+zrBDKBGfASV8TaE8as9Fed3K+lO1fCA2fuXhoGDRBkIYtox4njfrU8BRRWW2+TuMEZtndvD4pcs0av0NtR7DxqiY3sunhJbBT+E/ybk2PlrdTWnUVuNWp4ZxwmYpitjSx39KwbA/lIdPfl9X76jn2Vh24SBT0kRlP2rcVvbIDxANR2K3cw0nrwofdb8KqjrMciL0MmGybtsfizG/1ZE/WRSDbu4kfyLn2AH8DWu4rsxwTm4VkP0WNMZOyiMepiJ1/rGrp6+cc/wQV0OXx+zRlTbDxP5CX9E1x+4GKPDDy/omtQPZZJyxk36RoXsoY+vjJz7GNcrrV9/s3PSY9P8Agy87rYrnEE+u6L+Jrg7AC/G4nDx+QYufsUGtaj7HsJ8uSaT2ualcF2abPi4QBvrEmk11kj56YxvBYDC3skeJxjcgqlE+25JHuqz7M3K2jNokceBiPS2e3m3rVrmE2ZFELRxon1VApzU19W3wh60V7KZu/wBl+FgIeUd/LxLPci/sP66uKIALAWHlXVFS1dX+Q1Sp4G2PwCzIUYsFPHKSCfeKrg7LsBe/dm/1m/zq2UUKmuDrWSq/wZ4H8mf0mrn+DDAfkz+k3+dWqSUKLsQB1JAH315FMrcCD7CDXe5X05tRVT2XYD8mf0mr2rbRRvr6G1BUVvRtNsPhZJUALLa1+GrAfrqVprtLZyTxtHILo1ri5HA3Go4aisrGfJ1lex+8s0UULhO9zElxlKnIACSoPQfbajaG95EDzRZXUSRqpFzdWtfTrU5FsaNcnrEx3ylmJIuLHjx0pv8AvWw+RkCWVnEhAJHjB4+VM3R8M4oZ7O3m7zEYhCMscSK12BB1ve9/ZSGz962lw2IcBRNESAt9NfiyfaKmJdgQs0jlTeQKr6nUKbgVy27kBeR8ljIoR7EgFQbjThyGtGY+BiiJwG+BcKGUI6o7TJ8pSi5tPIjn5042LtPETQLiGyKrKzBADcAA5fFfjprUkdhw96JcgzhO7v1ToevvrjB7uwxLlQMF8XhzNlGbjYXsK46n0gSZXoN7JjgWxFlLeGwysALmx1+VUts/a8vpRw8mU/BiVWUEaZrEMKWXdWAQmGzGM28JdjaxuLG+nupzgdjRxOzoDmewLEljYcBc8B5UOp84QJMjdqbzdxikiYDu2U3f5r65R77VHSb4ynDNKECsMR3NiCbLmABIGpNiDbzqw4vYMMjFnXMSVJ15obrp5Gkpt2IGDgqbPIJTZmB7wWswN9OA4V1OPaBpkdj96GgkwyuLxyX7xyCoS5AQkHgCb8aZHfh+6mfuxmWZYox1DeqzeXE1Yp93oXUq6lwyhDmJN1DZgLnzJpN92cOwlBS/elS+p1KjwkfNI8qN0fDmKGEm2poZ+5kyvmiaRWAIsUtcEdNdDTHYW9GJxMcpRY2yxBgdQBLx7sjnpz86sEW70KszWJZlyEszE5egJOnurzZ+7cEDZo1KkoEPiNio4XHAnzo3Rjg7isiG7G2nxUfeFcq6C3POPX919KSh2rNPiJo4iqLCVUlhcsxFzz0AqV2dsyOBMkYstybEk6k3OppGTYcRkaSzK7ABirMtwOFwDY1nM5Z3DI7F7zZMZFB4cjAq7X1EhF1X3gGmI3qlOOOHAQgSBMut+7yFme/DQ20qcn3bgdSrJxcSE3N844G/GuTuzAZO8ynPnEmbMb5wuW/2GxHOtKo+GcUR2y9pNipJ4pLZEkKgBW4KQQS/C/lU1s3ZEcGbuwRm1OpP/quMFsSOJ2dMwLkswzMVzHict7CpCsU/htL6FFFFZOhRRRQAUUUUAFFFFABRRRQAUUUUAFFFFABRRRQAUUUUAFFFFABRRRQAUUUUAFFFFA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2225" y="-68580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AutoShape 4" descr="data:image/jpeg;base64,/9j/4AAQSkZJRgABAQAAAQABAAD/2wCEAAkGBhMSERQUExQVFBUWGBgXFxgYGBccGxgWGRQYGRgYGBkdHSYeFx4jGRUVHy8gIycpLCwsFx8xNTAqNSYrLCkBCQoKDgwOGA8PGiwlHiIsKSwpKiwpKSksKSwqLCksKSwsLCosLCwpLCwsLCksLCwsLCwsLCwsKSwpLCwsLCkpLP/AABEIAHgAtAMBIgACEQEDEQH/xAAcAAABBQEBAQAAAAAAAAAAAAAAAwQFBgcCAQj/xABMEAACAQIDBQQECQUPBAMAAAABAgMAEQQSIQUGMUFRBxMiYRQycYEjM0JSYnKRobFTY5LB4hUWFyRDZHOCoqOy0dLj8HSzwvElNJP/xAAZAQADAQEBAAAAAAAAAAAAAAAAAwQCAQX/xAAnEQADAAEDBQABBAMAAAAAAAAAAQIRAxIxBBMhQVEyYZGhsSLw8f/aAAwDAQACEQMRAD8At/8ACtqB6Nxj7z43yvb4v767h7Uy2T+LaOpa/e8LX0+L14VnoW7KBqTh+H9WlMI5HcLbQo1/aC1X9mCbuUX3D9qmYxfxa3eMV+N4WNr/ABetTn77/wA1/b/ZrI8Bxwn9I3+Kr2iE6AXPlXHowG+iw/vv/Nf2/wBmgb3fmv7f7NN8Du07ayeEdOdT2F2RFHwUE9TrSa7aGTvZF4jeDE5QYsGZCTaxlCADrcofwp9gcVim1kgij8hOzH/sgffS+M2vBCLyypGPpMB91VvG9q2AQ2WRpT0jUmlqKr8ZN5xyy3ivaz9+06V/iMFOw6spA/GkTvzjz/IRJ9Z1/wBVbXT2zPcRo1FZyN9Mb/Nh/XT/AFV4d9sdyXDt7HT/AFVpdLb+fuYrWlGj3rlyeQB9pt+o1n8W/wDjR6+DzD82QfwY08h7U4BpNFPCfpRm1crptSfQTrw/+FpnxMy8Ig3sf9mozEbzul80BFvpfs0ps/fbBTfF4iO55E5T99S7KjjUBgfYRS8bfyQzO7hmZSdttiR6Jw0+P/2q8Hbf/NP7/wD2qmtv9k+GmzNFeFz09W/mOVZft7cvFYP4yMlOTrqvvI4e+mStNmW6ReP4bf5p/f8A+1XLdt9rfxP+/wD9qsyiQk2FKYjCEDQjiPspvZkxvZskPaVdQ5w5AKZ7h787W9SnEPaGrBT3Vs3C7+dvm1StlSP6PHaxHdmwPUGnS8AWUE35cta72YOdxlubfs/kR/8Ap+xXtVEwqbnWvKOzHwO4ysB7OhHH0f8A8aWweIb+Li91ysfK+ZudIKvjT/pz/hqT3Y2Y874WJb2sxboBma5++m5x5MYFd29mSYloMsd7SMWe1ggBH49K1zZ2yEiGmrdTSezNmxYODIpyogJZjz6sTWc7ydoMuLZocGRHCo+EmY2AHW/yR05mp/8APWeFwOwo55LlvL2gYXBghnDycAim5v59Ko21N9sfMLu6YCE8C2shHkvrH22FUwbYSAn0YEudGnkF2P8ARr8gHrxqPMLO12a7txzEk/1jyqzS6WUT3rslMZtHDZiSsmLf58rFVJ+qNaTG9Uy6RCOEfQQX+03NIR7uzN6qhj0DLm+zjXEmxJ19eNk+sCP1VUpjhiHVMJttzv68jt7TSa4xutIMmUkHlTpMA9gSMoPDNpf2XpimUKdU/Z0Mc/X7hQ07HjRLg3SxZSAeB5H2GuBTYSJ9Rv2KxzMOBI9hNP4948SosJmI6NZh99RwrljTKmWvKJ41KT8MfybYRz8Nho2+lGSjfdp91S+yNvNF/wDUxjRt+RxHqnyD6D7aqrGkXqS9KWehp6tLk2HZXam0bLHj4u5J4SLqjeYIuD7jV8gxMWIjurJJGw5EEEedfNmz9tyQgoLPG3rRPqh93yT5ip7d/azwsZcAzKRq+Gc5rjqh+UPvFedq9KvXgvjW+l03u7LwAZcIDfiY/wDT/lWfrs3Xx3uDqPMcjW07n76xY+O6+GRfXQnUeY8r1Fb/AG6IkRp4R8IurKPlAcfeONIi3D22MqU1mSoRMgRNSDlIB6C9LxS2A1zedRsU6dytxdrMPv4UJiNNBYdKrEkt6TRUG2IPWiuAIRjxxf8ATn/DWr9n+xO4wcRYDOwzE8wGNwKznd3CCTF4RDwaKx9lta1Le7aowuClkGhC5V+sRYVNrZbUr2O0/GWzPu0Ted8XiPQYWyxrfvW5WGrE24hQOHM1Qtq7RVgIoQUgTgDxducj9WP3Uuk5TCO59fEuQTz7tCLi/m17+yoavS0dOZSI9W2z2ncWHLHKTlQeJ2PTiSevQDzrnZ0yK95EDjKQAb2uRodOlL4GSKMhpT3wXURLcKzcs7GwC34jWm0xUoncFsyMN3zqSCO9tzEI0RR9OQgAdAxqBkxE8juRnW7eopbKvRbXqZG9ozIW8XrStpZTOBaFbfMj8P2U3G1JJRGkAYkKSwCjM0rE55GbkLaeykTlPLQ6trWEx1ulsgGDFYsqJDAoCIeHeEE5z1ygVXWkLnM5LMdSTxJ61ct0Md+50j+kyRiOVbPCLux6NYCw4mut593DhSk+DCtBMfg3AuUZuC6+r5HyrU6m3Ue73wYcZhY9chgdhH9z3SRgjOyy+LhDEOLkciwNgOJvUZPLFCAIxluLh2UNM4+dlPhiXoDran239p+jsuFAzmMB5mJvnxLC4zfOCE8OFxVZaQsSzEsxNyTzP/OXKmaEVb3N+BPUakwklySRBljdrlwgubgZk6HTip4GnmA2IqMjN8IwClk5d4/xUZ68CW6CjYeGyYfHSNoRh9B5lvDf220HkajF2niNGBPyje1rs4sx8zbS/KtW6bcy+DmmpSVWuSMnJzNmILZmzEcCbm5Hle9vKm7GnEeHZyQOXEngB59KbScSL3867n0dS8nBNdRylSGUkEG4I4g9QeRrmissavBZsPtNr+mYf4OeKxmC6CRTp3gA4XOjL53rcN194ExuGSZdLizDo3AivnjYW0O5mVuK8GHIqdGFaB2XYpsPtGfCX8DZyo6ZfED+iah6rSTnPwp0b84Ot/tjej4gsvqSeIW5NzFV6CbTU1qfaTgc+CZraxlWHsvY1jsmItS9Gt0G7WGdYiazGxNFeJLcXtaimGSy7lyD0/Bf0R/wmrj2vqTs1rflI7+y5vVB2DP3WJwkltFQ/rvWvbe2cuLwkkfz0uvttcffU1vbqTTGT5lowGVwsGCYjMq57jqRKSR+Fc7w7UjnkDRoEAFjpal4MITDNhmBEsLGRF5kW+FX3WvUFXqzhkN5TPaKKKaKO4IS7Ko4swUe0kCrdvJiVwU64SAeCLKZz8qVzqQx5qByqoRsQQRoQQR7Qbg/bapjau0FxUhmc5JWAD6EqzAWzDpccqXUt0s8G5pJP6dbWxGGeNO5WTvSxMrudGB4AC9XrcHGr6Esc+qmcCEHmVUsbeQtWeRpENWZn8lFvtJ4U7XbsnexPoBD8Wg9VQeIHmeZNcvR3ztRydZRW6hnicQZJJJG1Lu7H3sa5AvoNSeXX2U8k2fdiYypQkkXYAgE3sQTpa9LwYuPDWZLSzfJP8nGev0259KqVKYSXJFUO9Rt8E1ioFwuCaOTWS6yTJe+ZzpBC3uDORVZxODl7wd8cpsG4jQHUZQDYAV7BiS4kWQs2ZhKzc8631PuPCuGxyXzP8L9EeFT5MeJHkKlmXLeeWXbppLHCJnEbKHoYa4jD5pnJ9bu/VhUjq5NwPfVbOx57A909iQBpxuLi3UW1vwqWm3kWURCYEjMXmy/LIFkC/NVV0ApOXetmE2gR5LKGAvliFvg1HAXAtfnS1vQ7EMi12RMeEba2tpxvwt191KbY2ScOyIzAyFQzqNchPBD5241KQ72kSQM2bLEtsvVtfEx5gmxt0FQGJnLsWbVmJZieJY6k/bWpdN+QanHgmNr7ZjmSJEjCsgsSABytVu3MP8A877IiD7RCt/vqk7u4NXlzSaRxjO58hwHvNhWg9kuy3mxM2OcEA5gvmWOv2ACk67U6bX6f2a08us/74L5vu1sBiL/ADPvuKwqXl9lbB2obTEeD7u/ikIFvIamsbMt6i0FiSnU5FowbaUVxCSRRVIoksIbyYc/mm/XWndme3e9wkcbnxpmAvzUNp76y/Cnx4f+if8AXS2w9oND6I6GxEr+8XNx770rUjejUVtZb+0vc6QSDH4b4xLM4A1uvyh104is6xuDWdWngXL+VhGpQ82TmU/Ct53a3kjxsRZdCCVdTyI/EVU97+zIs/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/FhwrZj8s31FuVZbvwdlQ2LS7IPcpKjFtAZVHFASbN5qbceR40jiNmovfMSSkbqgAIuzML8eFgBSY2s6NE6eFo1CfWAJNmHMG5BFejbZzzFo1dJjmaO5ABHqlTyIpT3lEqA2bgYp54oxnXPfNqDYgXGU28udNnVI5bMjFbeqxF762NxSuE2qsU0ciRDwX0LXzEi3iNvPpTSUiRgEQi+gUEsSb3/4Kz5z+gzxg5xToW8ClV00JufPWlMBs95nyoL9TwCjmWPIU/GwBGA2Kk7kHgijNK3sUGy+81ZthbpYjHgLFH6JhAddSWk82Omc25aAVmtRSjSjJHbK2OcY64PC3MYbNNKeDsNL6cEGthzvW5bI2ZHhMOkS6JGupP2ljSewd3ocHEI4lAAtdubHqTVB7Qt/lfNhYDztI97X+iP115mpqPWrC4LIhQsvkg9+dtjF4liD4E8Ke7ifearkUHEH/AJektRryrp5SKplKVgS/Pk9kBvpXlImWig6bonZ3ggVIjPhBVfEdAaI+zrBDKBGfASV8TaE8as9Fed3K+lO1fCA2fuXhoGDRBkIYtox4njfrU8BRRWW2+TuMEZtndvD4pcs0av0NtR7DxqiY3sunhJbBT+E/ybk2PlrdTWnUVuNWp4ZxwmYpitjSx39KwbA/lIdPfl9X76jn2Vh24SBT0kRlP2rcVvbIDxANR2K3cw0nrwofdb8KqjrMciL0MmGybtsfizG/1ZE/WRSDbu4kfyLn2AH8DWu4rsxwTm4VkP0WNMZOyiMepiJ1/rGrp6+cc/wQV0OXx+zRlTbDxP5CX9E1x+4GKPDDy/omtQPZZJyxk36RoXsoY+vjJz7GNcrrV9/s3PSY9P8Agy87rYrnEE+u6L+Jrg7AC/G4nDx+QYufsUGtaj7HsJ8uSaT2ualcF2abPi4QBvrEmk11kj56YxvBYDC3skeJxjcgqlE+25JHuqz7M3K2jNokceBiPS2e3m3rVrmE2ZFELRxon1VApzU19W3wh60V7KZu/wBl+FgIeUd/LxLPci/sP66uKIALAWHlXVFS1dX+Q1Sp4G2PwCzIUYsFPHKSCfeKrg7LsBe/dm/1m/zq2UUKmuDrWSq/wZ4H8mf0mrn+DDAfkz+k3+dWqSUKLsQB1JAH315FMrcCD7CDXe5X05tRVT2XYD8mf0mr2rbRRvr6G1BUVvRtNsPhZJUALLa1+GrAfrqVprtLZyTxtHILo1ri5HA3Go4aisrGfJ1lex+8s0UULhO9zElxlKnIACSoPQfbajaG95EDzRZXUSRqpFzdWtfTrU5FsaNcnrEx3ylmJIuLHjx0pv8AvWw+RkCWVnEhAJHjB4+VM3R8M4oZ7O3m7zEYhCMscSK12BB1ve9/ZSGz962lw2IcBRNESAt9NfiyfaKmJdgQs0jlTeQKr6nUKbgVy27kBeR8ljIoR7EgFQbjThyGtGY+BiiJwG+BcKGUI6o7TJ8pSi5tPIjn5042LtPETQLiGyKrKzBADcAA5fFfjprUkdhw96JcgzhO7v1ToevvrjB7uwxLlQMF8XhzNlGbjYXsK46n0gSZXoN7JjgWxFlLeGwysALmx1+VUts/a8vpRw8mU/BiVWUEaZrEMKWXdWAQmGzGM28JdjaxuLG+nupzgdjRxOzoDmewLEljYcBc8B5UOp84QJMjdqbzdxikiYDu2U3f5r65R77VHSb4ynDNKECsMR3NiCbLmABIGpNiDbzqw4vYMMjFnXMSVJ15obrp5Gkpt2IGDgqbPIJTZmB7wWswN9OA4V1OPaBpkdj96GgkwyuLxyX7xyCoS5AQkHgCb8aZHfh+6mfuxmWZYox1DeqzeXE1Yp93oXUq6lwyhDmJN1DZgLnzJpN92cOwlBS/elS+p1KjwkfNI8qN0fDmKGEm2poZ+5kyvmiaRWAIsUtcEdNdDTHYW9GJxMcpRY2yxBgdQBLx7sjnpz86sEW70KszWJZlyEszE5egJOnurzZ+7cEDZo1KkoEPiNio4XHAnzo3Rjg7isiG7G2nxUfeFcq6C3POPX919KSh2rNPiJo4iqLCVUlhcsxFzz0AqV2dsyOBMkYstybEk6k3OppGTYcRkaSzK7ABirMtwOFwDY1nM5Z3DI7F7zZMZFB4cjAq7X1EhF1X3gGmI3qlOOOHAQgSBMut+7yFme/DQ20qcn3bgdSrJxcSE3N844G/GuTuzAZO8ynPnEmbMb5wuW/2GxHOtKo+GcUR2y9pNipJ4pLZEkKgBW4KQQS/C/lU1s3ZEcGbuwRm1OpP/quMFsSOJ2dMwLkswzMVzHict7CpCsU/htL6FFFFZOhRRRQAUUUUAFFFFABRRRQAUUUUAFFFFABRRRQAUUUUAFFFFABRRRQAUUUUAFFFFA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2225" y="-68580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 bwMode="auto">
          <a:xfrm>
            <a:off x="141971" y="1426488"/>
            <a:ext cx="5246458" cy="4103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+mn-lt"/>
              </a:rPr>
              <a:t>Registration URL</a:t>
            </a:r>
          </a:p>
          <a:p>
            <a:r>
              <a:rPr lang="en-US" sz="2400" dirty="0" smtClean="0">
                <a:latin typeface="+mn-lt"/>
              </a:rPr>
              <a:t>New password request</a:t>
            </a:r>
          </a:p>
          <a:p>
            <a:r>
              <a:rPr lang="en-US" sz="2400" dirty="0" smtClean="0">
                <a:latin typeface="+mn-lt"/>
              </a:rPr>
              <a:t>Discussions</a:t>
            </a:r>
          </a:p>
          <a:p>
            <a:r>
              <a:rPr lang="en-US" sz="2400" dirty="0" smtClean="0">
                <a:latin typeface="+mn-lt"/>
              </a:rPr>
              <a:t>Events in Teams</a:t>
            </a:r>
          </a:p>
          <a:p>
            <a:r>
              <a:rPr lang="en-US" sz="2400" dirty="0" err="1" smtClean="0">
                <a:latin typeface="+mn-lt"/>
              </a:rPr>
              <a:t>CalSAC</a:t>
            </a:r>
            <a:r>
              <a:rPr lang="en-US" sz="2400" dirty="0" smtClean="0">
                <a:latin typeface="+mn-lt"/>
              </a:rPr>
              <a:t> courses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4953000" y="6034088"/>
            <a:ext cx="4267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69AA"/>
                </a:solidFill>
              </a:rPr>
              <a:t>http://en.wikipedia.org/wiki/Firefighting_in_the_United_States</a:t>
            </a:r>
          </a:p>
        </p:txBody>
      </p:sp>
      <p:sp>
        <p:nvSpPr>
          <p:cNvPr id="18438" name="Title 1"/>
          <p:cNvSpPr txBox="1">
            <a:spLocks/>
          </p:cNvSpPr>
          <p:nvPr/>
        </p:nvSpPr>
        <p:spPr bwMode="auto">
          <a:xfrm>
            <a:off x="4452258" y="391888"/>
            <a:ext cx="4572000" cy="5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3600" b="1" dirty="0"/>
              <a:t>Agenda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26906" y="1560513"/>
            <a:ext cx="2719388" cy="3705225"/>
            <a:chOff x="5486400" y="1609725"/>
            <a:chExt cx="2719388" cy="3705225"/>
          </a:xfrm>
        </p:grpSpPr>
        <p:sp>
          <p:nvSpPr>
            <p:cNvPr id="2" name="Rounded Rectangle 1"/>
            <p:cNvSpPr/>
            <p:nvPr/>
          </p:nvSpPr>
          <p:spPr>
            <a:xfrm>
              <a:off x="5486400" y="1609725"/>
              <a:ext cx="2719388" cy="37052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50013" y="2419350"/>
              <a:ext cx="1073150" cy="11588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50013" y="2925763"/>
              <a:ext cx="1073150" cy="11588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50013" y="3425825"/>
              <a:ext cx="1073150" cy="11588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50013" y="3938588"/>
              <a:ext cx="1073150" cy="11588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44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850" y="2066925"/>
              <a:ext cx="5778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3628" y="348340"/>
            <a:ext cx="2490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Registration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77543" y="1582021"/>
            <a:ext cx="3690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Importance of the URL</a:t>
            </a:r>
            <a:r>
              <a:rPr lang="en-U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Specific URLs for each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Naming convention is: </a:t>
            </a:r>
            <a:r>
              <a:rPr lang="en-US" dirty="0" smtClean="0">
                <a:hlinkClick r:id="rId2"/>
              </a:rPr>
              <a:t>https://collabornation.net/</a:t>
            </a:r>
            <a:r>
              <a:rPr lang="en-US" dirty="0" smtClean="0"/>
              <a:t> login/</a:t>
            </a:r>
            <a:r>
              <a:rPr lang="en-US" dirty="0" err="1" smtClean="0">
                <a:solidFill>
                  <a:srgbClr val="FF0000"/>
                </a:solidFill>
              </a:rPr>
              <a:t>yoursiteinfohere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Without that URL, a customer registers incorrectly (usually into collabornation.net) and without the courses they need.</a:t>
            </a:r>
          </a:p>
        </p:txBody>
      </p:sp>
      <p:pic>
        <p:nvPicPr>
          <p:cNvPr id="1030" name="Picture 6" descr="C:\Users\ddibacco\AppData\Local\Temp\SNAGHTMLa132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336749"/>
            <a:ext cx="5040085" cy="32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629" y="4970540"/>
            <a:ext cx="591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EXAMPLE: https</a:t>
            </a:r>
            <a:r>
              <a:rPr lang="en-US" b="1" dirty="0">
                <a:solidFill>
                  <a:srgbClr val="FF0000"/>
                </a:solidFill>
              </a:rPr>
              <a:t>://collabornation.net/login/ymcanorthshore</a:t>
            </a:r>
          </a:p>
        </p:txBody>
      </p:sp>
    </p:spTree>
    <p:extLst>
      <p:ext uri="{BB962C8B-B14F-4D97-AF65-F5344CB8AC3E}">
        <p14:creationId xmlns:p14="http://schemas.microsoft.com/office/powerpoint/2010/main" val="5974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4562374" y="360214"/>
            <a:ext cx="4429225" cy="63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2800" b="1" dirty="0" smtClean="0"/>
              <a:t>To get a new password</a:t>
            </a:r>
            <a:endParaRPr lang="en-US" altLang="en-US" sz="2800" b="1" dirty="0"/>
          </a:p>
        </p:txBody>
      </p:sp>
      <p:pic>
        <p:nvPicPr>
          <p:cNvPr id="2052" name="Picture 4" descr="C:\Users\ddibacco\AppData\Local\Temp\SNAGHTML24936fc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51" y="1150937"/>
            <a:ext cx="5964700" cy="1750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51" y="3218440"/>
            <a:ext cx="5964700" cy="1312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2500" y="4950691"/>
            <a:ext cx="763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Think Together employees will still have to call/email for a new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6390" y="309839"/>
            <a:ext cx="2380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Discussions</a:t>
            </a:r>
            <a:endParaRPr lang="en-US" sz="36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9" y="1169747"/>
            <a:ext cx="5379193" cy="46252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93926" y="2477170"/>
            <a:ext cx="251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Discussions feature has been restyled.</a:t>
            </a:r>
          </a:p>
        </p:txBody>
      </p:sp>
      <p:sp>
        <p:nvSpPr>
          <p:cNvPr id="6" name="Left Arrow 5"/>
          <p:cNvSpPr/>
          <p:nvPr/>
        </p:nvSpPr>
        <p:spPr>
          <a:xfrm>
            <a:off x="5646904" y="2627080"/>
            <a:ext cx="753896" cy="34651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7889" y="338715"/>
            <a:ext cx="2380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Discussions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3926" y="1367121"/>
            <a:ext cx="251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Here’s what the Preview section now looks like.</a:t>
            </a:r>
          </a:p>
        </p:txBody>
      </p:sp>
      <p:sp>
        <p:nvSpPr>
          <p:cNvPr id="6" name="Left Arrow 5"/>
          <p:cNvSpPr/>
          <p:nvPr/>
        </p:nvSpPr>
        <p:spPr>
          <a:xfrm>
            <a:off x="5971036" y="1517032"/>
            <a:ext cx="522890" cy="34651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" y="1517032"/>
            <a:ext cx="5412113" cy="29131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45811" y="2163363"/>
            <a:ext cx="2518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Learner icons/pictures will show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Icon holding pen indicates the Learner is the author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Yellow icon with “M” = Manager of the discussion, in this case, me!</a:t>
            </a:r>
          </a:p>
        </p:txBody>
      </p:sp>
      <p:sp>
        <p:nvSpPr>
          <p:cNvPr id="8" name="Left Arrow 7"/>
          <p:cNvSpPr/>
          <p:nvPr/>
        </p:nvSpPr>
        <p:spPr>
          <a:xfrm>
            <a:off x="3268786" y="2178854"/>
            <a:ext cx="522890" cy="177739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19997504">
            <a:off x="704041" y="1857660"/>
            <a:ext cx="522890" cy="16970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28690</TotalTime>
  <Words>641</Words>
  <Application>Microsoft Office PowerPoint</Application>
  <PresentationFormat>On-screen Show (4:3)</PresentationFormat>
  <Paragraphs>91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 Hub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ID1</dc:creator>
  <cp:lastModifiedBy>ddibacco</cp:lastModifiedBy>
  <cp:revision>356</cp:revision>
  <cp:lastPrinted>2013-12-05T16:52:49Z</cp:lastPrinted>
  <dcterms:created xsi:type="dcterms:W3CDTF">2012-01-18T21:52:15Z</dcterms:created>
  <dcterms:modified xsi:type="dcterms:W3CDTF">2016-10-19T19:14:31Z</dcterms:modified>
</cp:coreProperties>
</file>