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4" r:id="rId2"/>
    <p:sldId id="443" r:id="rId3"/>
    <p:sldId id="442" r:id="rId4"/>
    <p:sldId id="483" r:id="rId5"/>
    <p:sldId id="465" r:id="rId6"/>
    <p:sldId id="484" r:id="rId7"/>
    <p:sldId id="485" r:id="rId8"/>
    <p:sldId id="486" r:id="rId9"/>
    <p:sldId id="487" r:id="rId10"/>
    <p:sldId id="488" r:id="rId11"/>
    <p:sldId id="472" r:id="rId12"/>
    <p:sldId id="445" r:id="rId13"/>
    <p:sldId id="446" r:id="rId14"/>
  </p:sldIdLst>
  <p:sldSz cx="9144000" cy="6858000" type="screen4x3"/>
  <p:notesSz cx="7086600" cy="93726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33"/>
    <a:srgbClr val="F47C45"/>
    <a:srgbClr val="0069AA"/>
    <a:srgbClr val="EB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0113" autoAdjust="0"/>
  </p:normalViewPr>
  <p:slideViewPr>
    <p:cSldViewPr snapToGrid="0">
      <p:cViewPr varScale="1">
        <p:scale>
          <a:sx n="90" d="100"/>
          <a:sy n="9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307C075-CBF3-4B35-BF3D-3ED4CC0290E4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F804B4D-782B-4993-8032-CBDDC7169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76D0E2-F045-4B40-9879-6DD6786B3DCE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7CA55-11D8-425A-A30B-98CF3F80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Paul:  Introduce who the development partners are – Newroads/Roberta &amp; CypherWorx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partners agree that all will be involved and be invited to every presentation.  We will also agree to communicate in some form prior to each meeting.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8626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5649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2672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9695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17243-13B1-4A03-894C-63D68A06B2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86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3F77AA-B512-491B-A4DA-826F43B43E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5CD1674-B138-43DE-9B6F-8B04BB599E79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AE7A29F-C344-49FE-AF56-B4F341724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9340CE7-FA9E-49B5-B95C-53E2D1C0808C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BB453DE-B28F-4A02-ABB4-949D462A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C92C604-F740-4ED6-932C-D86AACCCD960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B225003-A006-4483-821B-21CF60DB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4591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AC26F64-7B61-4656-99F7-AC75620842A5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E3CE6CE-E128-4440-8F22-9B0668D12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431CD53-4A32-4FF1-8FA2-211149AD9365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F899776-6BDC-47AD-9363-89776CA8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705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6EAC3ED-31C0-4468-AEA4-27729B9D5409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6C8575D-DB0A-40B5-BC80-55E55465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609600"/>
            <a:ext cx="4495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C4F9D2C-ECE3-4997-8559-0B4F198E279C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8CA93F-880D-4A79-BF0C-4F315B56C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6096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4C63CE2-D2E0-4B1A-B7D9-D289B6180C58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2D5C9CE-0739-461F-BF18-7736C6A2D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D21AD9-E321-4B54-BC2A-0C7E2A8FBE80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D938270-9E09-4433-B94C-9E3E8C917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1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3008313" cy="3001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710F072-2F73-49FC-8B53-E3B3622670D6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66EE30F-46F6-4FFF-AA82-4C01A682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AA31F1C-8781-4EA0-81CF-E1244115C64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B1A7AE5-3FC0-45CD-8FE6-136B0A73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1990" y="60198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0886" y="3810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5975350"/>
            <a:ext cx="338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support.cypherworx.com/support/discuss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-mIZ-n14f1nguM&amp;tbnid=0y-8S3_uw0rSwM:&amp;ved=0CAUQjRw&amp;url=http://ltcadministrator.com/listing/the-80th-street-residence/&amp;ei=7IvVUumsFrHnsASHvILAAQ&amp;bvm=bv.59378465,d.eW0&amp;psig=AFQjCNG0ykIQpeMCzgLN-0_Hi1CqThyZDg&amp;ust=13898130937142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collabornation.ne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725613"/>
            <a:ext cx="3001962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4887913" y="2071688"/>
            <a:ext cx="30273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Administrators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Users Group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Meeting</a:t>
            </a:r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3895725"/>
            <a:ext cx="31337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32670" y="612865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1/18/17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2632" y="348340"/>
            <a:ext cx="382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Site Members list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1754" y="1112059"/>
            <a:ext cx="867778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>
                <a:solidFill>
                  <a:prstClr val="black"/>
                </a:solidFill>
              </a:rPr>
              <a:t>If for any reason you do not want the Learners in your site to be able to view the Site Members list, disabling it is now possible – just contact Chris! Site admins will still have the same view of the Site Members list, with the ability to change passwords and email addresses.</a:t>
            </a:r>
            <a:endParaRPr lang="en-US" altLang="en-US" sz="1500" dirty="0">
              <a:solidFill>
                <a:prstClr val="black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815654" y="2427806"/>
            <a:ext cx="484632" cy="4642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11753" y="1956165"/>
            <a:ext cx="84277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b="1" dirty="0" smtClean="0">
                <a:solidFill>
                  <a:prstClr val="black"/>
                </a:solidFill>
              </a:rPr>
              <a:t>Here’s what a Learner normally sees after clicking on the Site Members menu item:</a:t>
            </a:r>
            <a:endParaRPr lang="en-US" altLang="en-US" sz="1500" b="1" dirty="0">
              <a:solidFill>
                <a:prstClr val="black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11756" y="4194582"/>
            <a:ext cx="842774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b="1" dirty="0" smtClean="0">
                <a:solidFill>
                  <a:prstClr val="black"/>
                </a:solidFill>
              </a:rPr>
              <a:t>And after the setting has changed to eliminate the Site Members list, the Learner Settings menu will be:</a:t>
            </a:r>
            <a:endParaRPr lang="en-US" altLang="en-US" sz="1500" b="1" dirty="0">
              <a:solidFill>
                <a:prstClr val="black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01" y="2426457"/>
            <a:ext cx="6521097" cy="16451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100" y="4594927"/>
            <a:ext cx="1829055" cy="117173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1659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36638"/>
            <a:ext cx="69342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419600" y="381001"/>
            <a:ext cx="4572000" cy="65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600" dirty="0" smtClean="0">
                <a:latin typeface="+mn-lt"/>
                <a:cs typeface="Arial" charset="0"/>
              </a:rPr>
              <a:t>Support 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768395" y="1171881"/>
            <a:ext cx="412115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If </a:t>
            </a:r>
            <a:r>
              <a:rPr lang="en-US" altLang="en-US" sz="1500" dirty="0"/>
              <a:t>you have any suggestions, and/or would like to request a new feature that would increase YOUR overall customer experience with our system, then please share them with us. </a:t>
            </a:r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Any </a:t>
            </a:r>
            <a:r>
              <a:rPr lang="en-US" altLang="en-US" sz="1500" dirty="0"/>
              <a:t>features which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announced on next month’s call. By sharing your ideas with us you are assigning us all rights to the features. </a:t>
            </a:r>
            <a:endParaRPr lang="en-US" altLang="en-US" sz="1500" dirty="0" smtClean="0"/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In </a:t>
            </a:r>
            <a:r>
              <a:rPr lang="en-US" altLang="en-US" sz="1500" dirty="0"/>
              <a:t>appreciation of your time</a:t>
            </a:r>
            <a:r>
              <a:rPr lang="en-US" altLang="en-US" sz="1500" dirty="0" smtClean="0"/>
              <a:t>, </a:t>
            </a:r>
            <a:r>
              <a:rPr lang="en-US" altLang="en-US" sz="1500" dirty="0"/>
              <a:t>submitters whose features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sent a $5 Starbucks gift card as a quick </a:t>
            </a:r>
            <a:r>
              <a:rPr lang="en-US" altLang="en-US" sz="1500" dirty="0" smtClean="0"/>
              <a:t>“Thank </a:t>
            </a:r>
            <a:r>
              <a:rPr lang="en-US" altLang="en-US" sz="1500" dirty="0"/>
              <a:t>You</a:t>
            </a:r>
            <a:r>
              <a:rPr lang="en-US" altLang="en-US" sz="1500" dirty="0" smtClean="0"/>
              <a:t>!”</a:t>
            </a:r>
            <a:endParaRPr lang="en-US" altLang="en-US" sz="1500" dirty="0"/>
          </a:p>
        </p:txBody>
      </p:sp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254000" y="5010150"/>
            <a:ext cx="4033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hlinkClick r:id="rId2"/>
              </a:rPr>
              <a:t>http://support.cypherworx.com/support/discussions</a:t>
            </a:r>
            <a:endParaRPr lang="en-US" altLang="en-US" sz="1400" dirty="0"/>
          </a:p>
          <a:p>
            <a:pPr algn="ctr" eaLnBrk="1" hangingPunct="1"/>
            <a:r>
              <a:rPr lang="en-US" altLang="en-US" sz="1400" dirty="0"/>
              <a:t>Click on “Suggestion Box” to add your ideas </a:t>
            </a:r>
          </a:p>
          <a:p>
            <a:pPr algn="ctr" eaLnBrk="1" hangingPunct="1"/>
            <a:r>
              <a:rPr lang="en-US" altLang="en-US" sz="1400" dirty="0"/>
              <a:t>in our community forum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19600" y="359228"/>
            <a:ext cx="4582886" cy="59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Suggestions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04" y="1132114"/>
            <a:ext cx="1693911" cy="387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188029" y="4103914"/>
            <a:ext cx="1589314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53" y="4295467"/>
            <a:ext cx="2608936" cy="16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 txBox="1">
            <a:spLocks/>
          </p:cNvSpPr>
          <p:nvPr/>
        </p:nvSpPr>
        <p:spPr bwMode="auto">
          <a:xfrm>
            <a:off x="381000" y="1600200"/>
            <a:ext cx="83820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dirty="0" smtClean="0"/>
              <a:t>Please feel free to reach out to any of us after the webinar if you have more questions.</a:t>
            </a:r>
          </a:p>
          <a:p>
            <a:pPr>
              <a:defRPr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Debbie </a:t>
            </a:r>
            <a:r>
              <a:rPr lang="en-US" altLang="en-US" sz="2800" dirty="0" err="1" smtClean="0"/>
              <a:t>DiBacco</a:t>
            </a:r>
            <a:r>
              <a:rPr lang="en-US" altLang="en-US" sz="2800" dirty="0" smtClean="0"/>
              <a:t> – ddibacco@cypherworx.com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Chris Glenn – cglenn@cypherworx.com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419600" y="432940"/>
            <a:ext cx="4572000" cy="5358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3600" b="1" dirty="0" smtClean="0">
                <a:latin typeface="+mn-lt"/>
                <a:cs typeface="Arial" charset="0"/>
              </a:rPr>
              <a:t>Contact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096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352800" y="1600200"/>
            <a:ext cx="4191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Right-click on the orange arrow and  you’ll see two options: Auto-Hide Control Panel or Show Control Panel.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Clicking on “Show Control Panel” will let you keep the control panel open throughout the presentation.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866900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64" y="1567548"/>
            <a:ext cx="25622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376064" y="2024748"/>
            <a:ext cx="43107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If you have a question, please </a:t>
            </a:r>
            <a:r>
              <a:rPr lang="en-US" altLang="en-US" dirty="0"/>
              <a:t>type </a:t>
            </a:r>
            <a:r>
              <a:rPr lang="en-US" altLang="en-US" dirty="0" smtClean="0"/>
              <a:t>it </a:t>
            </a:r>
            <a:r>
              <a:rPr lang="en-US" altLang="en-US" dirty="0"/>
              <a:t>into the questions area on your “Go To Webinar” control panel. 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We want to encourage questions, so please feel free to type them in at any time.</a:t>
            </a:r>
            <a:endParaRPr lang="en-US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80664" y="2291448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757050" y="445304"/>
            <a:ext cx="3918858" cy="50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Our Presenters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0148" y="2464448"/>
            <a:ext cx="57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Chris Glenn, Customer Service Rep CypherWorx, Inc. </a:t>
            </a:r>
            <a:endParaRPr lang="en-US" sz="2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5" y="3413908"/>
            <a:ext cx="1303940" cy="1490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0148" y="3975761"/>
            <a:ext cx="57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Debbie </a:t>
            </a:r>
            <a:r>
              <a:rPr lang="en-US" sz="2400" dirty="0" err="1" smtClean="0">
                <a:latin typeface="+mn-lt"/>
              </a:rPr>
              <a:t>DiBacco</a:t>
            </a:r>
            <a:r>
              <a:rPr lang="en-US" sz="2400" dirty="0" smtClean="0">
                <a:latin typeface="+mn-lt"/>
              </a:rPr>
              <a:t>, Director, Client Services </a:t>
            </a:r>
            <a:r>
              <a:rPr lang="en-US" sz="2400" dirty="0"/>
              <a:t>CypherWorx, Inc.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5" y="1845469"/>
            <a:ext cx="1333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AutoShape 4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 bwMode="auto">
          <a:xfrm>
            <a:off x="141971" y="1426488"/>
            <a:ext cx="5246458" cy="41034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Reportin</a:t>
            </a:r>
            <a:r>
              <a:rPr lang="en-US" sz="1800" dirty="0" smtClean="0"/>
              <a:t>g Changes</a:t>
            </a:r>
          </a:p>
          <a:p>
            <a:r>
              <a:rPr lang="en-US" sz="1800" dirty="0" smtClean="0"/>
              <a:t>Recertification</a:t>
            </a:r>
          </a:p>
          <a:p>
            <a:r>
              <a:rPr lang="en-US" sz="1800" dirty="0" smtClean="0"/>
              <a:t>Site Members List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4953000" y="6034088"/>
            <a:ext cx="426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69AA"/>
                </a:solidFill>
              </a:rPr>
              <a:t>http://en.wikipedia.org/wiki/Firefighting_in_the_United_States</a:t>
            </a:r>
          </a:p>
        </p:txBody>
      </p:sp>
      <p:sp>
        <p:nvSpPr>
          <p:cNvPr id="18438" name="Title 1"/>
          <p:cNvSpPr txBox="1">
            <a:spLocks/>
          </p:cNvSpPr>
          <p:nvPr/>
        </p:nvSpPr>
        <p:spPr bwMode="auto">
          <a:xfrm>
            <a:off x="4452258" y="391888"/>
            <a:ext cx="4572000" cy="57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/>
              <a:t>Agenda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26906" y="1560513"/>
            <a:ext cx="2719388" cy="3705225"/>
            <a:chOff x="5486400" y="1609725"/>
            <a:chExt cx="2719388" cy="3705225"/>
          </a:xfrm>
        </p:grpSpPr>
        <p:sp>
          <p:nvSpPr>
            <p:cNvPr id="2" name="Rounded Rectangle 1"/>
            <p:cNvSpPr/>
            <p:nvPr/>
          </p:nvSpPr>
          <p:spPr>
            <a:xfrm>
              <a:off x="5486400" y="1609725"/>
              <a:ext cx="2719388" cy="37052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50013" y="2419350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50013" y="2925763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0013" y="3425825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50013" y="3938588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44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7850" y="2066925"/>
              <a:ext cx="5778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3628" y="348340"/>
            <a:ext cx="2490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Registration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77543" y="1582021"/>
            <a:ext cx="3690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Importance of the URL</a:t>
            </a:r>
            <a:r>
              <a:rPr lang="en-US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Specific URLs for each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Naming convention is: </a:t>
            </a:r>
            <a:r>
              <a:rPr lang="en-US" dirty="0" smtClean="0">
                <a:hlinkClick r:id="rId2"/>
              </a:rPr>
              <a:t>https://collabornation.net/</a:t>
            </a:r>
            <a:r>
              <a:rPr lang="en-US" dirty="0" smtClean="0"/>
              <a:t> login/</a:t>
            </a:r>
            <a:r>
              <a:rPr lang="en-US" dirty="0" err="1" smtClean="0">
                <a:solidFill>
                  <a:srgbClr val="FF0000"/>
                </a:solidFill>
              </a:rPr>
              <a:t>yoursiteinfohere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that URL, a customer registers incorrectly (usually into collabornation.net) and without the courses they need.</a:t>
            </a:r>
          </a:p>
        </p:txBody>
      </p:sp>
      <p:pic>
        <p:nvPicPr>
          <p:cNvPr id="1030" name="Picture 6" descr="C:\Users\ddibacco\AppData\Local\Temp\SNAGHTMLa132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336749"/>
            <a:ext cx="5040085" cy="324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0629" y="4970540"/>
            <a:ext cx="591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 https</a:t>
            </a:r>
            <a:r>
              <a:rPr lang="en-US" b="1" dirty="0">
                <a:solidFill>
                  <a:srgbClr val="FF0000"/>
                </a:solidFill>
              </a:rPr>
              <a:t>://collabornation.net/login/ymcanorthshore</a:t>
            </a:r>
          </a:p>
        </p:txBody>
      </p:sp>
    </p:spTree>
    <p:extLst>
      <p:ext uri="{BB962C8B-B14F-4D97-AF65-F5344CB8AC3E}">
        <p14:creationId xmlns:p14="http://schemas.microsoft.com/office/powerpoint/2010/main" val="5974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2632" y="348340"/>
            <a:ext cx="382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Reporting changes</a:t>
            </a:r>
            <a:endParaRPr lang="en-US" sz="3600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10" y="2062228"/>
            <a:ext cx="7700211" cy="7582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685" y="3993654"/>
            <a:ext cx="4406860" cy="14459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11756" y="1171881"/>
            <a:ext cx="867778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When you click on Reporting, you will see a blue bar at the top which defaults to STANDARD reporting with a button at the right to move over to CUSTOM reporting. Beneath the blue bar is a green one which is where you can select to view one reporting group at a time instead of “All Site Members.”</a:t>
            </a:r>
            <a:endParaRPr lang="en-US" altLang="en-US" sz="1500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492515" y="3129842"/>
            <a:ext cx="34098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What you will see after switching to CUSTOM reporting and then clicking the “Create a New Report” button:</a:t>
            </a:r>
            <a:endParaRPr lang="en-US" altLang="en-US" sz="1500" dirty="0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11756" y="3129842"/>
            <a:ext cx="34098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What you will see when you click on the Reporting feature in your Admin Settings menu:</a:t>
            </a:r>
            <a:endParaRPr lang="en-US" altLang="en-US" sz="1500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6" y="3993654"/>
            <a:ext cx="3465981" cy="180739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8766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2632" y="348340"/>
            <a:ext cx="382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Reporting changes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1756" y="1171881"/>
            <a:ext cx="86777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>
                <a:solidFill>
                  <a:prstClr val="black"/>
                </a:solidFill>
              </a:rPr>
              <a:t>In STANDARD reporting you will now see a column that shows you how a course got into an account when you open a Course (Course Material/click on course title) or open up a Learner’s account record. You will see the name of the person who assigned the course or “Self-Assigned” or whether it was linked to a Reporting Group and assigned as Learners were added to the group.</a:t>
            </a:r>
            <a:endParaRPr lang="en-US" altLang="en-US" sz="1500" dirty="0">
              <a:solidFill>
                <a:prstClr val="black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30" y="2587457"/>
            <a:ext cx="2761321" cy="314334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Down Arrow 4"/>
          <p:cNvSpPr/>
          <p:nvPr/>
        </p:nvSpPr>
        <p:spPr>
          <a:xfrm>
            <a:off x="3196405" y="2187544"/>
            <a:ext cx="484632" cy="4642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029" y="2587457"/>
            <a:ext cx="3027549" cy="29321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Down Arrow 6"/>
          <p:cNvSpPr/>
          <p:nvPr/>
        </p:nvSpPr>
        <p:spPr>
          <a:xfrm>
            <a:off x="7398013" y="2191006"/>
            <a:ext cx="484632" cy="4642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6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95" y="3815203"/>
            <a:ext cx="4244742" cy="608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12632" y="348340"/>
            <a:ext cx="382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Recertification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11756" y="1171881"/>
            <a:ext cx="8677789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>
                <a:solidFill>
                  <a:prstClr val="black"/>
                </a:solidFill>
              </a:rPr>
              <a:t>Many of you are using the beginning of the year to have Learners re-certify in certain areas, and that may mean that they need to repeat taking a course they have completed in the past.</a:t>
            </a:r>
          </a:p>
          <a:p>
            <a:pPr eaLnBrk="1" hangingPunct="1"/>
            <a:endParaRPr lang="en-US" altLang="en-US" sz="1500" dirty="0">
              <a:solidFill>
                <a:prstClr val="black"/>
              </a:solidFill>
            </a:endParaRPr>
          </a:p>
          <a:p>
            <a:pPr eaLnBrk="1" hangingPunct="1"/>
            <a:r>
              <a:rPr lang="en-US" altLang="en-US" sz="1500" i="1" dirty="0" smtClean="0">
                <a:solidFill>
                  <a:prstClr val="black"/>
                </a:solidFill>
              </a:rPr>
              <a:t>It is very important to explain to Learners that once you have completed a course and see the Certificate button on it in the My Courses list, you cannot revise the date on the certificate. So although the system allows you to re-take a course, the intention there is for review or a Learner’s own edification.</a:t>
            </a:r>
          </a:p>
          <a:p>
            <a:pPr eaLnBrk="1" hangingPunct="1"/>
            <a:endParaRPr lang="en-US" altLang="en-US" sz="1500" dirty="0">
              <a:solidFill>
                <a:prstClr val="black"/>
              </a:solidFill>
            </a:endParaRPr>
          </a:p>
          <a:p>
            <a:pPr eaLnBrk="1" hangingPunct="1"/>
            <a:r>
              <a:rPr lang="en-US" altLang="en-US" sz="1500" dirty="0" smtClean="0">
                <a:solidFill>
                  <a:prstClr val="black"/>
                </a:solidFill>
              </a:rPr>
              <a:t>Either through Course Assignments or Self-Assignment, a Learner seeking recertification in the current year must obtain a new instance of the same course and complete that.</a:t>
            </a:r>
            <a:endParaRPr lang="en-US" altLang="en-US" sz="1500" dirty="0">
              <a:solidFill>
                <a:prstClr val="black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1276789" y="4360713"/>
            <a:ext cx="484632" cy="4642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41695" y="3416872"/>
            <a:ext cx="297420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b="1" dirty="0" smtClean="0">
                <a:solidFill>
                  <a:prstClr val="black"/>
                </a:solidFill>
              </a:rPr>
              <a:t>Sample of a course NOT to re-take:</a:t>
            </a:r>
            <a:endParaRPr lang="en-US" altLang="en-US" sz="1500" b="1" dirty="0">
              <a:solidFill>
                <a:prstClr val="black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4219688" y="4483847"/>
            <a:ext cx="466985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b="1" dirty="0" smtClean="0">
                <a:solidFill>
                  <a:prstClr val="black"/>
                </a:solidFill>
              </a:rPr>
              <a:t>Sample of a course that will receive a current date on a certificate upon completion:</a:t>
            </a:r>
            <a:endParaRPr lang="en-US" altLang="en-US" sz="15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88" y="5098442"/>
            <a:ext cx="4244742" cy="6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3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28732</TotalTime>
  <Words>773</Words>
  <Application>Microsoft Office PowerPoint</Application>
  <PresentationFormat>On-screen Show (4:3)</PresentationFormat>
  <Paragraphs>64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 Hub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ID1</dc:creator>
  <cp:lastModifiedBy>ddibacco</cp:lastModifiedBy>
  <cp:revision>360</cp:revision>
  <cp:lastPrinted>2013-12-05T16:52:49Z</cp:lastPrinted>
  <dcterms:created xsi:type="dcterms:W3CDTF">2012-01-18T21:52:15Z</dcterms:created>
  <dcterms:modified xsi:type="dcterms:W3CDTF">2017-01-18T17:44:09Z</dcterms:modified>
</cp:coreProperties>
</file>