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424" r:id="rId2"/>
    <p:sldId id="443" r:id="rId3"/>
    <p:sldId id="442" r:id="rId4"/>
    <p:sldId id="483" r:id="rId5"/>
    <p:sldId id="465" r:id="rId6"/>
    <p:sldId id="484" r:id="rId7"/>
    <p:sldId id="498" r:id="rId8"/>
    <p:sldId id="492" r:id="rId9"/>
    <p:sldId id="493" r:id="rId10"/>
    <p:sldId id="499" r:id="rId11"/>
    <p:sldId id="500" r:id="rId12"/>
    <p:sldId id="472" r:id="rId13"/>
    <p:sldId id="445" r:id="rId14"/>
    <p:sldId id="446" r:id="rId15"/>
  </p:sldIdLst>
  <p:sldSz cx="9144000" cy="6858000" type="screen4x3"/>
  <p:notesSz cx="7086600" cy="9372600"/>
  <p:custDataLst>
    <p:tags r:id="rId18"/>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6633"/>
    <a:srgbClr val="F47C45"/>
    <a:srgbClr val="0069AA"/>
    <a:srgbClr val="EBD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45" autoAdjust="0"/>
    <p:restoredTop sz="90113" autoAdjust="0"/>
  </p:normalViewPr>
  <p:slideViewPr>
    <p:cSldViewPr snapToGrid="0">
      <p:cViewPr varScale="1">
        <p:scale>
          <a:sx n="89" d="100"/>
          <a:sy n="89" d="100"/>
        </p:scale>
        <p:origin x="-774" y="-10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4046" tIns="47023" rIns="94046" bIns="47023" rtlCol="0"/>
          <a:lstStyle>
            <a:lvl1pPr algn="l">
              <a:defRPr sz="1200">
                <a:cs typeface="Arial" charset="0"/>
              </a:defRPr>
            </a:lvl1pPr>
          </a:lstStyle>
          <a:p>
            <a:pPr>
              <a:defRPr/>
            </a:pPr>
            <a:endParaRPr lang="en-US"/>
          </a:p>
        </p:txBody>
      </p:sp>
      <p:sp>
        <p:nvSpPr>
          <p:cNvPr id="3" name="Date Placeholder 2"/>
          <p:cNvSpPr>
            <a:spLocks noGrp="1"/>
          </p:cNvSpPr>
          <p:nvPr>
            <p:ph type="dt" sz="quarter" idx="1"/>
          </p:nvPr>
        </p:nvSpPr>
        <p:spPr>
          <a:xfrm>
            <a:off x="4014788" y="0"/>
            <a:ext cx="3070225" cy="468313"/>
          </a:xfrm>
          <a:prstGeom prst="rect">
            <a:avLst/>
          </a:prstGeom>
        </p:spPr>
        <p:txBody>
          <a:bodyPr vert="horz" lIns="94046" tIns="47023" rIns="94046" bIns="47023" rtlCol="0"/>
          <a:lstStyle>
            <a:lvl1pPr algn="r">
              <a:defRPr sz="1200">
                <a:cs typeface="Arial" charset="0"/>
              </a:defRPr>
            </a:lvl1pPr>
          </a:lstStyle>
          <a:p>
            <a:pPr>
              <a:defRPr/>
            </a:pPr>
            <a:fld id="{6307C075-CBF3-4B35-BF3D-3ED4CC0290E4}" type="datetimeFigureOut">
              <a:rPr lang="en-US"/>
              <a:pPr>
                <a:defRPr/>
              </a:pPr>
              <a:t>4/19/2017</a:t>
            </a:fld>
            <a:endParaRPr lang="en-US"/>
          </a:p>
        </p:txBody>
      </p:sp>
      <p:sp>
        <p:nvSpPr>
          <p:cNvPr id="4" name="Footer Placeholder 3"/>
          <p:cNvSpPr>
            <a:spLocks noGrp="1"/>
          </p:cNvSpPr>
          <p:nvPr>
            <p:ph type="ftr" sz="quarter" idx="2"/>
          </p:nvPr>
        </p:nvSpPr>
        <p:spPr>
          <a:xfrm>
            <a:off x="0" y="8902700"/>
            <a:ext cx="3070225" cy="468313"/>
          </a:xfrm>
          <a:prstGeom prst="rect">
            <a:avLst/>
          </a:prstGeom>
        </p:spPr>
        <p:txBody>
          <a:bodyPr vert="horz" lIns="94046" tIns="47023" rIns="94046" bIns="47023" rtlCol="0" anchor="b"/>
          <a:lstStyle>
            <a:lvl1pPr algn="l">
              <a:defRPr sz="1200">
                <a:cs typeface="Arial" charset="0"/>
              </a:defRPr>
            </a:lvl1pPr>
          </a:lstStyle>
          <a:p>
            <a:pPr>
              <a:defRPr/>
            </a:pPr>
            <a:endParaRPr lang="en-US"/>
          </a:p>
        </p:txBody>
      </p:sp>
      <p:sp>
        <p:nvSpPr>
          <p:cNvPr id="5" name="Slide Number Placeholder 4"/>
          <p:cNvSpPr>
            <a:spLocks noGrp="1"/>
          </p:cNvSpPr>
          <p:nvPr>
            <p:ph type="sldNum" sz="quarter" idx="3"/>
          </p:nvPr>
        </p:nvSpPr>
        <p:spPr>
          <a:xfrm>
            <a:off x="4014788" y="8902700"/>
            <a:ext cx="3070225" cy="468313"/>
          </a:xfrm>
          <a:prstGeom prst="rect">
            <a:avLst/>
          </a:prstGeom>
        </p:spPr>
        <p:txBody>
          <a:bodyPr vert="horz" lIns="94046" tIns="47023" rIns="94046" bIns="47023" rtlCol="0" anchor="b"/>
          <a:lstStyle>
            <a:lvl1pPr algn="r">
              <a:defRPr sz="1200">
                <a:cs typeface="Arial" charset="0"/>
              </a:defRPr>
            </a:lvl1pPr>
          </a:lstStyle>
          <a:p>
            <a:pPr>
              <a:defRPr/>
            </a:pPr>
            <a:fld id="{0F804B4D-782B-4993-8032-CBDDC7169C48}" type="slidenum">
              <a:rPr lang="en-US"/>
              <a:pPr>
                <a:defRPr/>
              </a:pPr>
              <a:t>‹#›</a:t>
            </a:fld>
            <a:endParaRPr lang="en-US"/>
          </a:p>
        </p:txBody>
      </p:sp>
    </p:spTree>
    <p:extLst>
      <p:ext uri="{BB962C8B-B14F-4D97-AF65-F5344CB8AC3E}">
        <p14:creationId xmlns:p14="http://schemas.microsoft.com/office/powerpoint/2010/main" val="748347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4046" tIns="47023" rIns="94046" bIns="47023"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4014788" y="0"/>
            <a:ext cx="3070225" cy="468313"/>
          </a:xfrm>
          <a:prstGeom prst="rect">
            <a:avLst/>
          </a:prstGeom>
        </p:spPr>
        <p:txBody>
          <a:bodyPr vert="horz" lIns="94046" tIns="47023" rIns="94046" bIns="47023" rtlCol="0"/>
          <a:lstStyle>
            <a:lvl1pPr algn="r" fontAlgn="auto">
              <a:spcBef>
                <a:spcPts val="0"/>
              </a:spcBef>
              <a:spcAft>
                <a:spcPts val="0"/>
              </a:spcAft>
              <a:defRPr sz="1200">
                <a:latin typeface="+mn-lt"/>
                <a:cs typeface="+mn-cs"/>
              </a:defRPr>
            </a:lvl1pPr>
          </a:lstStyle>
          <a:p>
            <a:pPr>
              <a:defRPr/>
            </a:pPr>
            <a:fld id="{BC76D0E2-F045-4B40-9879-6DD6786B3DCE}" type="datetimeFigureOut">
              <a:rPr lang="en-US"/>
              <a:pPr>
                <a:defRPr/>
              </a:pPr>
              <a:t>4/19/2017</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pPr lvl="0"/>
            <a:endParaRPr lang="en-US" noProof="0"/>
          </a:p>
        </p:txBody>
      </p:sp>
      <p:sp>
        <p:nvSpPr>
          <p:cNvPr id="5" name="Notes Placeholder 4"/>
          <p:cNvSpPr>
            <a:spLocks noGrp="1"/>
          </p:cNvSpPr>
          <p:nvPr>
            <p:ph type="body" sz="quarter" idx="3"/>
          </p:nvPr>
        </p:nvSpPr>
        <p:spPr>
          <a:xfrm>
            <a:off x="708025" y="4451350"/>
            <a:ext cx="5670550" cy="4217988"/>
          </a:xfrm>
          <a:prstGeom prst="rect">
            <a:avLst/>
          </a:prstGeom>
        </p:spPr>
        <p:txBody>
          <a:bodyPr vert="horz" lIns="94046" tIns="47023" rIns="94046" bIns="4702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902700"/>
            <a:ext cx="3070225" cy="468313"/>
          </a:xfrm>
          <a:prstGeom prst="rect">
            <a:avLst/>
          </a:prstGeom>
        </p:spPr>
        <p:txBody>
          <a:bodyPr vert="horz" lIns="94046" tIns="47023" rIns="94046" bIns="47023"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014788" y="8902700"/>
            <a:ext cx="3070225" cy="468313"/>
          </a:xfrm>
          <a:prstGeom prst="rect">
            <a:avLst/>
          </a:prstGeom>
        </p:spPr>
        <p:txBody>
          <a:bodyPr vert="horz" lIns="94046" tIns="47023" rIns="94046" bIns="47023" rtlCol="0" anchor="b"/>
          <a:lstStyle>
            <a:lvl1pPr algn="r" fontAlgn="auto">
              <a:spcBef>
                <a:spcPts val="0"/>
              </a:spcBef>
              <a:spcAft>
                <a:spcPts val="0"/>
              </a:spcAft>
              <a:defRPr sz="1200">
                <a:latin typeface="+mn-lt"/>
                <a:cs typeface="+mn-cs"/>
              </a:defRPr>
            </a:lvl1pPr>
          </a:lstStyle>
          <a:p>
            <a:pPr>
              <a:defRPr/>
            </a:pPr>
            <a:fld id="{ADD7CA55-11D8-425A-A30B-98CF3F803D73}" type="slidenum">
              <a:rPr lang="en-US"/>
              <a:pPr>
                <a:defRPr/>
              </a:pPr>
              <a:t>‹#›</a:t>
            </a:fld>
            <a:endParaRPr lang="en-US"/>
          </a:p>
        </p:txBody>
      </p:sp>
    </p:spTree>
    <p:extLst>
      <p:ext uri="{BB962C8B-B14F-4D97-AF65-F5344CB8AC3E}">
        <p14:creationId xmlns:p14="http://schemas.microsoft.com/office/powerpoint/2010/main" val="13178282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Paul:  Introduce who the development partners are – Newroads/Roberta &amp; CypherWorx</a:t>
            </a:r>
          </a:p>
          <a:p>
            <a:pPr eaLnBrk="1" hangingPunct="1">
              <a:spcBef>
                <a:spcPct val="0"/>
              </a:spcBef>
            </a:pPr>
            <a:endParaRPr lang="en-US" altLang="en-US" smtClean="0"/>
          </a:p>
          <a:p>
            <a:pPr eaLnBrk="1" hangingPunct="1">
              <a:spcBef>
                <a:spcPct val="0"/>
              </a:spcBef>
            </a:pPr>
            <a:r>
              <a:rPr lang="en-US" altLang="en-US" smtClean="0"/>
              <a:t>The partners agree that all will be involved and be invited to every presentation.  We will also agree to communicate in some form prior to each meeting.</a:t>
            </a:r>
          </a:p>
        </p:txBody>
      </p:sp>
      <p:sp>
        <p:nvSpPr>
          <p:cNvPr id="67588"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64124" indent="-293894">
              <a:defRPr>
                <a:solidFill>
                  <a:schemeClr val="tx1"/>
                </a:solidFill>
                <a:latin typeface="Calibri" pitchFamily="34" charset="0"/>
              </a:defRPr>
            </a:lvl2pPr>
            <a:lvl3pPr marL="1175576" indent="-235115">
              <a:defRPr>
                <a:solidFill>
                  <a:schemeClr val="tx1"/>
                </a:solidFill>
                <a:latin typeface="Calibri" pitchFamily="34" charset="0"/>
              </a:defRPr>
            </a:lvl3pPr>
            <a:lvl4pPr marL="1645806" indent="-235115">
              <a:defRPr>
                <a:solidFill>
                  <a:schemeClr val="tx1"/>
                </a:solidFill>
                <a:latin typeface="Calibri" pitchFamily="34" charset="0"/>
              </a:defRPr>
            </a:lvl4pPr>
            <a:lvl5pPr marL="2116036" indent="-235115">
              <a:defRPr>
                <a:solidFill>
                  <a:schemeClr val="tx1"/>
                </a:solidFill>
                <a:latin typeface="Calibri" pitchFamily="34" charset="0"/>
              </a:defRPr>
            </a:lvl5pPr>
            <a:lvl6pPr marL="2586266" indent="-235115" fontAlgn="base">
              <a:spcBef>
                <a:spcPct val="0"/>
              </a:spcBef>
              <a:spcAft>
                <a:spcPct val="0"/>
              </a:spcAft>
              <a:defRPr>
                <a:solidFill>
                  <a:schemeClr val="tx1"/>
                </a:solidFill>
                <a:latin typeface="Calibri" pitchFamily="34" charset="0"/>
              </a:defRPr>
            </a:lvl6pPr>
            <a:lvl7pPr marL="3056496" indent="-235115" fontAlgn="base">
              <a:spcBef>
                <a:spcPct val="0"/>
              </a:spcBef>
              <a:spcAft>
                <a:spcPct val="0"/>
              </a:spcAft>
              <a:defRPr>
                <a:solidFill>
                  <a:schemeClr val="tx1"/>
                </a:solidFill>
                <a:latin typeface="Calibri" pitchFamily="34" charset="0"/>
              </a:defRPr>
            </a:lvl7pPr>
            <a:lvl8pPr marL="3526727" indent="-235115" fontAlgn="base">
              <a:spcBef>
                <a:spcPct val="0"/>
              </a:spcBef>
              <a:spcAft>
                <a:spcPct val="0"/>
              </a:spcAft>
              <a:defRPr>
                <a:solidFill>
                  <a:schemeClr val="tx1"/>
                </a:solidFill>
                <a:latin typeface="Calibri" pitchFamily="34" charset="0"/>
              </a:defRPr>
            </a:lvl8pPr>
            <a:lvl9pPr marL="3996957" indent="-23511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DB17243-13B1-4A03-894C-63D68A06B27C}" type="slidenum">
              <a:rPr lang="en-US" smtClean="0"/>
              <a:pPr fontAlgn="base">
                <a:spcBef>
                  <a:spcPct val="0"/>
                </a:spcBef>
                <a:spcAft>
                  <a:spcPct val="0"/>
                </a:spcAft>
                <a:defRPr/>
              </a:pPr>
              <a:t>5</a:t>
            </a:fld>
            <a:endParaRPr lang="en-US" smtClean="0"/>
          </a:p>
        </p:txBody>
      </p:sp>
    </p:spTree>
    <p:extLst>
      <p:ext uri="{BB962C8B-B14F-4D97-AF65-F5344CB8AC3E}">
        <p14:creationId xmlns:p14="http://schemas.microsoft.com/office/powerpoint/2010/main" val="939867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D63F77AA-B512-491B-A4DA-826F43B43E2A}" type="slidenum">
              <a:rPr lang="en-US" smtClean="0"/>
              <a:pPr>
                <a:defRPr/>
              </a:pPr>
              <a:t>12</a:t>
            </a:fld>
            <a:endParaRPr lang="en-US"/>
          </a:p>
        </p:txBody>
      </p:sp>
    </p:spTree>
    <p:extLst>
      <p:ext uri="{BB962C8B-B14F-4D97-AF65-F5344CB8AC3E}">
        <p14:creationId xmlns:p14="http://schemas.microsoft.com/office/powerpoint/2010/main" val="241387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5CD1674-B138-43DE-9B6F-8B04BB599E79}" type="datetimeFigureOut">
              <a:rPr lang="en-US"/>
              <a:pPr>
                <a:defRPr/>
              </a:pPr>
              <a:t>4/19/2017</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EAE7A29F-C344-49FE-AF56-B4F34172479B}" type="slidenum">
              <a:rPr lang="en-US"/>
              <a:pPr>
                <a:defRPr/>
              </a:pPr>
              <a:t>‹#›</a:t>
            </a:fld>
            <a:endParaRPr lang="en-US"/>
          </a:p>
        </p:txBody>
      </p:sp>
    </p:spTree>
    <p:extLst>
      <p:ext uri="{BB962C8B-B14F-4D97-AF65-F5344CB8AC3E}">
        <p14:creationId xmlns:p14="http://schemas.microsoft.com/office/powerpoint/2010/main" val="4071936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A9340CE7-FA9E-49B5-B95C-53E2D1C0808C}" type="datetimeFigureOut">
              <a:rPr lang="en-US"/>
              <a:pPr>
                <a:defRPr/>
              </a:pPr>
              <a:t>4/19/2017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2BB453DE-B28F-4A02-ABB4-949D462A2782}" type="slidenum">
              <a:rPr lang="en-US"/>
              <a:pPr>
                <a:defRPr/>
              </a:pPr>
              <a:t>‹#›</a:t>
            </a:fld>
            <a:endParaRPr lang="en-US"/>
          </a:p>
        </p:txBody>
      </p:sp>
    </p:spTree>
    <p:extLst>
      <p:ext uri="{BB962C8B-B14F-4D97-AF65-F5344CB8AC3E}">
        <p14:creationId xmlns:p14="http://schemas.microsoft.com/office/powerpoint/2010/main" val="1071266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3C92C604-F740-4ED6-932C-D86AACCCD960}" type="datetimeFigureOut">
              <a:rPr lang="en-US"/>
              <a:pPr>
                <a:defRPr/>
              </a:pPr>
              <a:t>4/19/2017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AB225003-A006-4483-821B-21CF60DB6D82}" type="slidenum">
              <a:rPr lang="en-US"/>
              <a:pPr>
                <a:defRPr/>
              </a:pPr>
              <a:t>‹#›</a:t>
            </a:fld>
            <a:endParaRPr lang="en-US"/>
          </a:p>
        </p:txBody>
      </p:sp>
    </p:spTree>
    <p:extLst>
      <p:ext uri="{BB962C8B-B14F-4D97-AF65-F5344CB8AC3E}">
        <p14:creationId xmlns:p14="http://schemas.microsoft.com/office/powerpoint/2010/main" val="1053483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19600" y="381000"/>
            <a:ext cx="4572000" cy="1143000"/>
          </a:xfrm>
          <a:prstGeom prst="rect">
            <a:avLst/>
          </a:prstGeom>
        </p:spPr>
        <p:txBody>
          <a:bodyPr>
            <a:normAutofit/>
          </a:bodyPr>
          <a:lstStyle>
            <a:lvl1pPr>
              <a:defRPr sz="2800" b="1">
                <a:latin typeface="Arial Black"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2057400"/>
            <a:ext cx="8229600" cy="34591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AC26F64-7B61-4656-99F7-AC75620842A5}" type="datetimeFigureOut">
              <a:rPr lang="en-US"/>
              <a:pPr>
                <a:defRPr/>
              </a:pPr>
              <a:t>4/19/2017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1E3CE6CE-E128-4440-8F22-9B0668D129B1}" type="slidenum">
              <a:rPr lang="en-US"/>
              <a:pPr>
                <a:defRPr/>
              </a:pPr>
              <a:t>‹#›</a:t>
            </a:fld>
            <a:endParaRPr lang="en-US"/>
          </a:p>
        </p:txBody>
      </p:sp>
    </p:spTree>
    <p:extLst>
      <p:ext uri="{BB962C8B-B14F-4D97-AF65-F5344CB8AC3E}">
        <p14:creationId xmlns:p14="http://schemas.microsoft.com/office/powerpoint/2010/main" val="2491542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431CD53-4A32-4FF1-8FA2-211149AD9365}" type="datetimeFigureOut">
              <a:rPr lang="en-US"/>
              <a:pPr>
                <a:defRPr/>
              </a:pPr>
              <a:t>4/19/2017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CF899776-6BDC-47AD-9363-89776CA8289C}" type="slidenum">
              <a:rPr lang="en-US"/>
              <a:pPr>
                <a:defRPr/>
              </a:pPr>
              <a:t>‹#›</a:t>
            </a:fld>
            <a:endParaRPr lang="en-US"/>
          </a:p>
        </p:txBody>
      </p:sp>
    </p:spTree>
    <p:extLst>
      <p:ext uri="{BB962C8B-B14F-4D97-AF65-F5344CB8AC3E}">
        <p14:creationId xmlns:p14="http://schemas.microsoft.com/office/powerpoint/2010/main" val="838343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57400" y="685800"/>
            <a:ext cx="67056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2133600"/>
            <a:ext cx="4038600" cy="3992563"/>
          </a:xfrm>
          <a:prstGeom prst="rect">
            <a:avLst/>
          </a:prstGeom>
        </p:spPr>
        <p:txBody>
          <a:bodyPr/>
          <a:lstStyle>
            <a:lvl1pPr>
              <a:defRPr sz="2400">
                <a:latin typeface="Arial" pitchFamily="34" charset="0"/>
                <a:cs typeface="Arial" pitchFamily="34" charset="0"/>
              </a:defRPr>
            </a:lvl1pPr>
            <a:lvl2pPr>
              <a:defRPr sz="22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133600"/>
            <a:ext cx="4038600" cy="3992563"/>
          </a:xfrm>
          <a:prstGeom prst="rect">
            <a:avLst/>
          </a:prstGeom>
        </p:spPr>
        <p:txBody>
          <a:bodyPr/>
          <a:lstStyle>
            <a:lvl1pPr>
              <a:defRPr sz="2400">
                <a:latin typeface="Arial" pitchFamily="34" charset="0"/>
                <a:cs typeface="Arial" pitchFamily="34" charset="0"/>
              </a:defRPr>
            </a:lvl1pPr>
            <a:lvl2pPr>
              <a:defRPr sz="22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56EAC3ED-31C0-4468-AEA4-27729B9D5409}" type="datetimeFigureOut">
              <a:rPr lang="en-US"/>
              <a:pPr>
                <a:defRPr/>
              </a:pPr>
              <a:t>4/19/2017</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36C8575D-DB0A-40B5-BC80-55E55465E4B9}" type="slidenum">
              <a:rPr lang="en-US"/>
              <a:pPr>
                <a:defRPr/>
              </a:pPr>
              <a:t>‹#›</a:t>
            </a:fld>
            <a:endParaRPr lang="en-US"/>
          </a:p>
        </p:txBody>
      </p:sp>
    </p:spTree>
    <p:extLst>
      <p:ext uri="{BB962C8B-B14F-4D97-AF65-F5344CB8AC3E}">
        <p14:creationId xmlns:p14="http://schemas.microsoft.com/office/powerpoint/2010/main" val="415282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91000" y="609600"/>
            <a:ext cx="44958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905000"/>
            <a:ext cx="4040188" cy="639762"/>
          </a:xfrm>
          <a:prstGeom prst="rect">
            <a:avLst/>
          </a:prstGeo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19399"/>
            <a:ext cx="4040188" cy="3306763"/>
          </a:xfrm>
          <a:prstGeom prst="rect">
            <a:avLst/>
          </a:prstGeo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8200" y="1905000"/>
            <a:ext cx="4041775" cy="639762"/>
          </a:xfrm>
          <a:prstGeom prst="rect">
            <a:avLst/>
          </a:prstGeo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19399"/>
            <a:ext cx="4041775" cy="3306763"/>
          </a:xfrm>
          <a:prstGeom prst="rect">
            <a:avLst/>
          </a:prstGeo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CC4F9D2C-ECE3-4997-8559-0B4F198E279C}" type="datetimeFigureOut">
              <a:rPr lang="en-US"/>
              <a:pPr>
                <a:defRPr/>
              </a:pPr>
              <a:t>4/19/2017</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DE8CA93F-880D-4A79-BF0C-4F315B56CB5E}" type="slidenum">
              <a:rPr lang="en-US"/>
              <a:pPr>
                <a:defRPr/>
              </a:pPr>
              <a:t>‹#›</a:t>
            </a:fld>
            <a:endParaRPr lang="en-US"/>
          </a:p>
        </p:txBody>
      </p:sp>
    </p:spTree>
    <p:extLst>
      <p:ext uri="{BB962C8B-B14F-4D97-AF65-F5344CB8AC3E}">
        <p14:creationId xmlns:p14="http://schemas.microsoft.com/office/powerpoint/2010/main" val="3755523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114800" y="609600"/>
            <a:ext cx="45720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C4C63CE2-D2E0-4B1A-B7D9-D289B6180C58}" type="datetimeFigureOut">
              <a:rPr lang="en-US"/>
              <a:pPr>
                <a:defRPr/>
              </a:pPr>
              <a:t>4/19/2017</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42D5C9CE-0739-461F-BF18-7736C6A2D75C}" type="slidenum">
              <a:rPr lang="en-US"/>
              <a:pPr>
                <a:defRPr/>
              </a:pPr>
              <a:t>‹#›</a:t>
            </a:fld>
            <a:endParaRPr lang="en-US"/>
          </a:p>
        </p:txBody>
      </p:sp>
    </p:spTree>
    <p:extLst>
      <p:ext uri="{BB962C8B-B14F-4D97-AF65-F5344CB8AC3E}">
        <p14:creationId xmlns:p14="http://schemas.microsoft.com/office/powerpoint/2010/main" val="5043985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4FD21AD9-E321-4B54-BC2A-0C7E2A8FBE80}" type="datetimeFigureOut">
              <a:rPr lang="en-US"/>
              <a:pPr>
                <a:defRPr/>
              </a:pPr>
              <a:t>4/19/2017</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ED938270-9E09-4433-B94C-9E3E8C917C71}" type="slidenum">
              <a:rPr lang="en-US"/>
              <a:pPr>
                <a:defRPr/>
              </a:pPr>
              <a:t>‹#›</a:t>
            </a:fld>
            <a:endParaRPr lang="en-US"/>
          </a:p>
        </p:txBody>
      </p:sp>
    </p:spTree>
    <p:extLst>
      <p:ext uri="{BB962C8B-B14F-4D97-AF65-F5344CB8AC3E}">
        <p14:creationId xmlns:p14="http://schemas.microsoft.com/office/powerpoint/2010/main" val="28563313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1828800"/>
            <a:ext cx="3008313" cy="1162050"/>
          </a:xfrm>
          <a:prstGeom prst="rect">
            <a:avLst/>
          </a:prstGeom>
        </p:spPr>
        <p:txBody>
          <a:bodyPr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209800"/>
            <a:ext cx="5111750" cy="3916363"/>
          </a:xfrm>
          <a:prstGeom prst="rect">
            <a:avLst/>
          </a:prstGeom>
        </p:spPr>
        <p:txBody>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3124200"/>
            <a:ext cx="3008313" cy="3001963"/>
          </a:xfrm>
          <a:prstGeom prst="rect">
            <a:avLst/>
          </a:prstGeo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3710F072-2F73-49FC-8B53-E3B3622670D6}" type="datetimeFigureOut">
              <a:rPr lang="en-US"/>
              <a:pPr>
                <a:defRPr/>
              </a:pPr>
              <a:t>4/19/2017</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666EE30F-46F6-4FFF-AA82-4C01A682CAD7}" type="slidenum">
              <a:rPr lang="en-US"/>
              <a:pPr>
                <a:defRPr/>
              </a:pPr>
              <a:t>‹#›</a:t>
            </a:fld>
            <a:endParaRPr lang="en-US"/>
          </a:p>
        </p:txBody>
      </p:sp>
    </p:spTree>
    <p:extLst>
      <p:ext uri="{BB962C8B-B14F-4D97-AF65-F5344CB8AC3E}">
        <p14:creationId xmlns:p14="http://schemas.microsoft.com/office/powerpoint/2010/main" val="130380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4AA31F1C-8781-4EA0-81CF-E1244115C64F}" type="datetimeFigureOut">
              <a:rPr lang="en-US"/>
              <a:pPr>
                <a:defRPr/>
              </a:pPr>
              <a:t>4/19/2017</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4B1A7AE5-3FC0-45CD-8FE6-136B0A736715}" type="slidenum">
              <a:rPr lang="en-US"/>
              <a:pPr>
                <a:defRPr/>
              </a:pPr>
              <a:t>‹#›</a:t>
            </a:fld>
            <a:endParaRPr lang="en-US"/>
          </a:p>
        </p:txBody>
      </p:sp>
    </p:spTree>
    <p:extLst>
      <p:ext uri="{BB962C8B-B14F-4D97-AF65-F5344CB8AC3E}">
        <p14:creationId xmlns:p14="http://schemas.microsoft.com/office/powerpoint/2010/main" val="1690230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4571990" y="6019800"/>
            <a:ext cx="4572000" cy="609600"/>
          </a:xfrm>
          <a:prstGeom prst="rect">
            <a:avLst/>
          </a:prstGeom>
          <a:solidFill>
            <a:srgbClr val="0069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userDrawn="1"/>
        </p:nvSpPr>
        <p:spPr>
          <a:xfrm>
            <a:off x="-10886" y="381000"/>
            <a:ext cx="4572000" cy="609600"/>
          </a:xfrm>
          <a:prstGeom prst="rect">
            <a:avLst/>
          </a:prstGeom>
          <a:solidFill>
            <a:srgbClr val="0069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28" name="Picture 2"/>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39738" y="5975350"/>
            <a:ext cx="33877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87" r:id="rId1"/>
    <p:sldLayoutId id="2147484688" r:id="rId2"/>
    <p:sldLayoutId id="2147484689" r:id="rId3"/>
    <p:sldLayoutId id="2147484690" r:id="rId4"/>
    <p:sldLayoutId id="2147484691" r:id="rId5"/>
    <p:sldLayoutId id="2147484692" r:id="rId6"/>
    <p:sldLayoutId id="2147484693" r:id="rId7"/>
    <p:sldLayoutId id="2147484694" r:id="rId8"/>
    <p:sldLayoutId id="2147484695" r:id="rId9"/>
    <p:sldLayoutId id="2147484696" r:id="rId10"/>
    <p:sldLayoutId id="2147484697"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7.tmp"/><Relationship Id="rId2" Type="http://schemas.openxmlformats.org/officeDocument/2006/relationships/image" Target="../media/image16.tmp"/><Relationship Id="rId1" Type="http://schemas.openxmlformats.org/officeDocument/2006/relationships/slideLayout" Target="../slideLayouts/slideLayout7.xml"/><Relationship Id="rId4" Type="http://schemas.openxmlformats.org/officeDocument/2006/relationships/image" Target="../media/image18.tmp"/></Relationships>
</file>

<file path=ppt/slides/_rels/slide11.xml.rels><?xml version="1.0" encoding="UTF-8" standalone="yes"?>
<Relationships xmlns="http://schemas.openxmlformats.org/package/2006/relationships"><Relationship Id="rId3" Type="http://schemas.openxmlformats.org/officeDocument/2006/relationships/image" Target="../media/image19.tmp"/><Relationship Id="rId2" Type="http://schemas.openxmlformats.org/officeDocument/2006/relationships/image" Target="../media/image16.tmp"/><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hyperlink" Target="http://support.cypherworx.com/support/discussions" TargetMode="External"/><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mIZ-n14f1nguM&amp;tbnid=0y-8S3_uw0rSwM:&amp;ved=0CAUQjRw&amp;url=http://ltcadministrator.com/listing/the-80th-street-residence/&amp;ei=7IvVUumsFrHnsASHvILAAQ&amp;bvm=bv.59378465,d.eW0&amp;psig=AFQjCNG0ykIQpeMCzgLN-0_Hi1CqThyZDg&amp;ust=138981309371421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collabornation.n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image" Target="../media/image11.tmp"/><Relationship Id="rId1" Type="http://schemas.openxmlformats.org/officeDocument/2006/relationships/slideLayout" Target="../slideLayouts/slideLayout7.xml"/><Relationship Id="rId4" Type="http://schemas.openxmlformats.org/officeDocument/2006/relationships/image" Target="../media/image13.tmp"/></Relationships>
</file>

<file path=ppt/slides/_rels/slide9.xml.rels><?xml version="1.0" encoding="UTF-8" standalone="yes"?>
<Relationships xmlns="http://schemas.openxmlformats.org/package/2006/relationships"><Relationship Id="rId3" Type="http://schemas.openxmlformats.org/officeDocument/2006/relationships/image" Target="../media/image15.tmp"/><Relationship Id="rId2" Type="http://schemas.openxmlformats.org/officeDocument/2006/relationships/image" Target="../media/image14.t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22388" y="1725613"/>
            <a:ext cx="3001962" cy="300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5"/>
          <p:cNvSpPr txBox="1">
            <a:spLocks noChangeArrowheads="1"/>
          </p:cNvSpPr>
          <p:nvPr/>
        </p:nvSpPr>
        <p:spPr bwMode="auto">
          <a:xfrm>
            <a:off x="4887913" y="2071688"/>
            <a:ext cx="3027362"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3600" b="1">
                <a:solidFill>
                  <a:srgbClr val="F47C45"/>
                </a:solidFill>
              </a:rPr>
              <a:t>Administrators</a:t>
            </a:r>
          </a:p>
          <a:p>
            <a:pPr algn="ctr" eaLnBrk="1" hangingPunct="1"/>
            <a:r>
              <a:rPr lang="en-US" altLang="en-US" sz="3600" b="1">
                <a:solidFill>
                  <a:srgbClr val="F47C45"/>
                </a:solidFill>
              </a:rPr>
              <a:t>Users Group</a:t>
            </a:r>
          </a:p>
          <a:p>
            <a:pPr algn="ctr" eaLnBrk="1" hangingPunct="1"/>
            <a:r>
              <a:rPr lang="en-US" altLang="en-US" sz="3600" b="1">
                <a:solidFill>
                  <a:srgbClr val="F47C45"/>
                </a:solidFill>
              </a:rPr>
              <a:t>Meeting</a:t>
            </a:r>
          </a:p>
        </p:txBody>
      </p:sp>
      <p:pic>
        <p:nvPicPr>
          <p:cNvPr id="13316" name="Picture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35525" y="3895725"/>
            <a:ext cx="313372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032670" y="6128657"/>
            <a:ext cx="968535" cy="369332"/>
          </a:xfrm>
          <a:prstGeom prst="rect">
            <a:avLst/>
          </a:prstGeom>
          <a:noFill/>
        </p:spPr>
        <p:txBody>
          <a:bodyPr wrap="none" rtlCol="0">
            <a:spAutoFit/>
          </a:bodyPr>
          <a:lstStyle/>
          <a:p>
            <a:r>
              <a:rPr lang="en-US" b="1" dirty="0" smtClean="0">
                <a:solidFill>
                  <a:schemeClr val="bg1"/>
                </a:solidFill>
              </a:rPr>
              <a:t>4/19/17</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812632" y="348340"/>
            <a:ext cx="3979676" cy="646331"/>
          </a:xfrm>
          <a:prstGeom prst="rect">
            <a:avLst/>
          </a:prstGeom>
          <a:noFill/>
        </p:spPr>
        <p:txBody>
          <a:bodyPr wrap="square" rtlCol="0">
            <a:spAutoFit/>
          </a:bodyPr>
          <a:lstStyle/>
          <a:p>
            <a:r>
              <a:rPr lang="en-US" sz="3600" b="1" dirty="0" smtClean="0">
                <a:solidFill>
                  <a:prstClr val="black"/>
                </a:solidFill>
              </a:rPr>
              <a:t>Adding Users</a:t>
            </a:r>
            <a:endParaRPr lang="en-US" sz="3600" b="1" dirty="0">
              <a:solidFill>
                <a:prstClr val="black"/>
              </a:solidFill>
            </a:endParaRPr>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4735" y="538136"/>
            <a:ext cx="1076475" cy="266737"/>
          </a:xfrm>
          <a:prstGeom prst="rect">
            <a:avLst/>
          </a:prstGeom>
          <a:ln>
            <a:solidFill>
              <a:schemeClr val="bg1">
                <a:lumMod val="50000"/>
              </a:schemeClr>
            </a:solidFill>
          </a:ln>
        </p:spPr>
      </p:pic>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953" y="1184467"/>
            <a:ext cx="6630325" cy="1286054"/>
          </a:xfrm>
          <a:prstGeom prst="rect">
            <a:avLst/>
          </a:prstGeom>
          <a:ln>
            <a:solidFill>
              <a:schemeClr val="bg1">
                <a:lumMod val="50000"/>
              </a:schemeClr>
            </a:solidFill>
          </a:ln>
        </p:spPr>
      </p:pic>
      <p:pic>
        <p:nvPicPr>
          <p:cNvPr id="6" name="Picture 5"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02226" y="2737319"/>
            <a:ext cx="1593778" cy="2755997"/>
          </a:xfrm>
          <a:prstGeom prst="rect">
            <a:avLst/>
          </a:prstGeom>
        </p:spPr>
      </p:pic>
    </p:spTree>
    <p:extLst>
      <p:ext uri="{BB962C8B-B14F-4D97-AF65-F5344CB8AC3E}">
        <p14:creationId xmlns:p14="http://schemas.microsoft.com/office/powerpoint/2010/main" val="1541452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812632" y="348340"/>
            <a:ext cx="3979676" cy="646331"/>
          </a:xfrm>
          <a:prstGeom prst="rect">
            <a:avLst/>
          </a:prstGeom>
          <a:noFill/>
        </p:spPr>
        <p:txBody>
          <a:bodyPr wrap="square" rtlCol="0">
            <a:spAutoFit/>
          </a:bodyPr>
          <a:lstStyle/>
          <a:p>
            <a:r>
              <a:rPr lang="en-US" sz="3600" b="1" dirty="0" smtClean="0">
                <a:solidFill>
                  <a:prstClr val="black"/>
                </a:solidFill>
              </a:rPr>
              <a:t>Adding Users</a:t>
            </a:r>
            <a:endParaRPr lang="en-US" sz="3600" b="1" dirty="0">
              <a:solidFill>
                <a:prstClr val="black"/>
              </a:solidFill>
            </a:endParaRPr>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4735" y="538136"/>
            <a:ext cx="1076475" cy="266737"/>
          </a:xfrm>
          <a:prstGeom prst="rect">
            <a:avLst/>
          </a:prstGeom>
          <a:ln>
            <a:solidFill>
              <a:schemeClr val="bg1">
                <a:lumMod val="50000"/>
              </a:schemeClr>
            </a:solidFill>
          </a:ln>
        </p:spPr>
      </p:pic>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0510" y="1204574"/>
            <a:ext cx="4714144" cy="4426206"/>
          </a:xfrm>
          <a:prstGeom prst="rect">
            <a:avLst/>
          </a:prstGeom>
          <a:ln>
            <a:solidFill>
              <a:schemeClr val="bg1">
                <a:lumMod val="50000"/>
              </a:schemeClr>
            </a:solidFill>
          </a:ln>
        </p:spPr>
      </p:pic>
    </p:spTree>
    <p:extLst>
      <p:ext uri="{BB962C8B-B14F-4D97-AF65-F5344CB8AC3E}">
        <p14:creationId xmlns:p14="http://schemas.microsoft.com/office/powerpoint/2010/main" val="291314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036638"/>
            <a:ext cx="6934200" cy="477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bwMode="auto">
          <a:xfrm>
            <a:off x="4419600" y="381001"/>
            <a:ext cx="4572000" cy="655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altLang="en-US" sz="3600" dirty="0" smtClean="0">
                <a:latin typeface="+mn-lt"/>
                <a:cs typeface="Arial" charset="0"/>
              </a:rPr>
              <a:t>Support Hub</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Box 2"/>
          <p:cNvSpPr txBox="1">
            <a:spLocks noChangeArrowheads="1"/>
          </p:cNvSpPr>
          <p:nvPr/>
        </p:nvSpPr>
        <p:spPr bwMode="auto">
          <a:xfrm>
            <a:off x="4768395" y="1171881"/>
            <a:ext cx="4121150" cy="309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dirty="0" smtClean="0"/>
              <a:t>If </a:t>
            </a:r>
            <a:r>
              <a:rPr lang="en-US" altLang="en-US" sz="1500" dirty="0"/>
              <a:t>you have any suggestions, and/or would like to request a new feature that would increase YOUR overall customer experience with our system, then please share them with us. </a:t>
            </a:r>
          </a:p>
          <a:p>
            <a:pPr eaLnBrk="1" hangingPunct="1"/>
            <a:endParaRPr lang="en-US" altLang="en-US" sz="1500" dirty="0"/>
          </a:p>
          <a:p>
            <a:pPr eaLnBrk="1" hangingPunct="1"/>
            <a:r>
              <a:rPr lang="en-US" altLang="en-US" sz="1500" dirty="0" smtClean="0"/>
              <a:t>Any </a:t>
            </a:r>
            <a:r>
              <a:rPr lang="en-US" altLang="en-US" sz="1500" dirty="0"/>
              <a:t>features which are incorporated into our </a:t>
            </a:r>
            <a:r>
              <a:rPr lang="en-US" altLang="en-US" sz="1500" dirty="0" err="1"/>
              <a:t>LMS</a:t>
            </a:r>
            <a:r>
              <a:rPr lang="en-US" altLang="en-US" sz="1500" dirty="0"/>
              <a:t> will be announced on next month’s call. By sharing your ideas with us you are assigning us all rights to the features. </a:t>
            </a:r>
            <a:endParaRPr lang="en-US" altLang="en-US" sz="1500" dirty="0" smtClean="0"/>
          </a:p>
          <a:p>
            <a:pPr eaLnBrk="1" hangingPunct="1"/>
            <a:endParaRPr lang="en-US" altLang="en-US" sz="1500" dirty="0"/>
          </a:p>
          <a:p>
            <a:pPr eaLnBrk="1" hangingPunct="1"/>
            <a:r>
              <a:rPr lang="en-US" altLang="en-US" sz="1500" dirty="0" smtClean="0"/>
              <a:t>In </a:t>
            </a:r>
            <a:r>
              <a:rPr lang="en-US" altLang="en-US" sz="1500" dirty="0"/>
              <a:t>appreciation of your time</a:t>
            </a:r>
            <a:r>
              <a:rPr lang="en-US" altLang="en-US" sz="1500" dirty="0" smtClean="0"/>
              <a:t>, </a:t>
            </a:r>
            <a:r>
              <a:rPr lang="en-US" altLang="en-US" sz="1500" dirty="0"/>
              <a:t>submitters whose features are incorporated into our </a:t>
            </a:r>
            <a:r>
              <a:rPr lang="en-US" altLang="en-US" sz="1500" dirty="0" err="1"/>
              <a:t>LMS</a:t>
            </a:r>
            <a:r>
              <a:rPr lang="en-US" altLang="en-US" sz="1500" dirty="0"/>
              <a:t> will be sent a $5 Starbucks gift card as a quick </a:t>
            </a:r>
            <a:r>
              <a:rPr lang="en-US" altLang="en-US" sz="1500" dirty="0" smtClean="0"/>
              <a:t>“Thank </a:t>
            </a:r>
            <a:r>
              <a:rPr lang="en-US" altLang="en-US" sz="1500" dirty="0"/>
              <a:t>You</a:t>
            </a:r>
            <a:r>
              <a:rPr lang="en-US" altLang="en-US" sz="1500" dirty="0" smtClean="0"/>
              <a:t>!”</a:t>
            </a:r>
            <a:endParaRPr lang="en-US" altLang="en-US" sz="1500" dirty="0"/>
          </a:p>
        </p:txBody>
      </p:sp>
      <p:sp>
        <p:nvSpPr>
          <p:cNvPr id="27653" name="TextBox 2"/>
          <p:cNvSpPr txBox="1">
            <a:spLocks noChangeArrowheads="1"/>
          </p:cNvSpPr>
          <p:nvPr/>
        </p:nvSpPr>
        <p:spPr bwMode="auto">
          <a:xfrm>
            <a:off x="254000" y="5010150"/>
            <a:ext cx="403383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1400" dirty="0">
                <a:hlinkClick r:id="rId2"/>
              </a:rPr>
              <a:t>http://support.cypherworx.com/support/discussions</a:t>
            </a:r>
            <a:endParaRPr lang="en-US" altLang="en-US" sz="1400" dirty="0"/>
          </a:p>
          <a:p>
            <a:pPr algn="ctr" eaLnBrk="1" hangingPunct="1"/>
            <a:r>
              <a:rPr lang="en-US" altLang="en-US" sz="1400" dirty="0"/>
              <a:t>Click on “Suggestion Box” to add your ideas </a:t>
            </a:r>
          </a:p>
          <a:p>
            <a:pPr algn="ctr" eaLnBrk="1" hangingPunct="1"/>
            <a:r>
              <a:rPr lang="en-US" altLang="en-US" sz="1400" dirty="0"/>
              <a:t>in our community forum</a:t>
            </a:r>
          </a:p>
        </p:txBody>
      </p:sp>
      <p:sp>
        <p:nvSpPr>
          <p:cNvPr id="6" name="Title 1"/>
          <p:cNvSpPr txBox="1">
            <a:spLocks/>
          </p:cNvSpPr>
          <p:nvPr/>
        </p:nvSpPr>
        <p:spPr bwMode="auto">
          <a:xfrm>
            <a:off x="4419600" y="359228"/>
            <a:ext cx="4582886" cy="5987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600" b="1" dirty="0" smtClean="0">
                <a:latin typeface="+mn-lt"/>
                <a:cs typeface="Arial" charset="0"/>
              </a:rPr>
              <a:t>Suggestions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204" y="1132114"/>
            <a:ext cx="1693911" cy="38780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p:cNvCxnSpPr/>
          <p:nvPr/>
        </p:nvCxnSpPr>
        <p:spPr>
          <a:xfrm flipH="1">
            <a:off x="2188029" y="4103914"/>
            <a:ext cx="1589314" cy="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96953" y="4295467"/>
            <a:ext cx="2608936" cy="16077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txBox="1">
            <a:spLocks/>
          </p:cNvSpPr>
          <p:nvPr/>
        </p:nvSpPr>
        <p:spPr bwMode="auto">
          <a:xfrm>
            <a:off x="381000" y="1600200"/>
            <a:ext cx="8382000" cy="366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r>
              <a:rPr lang="en-US" altLang="en-US" sz="2800" dirty="0" smtClean="0"/>
              <a:t>Please feel free to reach out to any of us after the webinar if you have more questions.</a:t>
            </a:r>
          </a:p>
          <a:p>
            <a:pPr>
              <a:defRPr/>
            </a:pPr>
            <a:endParaRPr lang="en-US" altLang="en-US" sz="2800" dirty="0" smtClean="0"/>
          </a:p>
          <a:p>
            <a:pPr marL="457200" indent="-457200">
              <a:buFont typeface="Arial" panose="020B0604020202020204" pitchFamily="34" charset="0"/>
              <a:buChar char="•"/>
              <a:defRPr/>
            </a:pPr>
            <a:r>
              <a:rPr lang="en-US" altLang="en-US" sz="2800" dirty="0" smtClean="0"/>
              <a:t>Debbie </a:t>
            </a:r>
            <a:r>
              <a:rPr lang="en-US" altLang="en-US" sz="2800" dirty="0" err="1" smtClean="0"/>
              <a:t>DiBacco</a:t>
            </a:r>
            <a:r>
              <a:rPr lang="en-US" altLang="en-US" sz="2800" dirty="0" smtClean="0"/>
              <a:t> – ddibacco@cypherworx.com</a:t>
            </a:r>
          </a:p>
          <a:p>
            <a:pPr marL="457200" indent="-457200">
              <a:buFont typeface="Arial" panose="020B0604020202020204" pitchFamily="34" charset="0"/>
              <a:buChar char="•"/>
              <a:defRPr/>
            </a:pPr>
            <a:r>
              <a:rPr lang="en-US" altLang="en-US" sz="2800" dirty="0" smtClean="0"/>
              <a:t>Chris Glenn – cglenn@cypherworx.com</a:t>
            </a:r>
          </a:p>
        </p:txBody>
      </p:sp>
      <p:sp>
        <p:nvSpPr>
          <p:cNvPr id="3" name="Title 1"/>
          <p:cNvSpPr txBox="1">
            <a:spLocks/>
          </p:cNvSpPr>
          <p:nvPr/>
        </p:nvSpPr>
        <p:spPr bwMode="auto">
          <a:xfrm>
            <a:off x="4419600" y="432940"/>
            <a:ext cx="4572000" cy="535894"/>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altLang="en-US" sz="3600" b="1" dirty="0" smtClean="0">
                <a:latin typeface="+mn-lt"/>
                <a:cs typeface="Arial" charset="0"/>
              </a:rPr>
              <a:t>Contact Info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447800"/>
            <a:ext cx="609600" cy="4162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339" name="TextBox 2"/>
          <p:cNvSpPr txBox="1">
            <a:spLocks noChangeArrowheads="1"/>
          </p:cNvSpPr>
          <p:nvPr/>
        </p:nvSpPr>
        <p:spPr bwMode="auto">
          <a:xfrm>
            <a:off x="3352800" y="1600200"/>
            <a:ext cx="41910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a:t>Right-click on the orange arrow and  you’ll see two options: Auto-Hide Control Panel or Show Control Panel. </a:t>
            </a:r>
          </a:p>
          <a:p>
            <a:pPr eaLnBrk="1" hangingPunct="1"/>
            <a:endParaRPr lang="en-US" altLang="en-US" dirty="0"/>
          </a:p>
          <a:p>
            <a:pPr eaLnBrk="1" hangingPunct="1"/>
            <a:r>
              <a:rPr lang="en-US" altLang="en-US" dirty="0"/>
              <a:t>Clicking on “Show Control Panel” will let you keep the control panel open throughout the presentation.</a:t>
            </a:r>
          </a:p>
        </p:txBody>
      </p:sp>
      <p:cxnSp>
        <p:nvCxnSpPr>
          <p:cNvPr id="4" name="Straight Connector 3"/>
          <p:cNvCxnSpPr/>
          <p:nvPr/>
        </p:nvCxnSpPr>
        <p:spPr>
          <a:xfrm>
            <a:off x="2057400" y="1866900"/>
            <a:ext cx="1295400" cy="0"/>
          </a:xfrm>
          <a:prstGeom prst="line">
            <a:avLst/>
          </a:prstGeom>
          <a:ln w="381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4341" name="Title 1"/>
          <p:cNvSpPr txBox="1">
            <a:spLocks/>
          </p:cNvSpPr>
          <p:nvPr/>
        </p:nvSpPr>
        <p:spPr bwMode="auto">
          <a:xfrm>
            <a:off x="4419600" y="381000"/>
            <a:ext cx="4572000" cy="631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en-US" altLang="en-US" sz="3600" b="1" dirty="0" smtClean="0"/>
              <a:t>Housekeeping</a:t>
            </a:r>
            <a:endParaRPr lang="en-US" altLang="en-US" sz="3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064" y="1567548"/>
            <a:ext cx="2562225" cy="3752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387" name="TextBox 2"/>
          <p:cNvSpPr txBox="1">
            <a:spLocks noChangeArrowheads="1"/>
          </p:cNvSpPr>
          <p:nvPr/>
        </p:nvSpPr>
        <p:spPr bwMode="auto">
          <a:xfrm>
            <a:off x="4376064" y="2024748"/>
            <a:ext cx="4310736"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smtClean="0"/>
              <a:t>If you have a question, please </a:t>
            </a:r>
            <a:r>
              <a:rPr lang="en-US" altLang="en-US" dirty="0"/>
              <a:t>type </a:t>
            </a:r>
            <a:r>
              <a:rPr lang="en-US" altLang="en-US" dirty="0" smtClean="0"/>
              <a:t>it </a:t>
            </a:r>
            <a:r>
              <a:rPr lang="en-US" altLang="en-US" dirty="0"/>
              <a:t>into the questions area on your “Go To Webinar” control panel. </a:t>
            </a:r>
            <a:endParaRPr lang="en-US" altLang="en-US" dirty="0" smtClean="0"/>
          </a:p>
          <a:p>
            <a:pPr eaLnBrk="1" hangingPunct="1"/>
            <a:endParaRPr lang="en-US" altLang="en-US" dirty="0"/>
          </a:p>
          <a:p>
            <a:pPr eaLnBrk="1" hangingPunct="1"/>
            <a:r>
              <a:rPr lang="en-US" altLang="en-US" dirty="0" smtClean="0"/>
              <a:t>We want to encourage questions, so please feel free to type them in at any time.</a:t>
            </a:r>
            <a:endParaRPr lang="en-US" altLang="en-US" dirty="0"/>
          </a:p>
        </p:txBody>
      </p:sp>
      <p:cxnSp>
        <p:nvCxnSpPr>
          <p:cNvPr id="5" name="Straight Connector 4"/>
          <p:cNvCxnSpPr/>
          <p:nvPr/>
        </p:nvCxnSpPr>
        <p:spPr>
          <a:xfrm>
            <a:off x="3080664" y="2291448"/>
            <a:ext cx="1295400" cy="0"/>
          </a:xfrm>
          <a:prstGeom prst="line">
            <a:avLst/>
          </a:prstGeom>
          <a:ln w="381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bwMode="auto">
          <a:xfrm>
            <a:off x="4419600" y="381000"/>
            <a:ext cx="4572000" cy="631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en-US" altLang="en-US" sz="3600" b="1" dirty="0" smtClean="0"/>
              <a:t>Housekeeping</a:t>
            </a:r>
            <a:endParaRPr lang="en-US" altLang="en-US" sz="36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757050" y="445304"/>
            <a:ext cx="3918858" cy="50175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600" b="1" dirty="0" smtClean="0">
                <a:latin typeface="+mn-lt"/>
                <a:cs typeface="Arial" charset="0"/>
              </a:rPr>
              <a:t>Our Presenters</a:t>
            </a:r>
          </a:p>
        </p:txBody>
      </p:sp>
      <p:sp>
        <p:nvSpPr>
          <p:cNvPr id="6" name="TextBox 5"/>
          <p:cNvSpPr txBox="1"/>
          <p:nvPr/>
        </p:nvSpPr>
        <p:spPr>
          <a:xfrm>
            <a:off x="2890148" y="2464448"/>
            <a:ext cx="5785760" cy="830997"/>
          </a:xfrm>
          <a:prstGeom prst="rect">
            <a:avLst/>
          </a:prstGeom>
          <a:noFill/>
        </p:spPr>
        <p:txBody>
          <a:bodyPr wrap="square" rtlCol="0">
            <a:spAutoFit/>
          </a:bodyPr>
          <a:lstStyle/>
          <a:p>
            <a:r>
              <a:rPr lang="en-US" sz="2400" dirty="0" smtClean="0">
                <a:latin typeface="+mn-lt"/>
              </a:rPr>
              <a:t>Chris Glenn, Customer Service Rep CypherWorx, Inc. </a:t>
            </a:r>
            <a:endParaRPr lang="en-US" sz="2400" dirty="0">
              <a:latin typeface="+mn-l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4275" y="3413908"/>
            <a:ext cx="1303940" cy="1490218"/>
          </a:xfrm>
          <a:prstGeom prst="rect">
            <a:avLst/>
          </a:prstGeom>
        </p:spPr>
      </p:pic>
      <p:sp>
        <p:nvSpPr>
          <p:cNvPr id="7" name="TextBox 6"/>
          <p:cNvSpPr txBox="1"/>
          <p:nvPr/>
        </p:nvSpPr>
        <p:spPr>
          <a:xfrm>
            <a:off x="2890148" y="3975761"/>
            <a:ext cx="5785760" cy="830997"/>
          </a:xfrm>
          <a:prstGeom prst="rect">
            <a:avLst/>
          </a:prstGeom>
          <a:noFill/>
        </p:spPr>
        <p:txBody>
          <a:bodyPr wrap="square" rtlCol="0">
            <a:spAutoFit/>
          </a:bodyPr>
          <a:lstStyle/>
          <a:p>
            <a:r>
              <a:rPr lang="en-US" sz="2400" dirty="0" smtClean="0">
                <a:latin typeface="+mn-lt"/>
              </a:rPr>
              <a:t>Debbie </a:t>
            </a:r>
            <a:r>
              <a:rPr lang="en-US" sz="2400" dirty="0" err="1" smtClean="0">
                <a:latin typeface="+mn-lt"/>
              </a:rPr>
              <a:t>DiBacco</a:t>
            </a:r>
            <a:r>
              <a:rPr lang="en-US" sz="2400" dirty="0" smtClean="0">
                <a:latin typeface="+mn-lt"/>
              </a:rPr>
              <a:t>, Director, Client Services </a:t>
            </a:r>
            <a:r>
              <a:rPr lang="en-US" sz="2400" dirty="0"/>
              <a:t>CypherWorx, Inc.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4275" y="1845469"/>
            <a:ext cx="1333500" cy="1524000"/>
          </a:xfrm>
          <a:prstGeom prst="rect">
            <a:avLst/>
          </a:prstGeom>
        </p:spPr>
      </p:pic>
    </p:spTree>
    <p:extLst>
      <p:ext uri="{BB962C8B-B14F-4D97-AF65-F5344CB8AC3E}">
        <p14:creationId xmlns:p14="http://schemas.microsoft.com/office/powerpoint/2010/main" val="633843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descr="data:image/jpeg;base64,/9j/4AAQSkZJRgABAQAAAQABAAD/2wCEAAkGBhMSERQUExQVFBUWGBgXFxgYGBccGxgWGRQYGRgYGBkdHSYeFx4jGRUVHy8gIycpLCwsFx8xNTAqNSYrLCkBCQoKDgwOGA8PGiwlHiIsKSwpKiwpKSksKSwqLCksKSwsLCosLCwpLCwsLCksLCwsLCwsLCwsKSwpLCwsLCkpLP/AABEIAHgAtAMBIgACEQEDEQH/xAAcAAABBQEBAQAAAAAAAAAAAAAAAwQFBgcCAQj/xABMEAACAQIDBQQECQUPBAMAAAABAgMAEQQSIQUGMUFRBxMiYRQycYEjM0JSYnKRobFTY5LB4hUWFyRDZHOCoqOy0dLj8HSzwvElNJP/xAAZAQADAQEBAAAAAAAAAAAAAAAAAwQCAQX/xAAnEQADAAEDBQABBAMAAAAAAAAAAQIRAxIxBBMhQVEyYZGhsSLw8f/aAAwDAQACEQMRAD8At/8ACtqB6Nxj7z43yvb4v767h7Uy2T+LaOpa/e8LX0+L14VnoW7KBqTh+H9WlMI5HcLbQo1/aC1X9mCbuUX3D9qmYxfxa3eMV+N4WNr/ABetTn77/wA1/b/ZrI8Bxwn9I3+Kr2iE6AXPlXHowG+iw/vv/Nf2/wBmgb3fmv7f7NN8Du07ayeEdOdT2F2RFHwUE9TrSa7aGTvZF4jeDE5QYsGZCTaxlCADrcofwp9gcVim1kgij8hOzH/sgffS+M2vBCLyypGPpMB91VvG9q2AQ2WRpT0jUmlqKr8ZN5xyy3ivaz9+06V/iMFOw6spA/GkTvzjz/IRJ9Z1/wBVbXT2zPcRo1FZyN9Mb/Nh/XT/AFV4d9sdyXDt7HT/AFVpdLb+fuYrWlGj3rlyeQB9pt+o1n8W/wDjR6+DzD82QfwY08h7U4BpNFPCfpRm1crptSfQTrw/+FpnxMy8Ig3sf9mozEbzul80BFvpfs0ps/fbBTfF4iO55E5T99S7KjjUBgfYRS8bfyQzO7hmZSdttiR6Jw0+P/2q8Hbf/NP7/wD2qmtv9k+GmzNFeFz09W/mOVZft7cvFYP4yMlOTrqvvI4e+mStNmW6ReP4bf5p/f8A+1XLdt9rfxP+/wD9qsyiQk2FKYjCEDQjiPspvZkxvZskPaVdQ5w5AKZ7h787W9SnEPaGrBT3Vs3C7+dvm1StlSP6PHaxHdmwPUGnS8AWUE35cta72YOdxlubfs/kR/8Ap+xXtVEwqbnWvKOzHwO4ysB7OhHH0f8A8aWweIb+Li91ysfK+ZudIKvjT/pz/hqT3Y2Y874WJb2sxboBma5++m5x5MYFd29mSYloMsd7SMWe1ggBH49K1zZ2yEiGmrdTSezNmxYODIpyogJZjz6sTWc7ydoMuLZocGRHCo+EmY2AHW/yR05mp/8APWeFwOwo55LlvL2gYXBghnDycAim5v59Ko21N9sfMLu6YCE8C2shHkvrH22FUwbYSAn0YEudGnkF2P8ARr8gHrxqPMLO12a7txzEk/1jyqzS6WUT3rslMZtHDZiSsmLf58rFVJ+qNaTG9Uy6RCOEfQQX+03NIR7uzN6qhj0DLm+zjXEmxJ19eNk+sCP1VUpjhiHVMJttzv68jt7TSa4xutIMmUkHlTpMA9gSMoPDNpf2XpimUKdU/Z0Mc/X7hQ07HjRLg3SxZSAeB5H2GuBTYSJ9Rv2KxzMOBI9hNP4948SosJmI6NZh99RwrljTKmWvKJ41KT8MfybYRz8Nho2+lGSjfdp91S+yNvNF/wDUxjRt+RxHqnyD6D7aqrGkXqS9KWehp6tLk2HZXam0bLHj4u5J4SLqjeYIuD7jV8gxMWIjurJJGw5EEEedfNmz9tyQgoLPG3rRPqh93yT5ip7d/azwsZcAzKRq+Gc5rjqh+UPvFedq9KvXgvjW+l03u7LwAZcIDfiY/wDT/lWfrs3Xx3uDqPMcjW07n76xY+O6+GRfXQnUeY8r1Fb/AG6IkRp4R8IurKPlAcfeONIi3D22MqU1mSoRMgRNSDlIB6C9LxS2A1zedRsU6dytxdrMPv4UJiNNBYdKrEkt6TRUG2IPWiuAIRjxxf8ATn/DWr9n+xO4wcRYDOwzE8wGNwKznd3CCTF4RDwaKx9lta1Le7aowuClkGhC5V+sRYVNrZbUr2O0/GWzPu0Ted8XiPQYWyxrfvW5WGrE24hQOHM1Qtq7RVgIoQUgTgDxducj9WP3Uuk5TCO59fEuQTz7tCLi/m17+yoavS0dOZSI9W2z2ncWHLHKTlQeJ2PTiSevQDzrnZ0yK95EDjKQAb2uRodOlL4GSKMhpT3wXURLcKzcs7GwC34jWm0xUoncFsyMN3zqSCO9tzEI0RR9OQgAdAxqBkxE8juRnW7eopbKvRbXqZG9ozIW8XrStpZTOBaFbfMj8P2U3G1JJRGkAYkKSwCjM0rE55GbkLaeykTlPLQ6trWEx1ulsgGDFYsqJDAoCIeHeEE5z1ygVXWkLnM5LMdSTxJ61ct0Md+50j+kyRiOVbPCLux6NYCw4mut593DhSk+DCtBMfg3AuUZuC6+r5HyrU6m3Ue73wYcZhY9chgdhH9z3SRgjOyy+LhDEOLkciwNgOJvUZPLFCAIxluLh2UNM4+dlPhiXoDran239p+jsuFAzmMB5mJvnxLC4zfOCE8OFxVZaQsSzEsxNyTzP/OXKmaEVb3N+BPUakwklySRBljdrlwgubgZk6HTip4GnmA2IqMjN8IwClk5d4/xUZ68CW6CjYeGyYfHSNoRh9B5lvDf220HkajF2niNGBPyje1rs4sx8zbS/KtW6bcy+DmmpSVWuSMnJzNmILZmzEcCbm5Hle9vKm7GnEeHZyQOXEngB59KbScSL3867n0dS8nBNdRylSGUkEG4I4g9QeRrmissavBZsPtNr+mYf4OeKxmC6CRTp3gA4XOjL53rcN194ExuGSZdLizDo3AivnjYW0O5mVuK8GHIqdGFaB2XYpsPtGfCX8DZyo6ZfED+iah6rSTnPwp0b84Ot/tjej4gsvqSeIW5NzFV6CbTU1qfaTgc+CZraxlWHsvY1jsmItS9Gt0G7WGdYiazGxNFeJLcXtaimGSy7lyD0/Bf0R/wmrj2vqTs1rflI7+y5vVB2DP3WJwkltFQ/rvWvbe2cuLwkkfz0uvttcffU1vbqTTGT5lowGVwsGCYjMq57jqRKSR+Fc7w7UjnkDRoEAFjpal4MITDNhmBEsLGRF5kW+FX3WvUFXqzhkN5TPaKKKaKO4IS7Ko4swUe0kCrdvJiVwU64SAeCLKZz8qVzqQx5qByqoRsQQRoQQR7Qbg/bapjau0FxUhmc5JWAD6EqzAWzDpccqXUt0s8G5pJP6dbWxGGeNO5WTvSxMrudGB4AC9XrcHGr6Esc+qmcCEHmVUsbeQtWeRpENWZn8lFvtJ4U7XbsnexPoBD8Wg9VQeIHmeZNcvR3ztRydZRW6hnicQZJJJG1Lu7H3sa5AvoNSeXX2U8k2fdiYypQkkXYAgE3sQTpa9LwYuPDWZLSzfJP8nGev0259KqVKYSXJFUO9Rt8E1ioFwuCaOTWS6yTJe+ZzpBC3uDORVZxODl7wd8cpsG4jQHUZQDYAV7BiS4kWQs2ZhKzc8631PuPCuGxyXzP8L9EeFT5MeJHkKlmXLeeWXbppLHCJnEbKHoYa4jD5pnJ9bu/VhUjq5NwPfVbOx57A909iQBpxuLi3UW1vwqWm3kWURCYEjMXmy/LIFkC/NVV0ApOXetmE2gR5LKGAvliFvg1HAXAtfnS1vQ7EMi12RMeEba2tpxvwt191KbY2ScOyIzAyFQzqNchPBD5241KQ72kSQM2bLEtsvVtfEx5gmxt0FQGJnLsWbVmJZieJY6k/bWpdN+QanHgmNr7ZjmSJEjCsgsSABytVu3MP8A877IiD7RCt/vqk7u4NXlzSaRxjO58hwHvNhWg9kuy3mxM2OcEA5gvmWOv2ACk67U6bX6f2a08us/74L5vu1sBiL/ADPvuKwqXl9lbB2obTEeD7u/ikIFvIamsbMt6i0FiSnU5FowbaUVxCSRRVIoksIbyYc/mm/XWndme3e9wkcbnxpmAvzUNp76y/Cnx4f+if8AXS2w9oND6I6GxEr+8XNx770rUjejUVtZb+0vc6QSDH4b4xLM4A1uvyh104is6xuDWdWngXL+VhGpQ82TmU/Ct53a3kjxsRZdCCVdTyI/EVU97+zIs/pGBbupRqVGgJ6g8vYdDXNDX2vbZ3U01XlGMivan9oQRu5SdPQ8QNC2UmKQ8yV4xnzFxUdjdiyxeuvhPB1N1I6hhpXpzqJkVabRKx4BO5RmiGUwO7OPWEgYhfvyi3nTPZ2zQ8DSEOWV1WykDQqTfUeVeRbXZDCQgHdIUINysikkkMOhvauo9ooEdO6GRnDgZz4SBbKDbUUJUZpz7Oodng4fvbM9iytlPxfDKWHMG518q7fZyhMMbm82bN5ZWA8P20nhNpd2pyoM5VkLX0Kt1W2pFdHaN1gXKPgL219a5B16cBT0rJqqPY5OzI2kmiTMHj7zLexDBNTyuDYE02kwSjDxygOc4ck3FlytYaWvrpXWJ2rdpXRAjSlrm5OUP6wX203kxymKOMx/FhwrZj8s31FuVZbvwdlQ2LS7IPcpKjFtAZVHFASbN5qbceR40jiNmovfMSSkbqgAIuzML8eFgBSY2s6NE6eFo1CfWAJNmHMG5BFejbZzzFo1dJjmaO5ABHqlTyIpT3lEqA2bgYp54oxnXPfNqDYgXGU28udNnVI5bMjFbeqxF762NxSuE2qsU0ciRDwX0LXzEi3iNvPpTSUiRgEQi+gUEsSb3/4Kz5z+gzxg5xToW8ClV00JufPWlMBs95nyoL9TwCjmWPIU/GwBGA2Kk7kHgijNK3sUGy+81ZthbpYjHgLFH6JhAddSWk82Omc25aAVmtRSjSjJHbK2OcY64PC3MYbNNKeDsNL6cEGthzvW5bI2ZHhMOkS6JGupP2ljSewd3ocHEI4lAAtdubHqTVB7Qt/lfNhYDztI97X+iP115mpqPWrC4LIhQsvkg9+dtjF4liD4E8Ke7ifearkUHEH/AJektRryrp5SKplKVgS/Pk9kBvpXlImWig6bonZ3ggVIjPhBVfEdAaI+zrBDKBGfASV8TaE8as9Fed3K+lO1fCA2fuXhoGDRBkIYtox4njfrU8BRRWW2+TuMEZtndvD4pcs0av0NtR7DxqiY3sunhJbBT+E/ybk2PlrdTWnUVuNWp4ZxwmYpitjSx39KwbA/lIdPfl9X76jn2Vh24SBT0kRlP2rcVvbIDxANR2K3cw0nrwofdb8KqjrMciL0MmGybtsfizG/1ZE/WRSDbu4kfyLn2AH8DWu4rsxwTm4VkP0WNMZOyiMepiJ1/rGrp6+cc/wQV0OXx+zRlTbDxP5CX9E1x+4GKPDDy/omtQPZZJyxk36RoXsoY+vjJz7GNcrrV9/s3PSY9P8Agy87rYrnEE+u6L+Jrg7AC/G4nDx+QYufsUGtaj7HsJ8uSaT2ualcF2abPi4QBvrEmk11kj56YxvBYDC3skeJxjcgqlE+25JHuqz7M3K2jNokceBiPS2e3m3rVrmE2ZFELRxon1VApzU19W3wh60V7KZu/wBl+FgIeUd/LxLPci/sP66uKIALAWHlXVFS1dX+Q1Sp4G2PwCzIUYsFPHKSCfeKrg7LsBe/dm/1m/zq2UUKmuDrWSq/wZ4H8mf0mrn+DDAfkz+k3+dWqSUKLsQB1JAH315FMrcCD7CDXe5X05tRVT2XYD8mf0mr2rbRRvr6G1BUVvRtNsPhZJUALLa1+GrAfrqVprtLZyTxtHILo1ri5HA3Go4aisrGfJ1lex+8s0UULhO9zElxlKnIACSoPQfbajaG95EDzRZXUSRqpFzdWtfTrU5FsaNcnrEx3ylmJIuLHjx0pv8AvWw+RkCWVnEhAJHjB4+VM3R8M4oZ7O3m7zEYhCMscSK12BB1ve9/ZSGz962lw2IcBRNESAt9NfiyfaKmJdgQs0jlTeQKr6nUKbgVy27kBeR8ljIoR7EgFQbjThyGtGY+BiiJwG+BcKGUI6o7TJ8pSi5tPIjn5042LtPETQLiGyKrKzBADcAA5fFfjprUkdhw96JcgzhO7v1ToevvrjB7uwxLlQMF8XhzNlGbjYXsK46n0gSZXoN7JjgWxFlLeGwysALmx1+VUts/a8vpRw8mU/BiVWUEaZrEMKWXdWAQmGzGM28JdjaxuLG+nupzgdjRxOzoDmewLEljYcBc8B5UOp84QJMjdqbzdxikiYDu2U3f5r65R77VHSb4ynDNKECsMR3NiCbLmABIGpNiDbzqw4vYMMjFnXMSVJ15obrp5Gkpt2IGDgqbPIJTZmB7wWswN9OA4V1OPaBpkdj96GgkwyuLxyX7xyCoS5AQkHgCb8aZHfh+6mfuxmWZYox1DeqzeXE1Yp93oXUq6lwyhDmJN1DZgLnzJpN92cOwlBS/elS+p1KjwkfNI8qN0fDmKGEm2poZ+5kyvmiaRWAIsUtcEdNdDTHYW9GJxMcpRY2yxBgdQBLx7sjnpz86sEW70KszWJZlyEszE5egJOnurzZ+7cEDZo1KkoEPiNio4XHAnzo3Rjg7isiG7G2nxUfeFcq6C3POPX919KSh2rNPiJo4iqLCVUlhcsxFzz0AqV2dsyOBMkYstybEk6k3OppGTYcRkaSzK7ABirMtwOFwDY1nM5Z3DI7F7zZMZFB4cjAq7X1EhF1X3gGmI3qlOOOHAQgSBMut+7yFme/DQ20qcn3bgdSrJxcSE3N844G/GuTuzAZO8ynPnEmbMb5wuW/2GxHOtKo+GcUR2y9pNipJ4pLZEkKgBW4KQQS/C/lU1s3ZEcGbuwRm1OpP/quMFsSOJ2dMwLkswzMVzHict7CpCsU/htL6FFFFZOhRRRQAUUUUAFFFFABRRRQAUUUUAFFFFABRRRQAUUUUAFFFFABRRRQAUUUUAFFFFAH/2Q==">
            <a:hlinkClick r:id="rId3"/>
          </p:cNvPr>
          <p:cNvSpPr>
            <a:spLocks noChangeAspect="1" noChangeArrowheads="1"/>
          </p:cNvSpPr>
          <p:nvPr/>
        </p:nvSpPr>
        <p:spPr bwMode="auto">
          <a:xfrm>
            <a:off x="22225" y="-685800"/>
            <a:ext cx="21431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18435" name="AutoShape 4" descr="data:image/jpeg;base64,/9j/4AAQSkZJRgABAQAAAQABAAD/2wCEAAkGBhMSERQUExQVFBUWGBgXFxgYGBccGxgWGRQYGRgYGBkdHSYeFx4jGRUVHy8gIycpLCwsFx8xNTAqNSYrLCkBCQoKDgwOGA8PGiwlHiIsKSwpKiwpKSksKSwqLCksKSwsLCosLCwpLCwsLCksLCwsLCwsLCwsKSwpLCwsLCkpLP/AABEIAHgAtAMBIgACEQEDEQH/xAAcAAABBQEBAQAAAAAAAAAAAAAAAwQFBgcCAQj/xABMEAACAQIDBQQECQUPBAMAAAABAgMAEQQSIQUGMUFRBxMiYRQycYEjM0JSYnKRobFTY5LB4hUWFyRDZHOCoqOy0dLj8HSzwvElNJP/xAAZAQADAQEBAAAAAAAAAAAAAAAAAwQCAQX/xAAnEQADAAEDBQABBAMAAAAAAAAAAQIRAxIxBBMhQVEyYZGhsSLw8f/aAAwDAQACEQMRAD8At/8ACtqB6Nxj7z43yvb4v767h7Uy2T+LaOpa/e8LX0+L14VnoW7KBqTh+H9WlMI5HcLbQo1/aC1X9mCbuUX3D9qmYxfxa3eMV+N4WNr/ABetTn77/wA1/b/ZrI8Bxwn9I3+Kr2iE6AXPlXHowG+iw/vv/Nf2/wBmgb3fmv7f7NN8Du07ayeEdOdT2F2RFHwUE9TrSa7aGTvZF4jeDE5QYsGZCTaxlCADrcofwp9gcVim1kgij8hOzH/sgffS+M2vBCLyypGPpMB91VvG9q2AQ2WRpT0jUmlqKr8ZN5xyy3ivaz9+06V/iMFOw6spA/GkTvzjz/IRJ9Z1/wBVbXT2zPcRo1FZyN9Mb/Nh/XT/AFV4d9sdyXDt7HT/AFVpdLb+fuYrWlGj3rlyeQB9pt+o1n8W/wDjR6+DzD82QfwY08h7U4BpNFPCfpRm1crptSfQTrw/+FpnxMy8Ig3sf9mozEbzul80BFvpfs0ps/fbBTfF4iO55E5T99S7KjjUBgfYRS8bfyQzO7hmZSdttiR6Jw0+P/2q8Hbf/NP7/wD2qmtv9k+GmzNFeFz09W/mOVZft7cvFYP4yMlOTrqvvI4e+mStNmW6ReP4bf5p/f8A+1XLdt9rfxP+/wD9qsyiQk2FKYjCEDQjiPspvZkxvZskPaVdQ5w5AKZ7h787W9SnEPaGrBT3Vs3C7+dvm1StlSP6PHaxHdmwPUGnS8AWUE35cta72YOdxlubfs/kR/8Ap+xXtVEwqbnWvKOzHwO4ysB7OhHH0f8A8aWweIb+Li91ysfK+ZudIKvjT/pz/hqT3Y2Y874WJb2sxboBma5++m5x5MYFd29mSYloMsd7SMWe1ggBH49K1zZ2yEiGmrdTSezNmxYODIpyogJZjz6sTWc7ydoMuLZocGRHCo+EmY2AHW/yR05mp/8APWeFwOwo55LlvL2gYXBghnDycAim5v59Ko21N9sfMLu6YCE8C2shHkvrH22FUwbYSAn0YEudGnkF2P8ARr8gHrxqPMLO12a7txzEk/1jyqzS6WUT3rslMZtHDZiSsmLf58rFVJ+qNaTG9Uy6RCOEfQQX+03NIR7uzN6qhj0DLm+zjXEmxJ19eNk+sCP1VUpjhiHVMJttzv68jt7TSa4xutIMmUkHlTpMA9gSMoPDNpf2XpimUKdU/Z0Mc/X7hQ07HjRLg3SxZSAeB5H2GuBTYSJ9Rv2KxzMOBI9hNP4948SosJmI6NZh99RwrljTKmWvKJ41KT8MfybYRz8Nho2+lGSjfdp91S+yNvNF/wDUxjRt+RxHqnyD6D7aqrGkXqS9KWehp6tLk2HZXam0bLHj4u5J4SLqjeYIuD7jV8gxMWIjurJJGw5EEEedfNmz9tyQgoLPG3rRPqh93yT5ip7d/azwsZcAzKRq+Gc5rjqh+UPvFedq9KvXgvjW+l03u7LwAZcIDfiY/wDT/lWfrs3Xx3uDqPMcjW07n76xY+O6+GRfXQnUeY8r1Fb/AG6IkRp4R8IurKPlAcfeONIi3D22MqU1mSoRMgRNSDlIB6C9LxS2A1zedRsU6dytxdrMPv4UJiNNBYdKrEkt6TRUG2IPWiuAIRjxxf8ATn/DWr9n+xO4wcRYDOwzE8wGNwKznd3CCTF4RDwaKx9lta1Le7aowuClkGhC5V+sRYVNrZbUr2O0/GWzPu0Ted8XiPQYWyxrfvW5WGrE24hQOHM1Qtq7RVgIoQUgTgDxducj9WP3Uuk5TCO59fEuQTz7tCLi/m17+yoavS0dOZSI9W2z2ncWHLHKTlQeJ2PTiSevQDzrnZ0yK95EDjKQAb2uRodOlL4GSKMhpT3wXURLcKzcs7GwC34jWm0xUoncFsyMN3zqSCO9tzEI0RR9OQgAdAxqBkxE8juRnW7eopbKvRbXqZG9ozIW8XrStpZTOBaFbfMj8P2U3G1JJRGkAYkKSwCjM0rE55GbkLaeykTlPLQ6trWEx1ulsgGDFYsqJDAoCIeHeEE5z1ygVXWkLnM5LMdSTxJ61ct0Md+50j+kyRiOVbPCLux6NYCw4mut593DhSk+DCtBMfg3AuUZuC6+r5HyrU6m3Ue73wYcZhY9chgdhH9z3SRgjOyy+LhDEOLkciwNgOJvUZPLFCAIxluLh2UNM4+dlPhiXoDran239p+jsuFAzmMB5mJvnxLC4zfOCE8OFxVZaQsSzEsxNyTzP/OXKmaEVb3N+BPUakwklySRBljdrlwgubgZk6HTip4GnmA2IqMjN8IwClk5d4/xUZ68CW6CjYeGyYfHSNoRh9B5lvDf220HkajF2niNGBPyje1rs4sx8zbS/KtW6bcy+DmmpSVWuSMnJzNmILZmzEcCbm5Hle9vKm7GnEeHZyQOXEngB59KbScSL3867n0dS8nBNdRylSGUkEG4I4g9QeRrmissavBZsPtNr+mYf4OeKxmC6CRTp3gA4XOjL53rcN194ExuGSZdLizDo3AivnjYW0O5mVuK8GHIqdGFaB2XYpsPtGfCX8DZyo6ZfED+iah6rSTnPwp0b84Ot/tjej4gsvqSeIW5NzFV6CbTU1qfaTgc+CZraxlWHsvY1jsmItS9Gt0G7WGdYiazGxNFeJLcXtaimGSy7lyD0/Bf0R/wmrj2vqTs1rflI7+y5vVB2DP3WJwkltFQ/rvWvbe2cuLwkkfz0uvttcffU1vbqTTGT5lowGVwsGCYjMq57jqRKSR+Fc7w7UjnkDRoEAFjpal4MITDNhmBEsLGRF5kW+FX3WvUFXqzhkN5TPaKKKaKO4IS7Ko4swUe0kCrdvJiVwU64SAeCLKZz8qVzqQx5qByqoRsQQRoQQR7Qbg/bapjau0FxUhmc5JWAD6EqzAWzDpccqXUt0s8G5pJP6dbWxGGeNO5WTvSxMrudGB4AC9XrcHGr6Esc+qmcCEHmVUsbeQtWeRpENWZn8lFvtJ4U7XbsnexPoBD8Wg9VQeIHmeZNcvR3ztRydZRW6hnicQZJJJG1Lu7H3sa5AvoNSeXX2U8k2fdiYypQkkXYAgE3sQTpa9LwYuPDWZLSzfJP8nGev0259KqVKYSXJFUO9Rt8E1ioFwuCaOTWS6yTJe+ZzpBC3uDORVZxODl7wd8cpsG4jQHUZQDYAV7BiS4kWQs2ZhKzc8631PuPCuGxyXzP8L9EeFT5MeJHkKlmXLeeWXbppLHCJnEbKHoYa4jD5pnJ9bu/VhUjq5NwPfVbOx57A909iQBpxuLi3UW1vwqWm3kWURCYEjMXmy/LIFkC/NVV0ApOXetmE2gR5LKGAvliFvg1HAXAtfnS1vQ7EMi12RMeEba2tpxvwt191KbY2ScOyIzAyFQzqNchPBD5241KQ72kSQM2bLEtsvVtfEx5gmxt0FQGJnLsWbVmJZieJY6k/bWpdN+QanHgmNr7ZjmSJEjCsgsSABytVu3MP8A877IiD7RCt/vqk7u4NXlzSaRxjO58hwHvNhWg9kuy3mxM2OcEA5gvmWOv2ACk67U6bX6f2a08us/74L5vu1sBiL/ADPvuKwqXl9lbB2obTEeD7u/ikIFvIamsbMt6i0FiSnU5FowbaUVxCSRRVIoksIbyYc/mm/XWndme3e9wkcbnxpmAvzUNp76y/Cnx4f+if8AXS2w9oND6I6GxEr+8XNx770rUjejUVtZb+0vc6QSDH4b4xLM4A1uvyh104is6xuDWdWngXL+VhGpQ82TmU/Ct53a3kjxsRZdCCVdTyI/EVU97+zIs/pGBbupRqVGgJ6g8vYdDXNDX2vbZ3U01XlGMivan9oQRu5SdPQ8QNC2UmKQ8yV4xnzFxUdjdiyxeuvhPB1N1I6hhpXpzqJkVabRKx4BO5RmiGUwO7OPWEgYhfvyi3nTPZ2zQ8DSEOWV1WykDQqTfUeVeRbXZDCQgHdIUINysikkkMOhvauo9ooEdO6GRnDgZz4SBbKDbUUJUZpz7Oodng4fvbM9iytlPxfDKWHMG518q7fZyhMMbm82bN5ZWA8P20nhNpd2pyoM5VkLX0Kt1W2pFdHaN1gXKPgL219a5B16cBT0rJqqPY5OzI2kmiTMHj7zLexDBNTyuDYE02kwSjDxygOc4ck3FlytYaWvrpXWJ2rdpXRAjSlrm5OUP6wX203kxymKOMx/FhwrZj8s31FuVZbvwdlQ2LS7IPcpKjFtAZVHFASbN5qbceR40jiNmovfMSSkbqgAIuzML8eFgBSY2s6NE6eFo1CfWAJNmHMG5BFejbZzzFo1dJjmaO5ABHqlTyIpT3lEqA2bgYp54oxnXPfNqDYgXGU28udNnVI5bMjFbeqxF762NxSuE2qsU0ciRDwX0LXzEi3iNvPpTSUiRgEQi+gUEsSb3/4Kz5z+gzxg5xToW8ClV00JufPWlMBs95nyoL9TwCjmWPIU/GwBGA2Kk7kHgijNK3sUGy+81ZthbpYjHgLFH6JhAddSWk82Omc25aAVmtRSjSjJHbK2OcY64PC3MYbNNKeDsNL6cEGthzvW5bI2ZHhMOkS6JGupP2ljSewd3ocHEI4lAAtdubHqTVB7Qt/lfNhYDztI97X+iP115mpqPWrC4LIhQsvkg9+dtjF4liD4E8Ke7ifearkUHEH/AJektRryrp5SKplKVgS/Pk9kBvpXlImWig6bonZ3ggVIjPhBVfEdAaI+zrBDKBGfASV8TaE8as9Fed3K+lO1fCA2fuXhoGDRBkIYtox4njfrU8BRRWW2+TuMEZtndvD4pcs0av0NtR7DxqiY3sunhJbBT+E/ybk2PlrdTWnUVuNWp4ZxwmYpitjSx39KwbA/lIdPfl9X76jn2Vh24SBT0kRlP2rcVvbIDxANR2K3cw0nrwofdb8KqjrMciL0MmGybtsfizG/1ZE/WRSDbu4kfyLn2AH8DWu4rsxwTm4VkP0WNMZOyiMepiJ1/rGrp6+cc/wQV0OXx+zRlTbDxP5CX9E1x+4GKPDDy/omtQPZZJyxk36RoXsoY+vjJz7GNcrrV9/s3PSY9P8Agy87rYrnEE+u6L+Jrg7AC/G4nDx+QYufsUGtaj7HsJ8uSaT2ualcF2abPi4QBvrEmk11kj56YxvBYDC3skeJxjcgqlE+25JHuqz7M3K2jNokceBiPS2e3m3rVrmE2ZFELRxon1VApzU19W3wh60V7KZu/wBl+FgIeUd/LxLPci/sP66uKIALAWHlXVFS1dX+Q1Sp4G2PwCzIUYsFPHKSCfeKrg7LsBe/dm/1m/zq2UUKmuDrWSq/wZ4H8mf0mrn+DDAfkz+k3+dWqSUKLsQB1JAH315FMrcCD7CDXe5X05tRVT2XYD8mf0mr2rbRRvr6G1BUVvRtNsPhZJUALLa1+GrAfrqVprtLZyTxtHILo1ri5HA3Go4aisrGfJ1lex+8s0UULhO9zElxlKnIACSoPQfbajaG95EDzRZXUSRqpFzdWtfTrU5FsaNcnrEx3ylmJIuLHjx0pv8AvWw+RkCWVnEhAJHjB4+VM3R8M4oZ7O3m7zEYhCMscSK12BB1ve9/ZSGz962lw2IcBRNESAt9NfiyfaKmJdgQs0jlTeQKr6nUKbgVy27kBeR8ljIoR7EgFQbjThyGtGY+BiiJwG+BcKGUI6o7TJ8pSi5tPIjn5042LtPETQLiGyKrKzBADcAA5fFfjprUkdhw96JcgzhO7v1ToevvrjB7uwxLlQMF8XhzNlGbjYXsK46n0gSZXoN7JjgWxFlLeGwysALmx1+VUts/a8vpRw8mU/BiVWUEaZrEMKWXdWAQmGzGM28JdjaxuLG+nupzgdjRxOzoDmewLEljYcBc8B5UOp84QJMjdqbzdxikiYDu2U3f5r65R77VHSb4ynDNKECsMR3NiCbLmABIGpNiDbzqw4vYMMjFnXMSVJ15obrp5Gkpt2IGDgqbPIJTZmB7wWswN9OA4V1OPaBpkdj96GgkwyuLxyX7xyCoS5AQkHgCb8aZHfh+6mfuxmWZYox1DeqzeXE1Yp93oXUq6lwyhDmJN1DZgLnzJpN92cOwlBS/elS+p1KjwkfNI8qN0fDmKGEm2poZ+5kyvmiaRWAIsUtcEdNdDTHYW9GJxMcpRY2yxBgdQBLx7sjnpz86sEW70KszWJZlyEszE5egJOnurzZ+7cEDZo1KkoEPiNio4XHAnzo3Rjg7isiG7G2nxUfeFcq6C3POPX919KSh2rNPiJo4iqLCVUlhcsxFzz0AqV2dsyOBMkYstybEk6k3OppGTYcRkaSzK7ABirMtwOFwDY1nM5Z3DI7F7zZMZFB4cjAq7X1EhF1X3gGmI3qlOOOHAQgSBMut+7yFme/DQ20qcn3bgdSrJxcSE3N844G/GuTuzAZO8ynPnEmbMb5wuW/2GxHOtKo+GcUR2y9pNipJ4pLZEkKgBW4KQQS/C/lU1s3ZEcGbuwRm1OpP/quMFsSOJ2dMwLkswzMVzHict7CpCsU/htL6FFFFZOhRRRQAUUUUAFFFFABRRRQAUUUUAFFFFABRRRQAUUUUAFFFFABRRRQAUUUUAFFFFAH/2Q==">
            <a:hlinkClick r:id="rId3"/>
          </p:cNvPr>
          <p:cNvSpPr>
            <a:spLocks noChangeAspect="1" noChangeArrowheads="1"/>
          </p:cNvSpPr>
          <p:nvPr/>
        </p:nvSpPr>
        <p:spPr bwMode="auto">
          <a:xfrm>
            <a:off x="22225" y="-685800"/>
            <a:ext cx="21431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18436" name="Content Placeholder 2"/>
          <p:cNvSpPr>
            <a:spLocks noGrp="1"/>
          </p:cNvSpPr>
          <p:nvPr>
            <p:ph idx="1"/>
          </p:nvPr>
        </p:nvSpPr>
        <p:spPr bwMode="auto">
          <a:xfrm>
            <a:off x="141971" y="1824534"/>
            <a:ext cx="5010942" cy="32423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Registration Overview</a:t>
            </a:r>
          </a:p>
          <a:p>
            <a:r>
              <a:rPr lang="en-US" sz="2400" dirty="0" smtClean="0"/>
              <a:t>Reporting Groups Review</a:t>
            </a:r>
          </a:p>
          <a:p>
            <a:r>
              <a:rPr lang="en-US" sz="2400" dirty="0" smtClean="0"/>
              <a:t>Additional Registration Information Fields</a:t>
            </a:r>
          </a:p>
          <a:p>
            <a:r>
              <a:rPr lang="en-US" sz="2400" dirty="0"/>
              <a:t>Adding Users</a:t>
            </a:r>
          </a:p>
          <a:p>
            <a:r>
              <a:rPr lang="en-US" sz="2400" dirty="0" smtClean="0"/>
              <a:t>Support Hub</a:t>
            </a:r>
            <a:endParaRPr lang="en-US" sz="2400" dirty="0"/>
          </a:p>
        </p:txBody>
      </p:sp>
      <p:sp>
        <p:nvSpPr>
          <p:cNvPr id="18437" name="Rectangle 1"/>
          <p:cNvSpPr>
            <a:spLocks noChangeArrowheads="1"/>
          </p:cNvSpPr>
          <p:nvPr/>
        </p:nvSpPr>
        <p:spPr bwMode="auto">
          <a:xfrm>
            <a:off x="4953000" y="6034088"/>
            <a:ext cx="42672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1200">
                <a:solidFill>
                  <a:srgbClr val="0069AA"/>
                </a:solidFill>
              </a:rPr>
              <a:t>http://en.wikipedia.org/wiki/Firefighting_in_the_United_States</a:t>
            </a:r>
          </a:p>
        </p:txBody>
      </p:sp>
      <p:sp>
        <p:nvSpPr>
          <p:cNvPr id="18438" name="Title 1"/>
          <p:cNvSpPr txBox="1">
            <a:spLocks/>
          </p:cNvSpPr>
          <p:nvPr/>
        </p:nvSpPr>
        <p:spPr bwMode="auto">
          <a:xfrm>
            <a:off x="4452258" y="391888"/>
            <a:ext cx="4572000" cy="576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en-US" altLang="en-US" sz="3600" b="1" dirty="0"/>
              <a:t>Agenda</a:t>
            </a:r>
          </a:p>
        </p:txBody>
      </p:sp>
      <p:grpSp>
        <p:nvGrpSpPr>
          <p:cNvPr id="3" name="Group 2"/>
          <p:cNvGrpSpPr/>
          <p:nvPr/>
        </p:nvGrpSpPr>
        <p:grpSpPr>
          <a:xfrm>
            <a:off x="5726906" y="1560513"/>
            <a:ext cx="2719388" cy="3705225"/>
            <a:chOff x="5486400" y="1609725"/>
            <a:chExt cx="2719388" cy="3705225"/>
          </a:xfrm>
        </p:grpSpPr>
        <p:sp>
          <p:nvSpPr>
            <p:cNvPr id="2" name="Rounded Rectangle 1"/>
            <p:cNvSpPr/>
            <p:nvPr/>
          </p:nvSpPr>
          <p:spPr>
            <a:xfrm>
              <a:off x="5486400" y="1609725"/>
              <a:ext cx="2719388" cy="37052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6450013" y="2419350"/>
              <a:ext cx="1073150" cy="115888"/>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6450013" y="2925763"/>
              <a:ext cx="1073150" cy="11588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ectangle 15"/>
            <p:cNvSpPr/>
            <p:nvPr/>
          </p:nvSpPr>
          <p:spPr>
            <a:xfrm>
              <a:off x="6450013" y="3425825"/>
              <a:ext cx="1073150" cy="115888"/>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p:nvPr/>
          </p:nvSpPr>
          <p:spPr>
            <a:xfrm>
              <a:off x="6450013" y="3938588"/>
              <a:ext cx="1073150" cy="11588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8444" name="Picture 7"/>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57850" y="2066925"/>
              <a:ext cx="577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83628" y="348340"/>
            <a:ext cx="2490682" cy="646331"/>
          </a:xfrm>
          <a:prstGeom prst="rect">
            <a:avLst/>
          </a:prstGeom>
          <a:noFill/>
        </p:spPr>
        <p:txBody>
          <a:bodyPr wrap="none" rtlCol="0">
            <a:spAutoFit/>
          </a:bodyPr>
          <a:lstStyle/>
          <a:p>
            <a:r>
              <a:rPr lang="en-US" sz="3600" b="1" dirty="0" smtClean="0"/>
              <a:t>Registration</a:t>
            </a:r>
            <a:endParaRPr lang="en-US" sz="3600" b="1" dirty="0"/>
          </a:p>
        </p:txBody>
      </p:sp>
      <p:sp>
        <p:nvSpPr>
          <p:cNvPr id="5" name="TextBox 4"/>
          <p:cNvSpPr txBox="1"/>
          <p:nvPr/>
        </p:nvSpPr>
        <p:spPr>
          <a:xfrm>
            <a:off x="5377543" y="1582021"/>
            <a:ext cx="3690256" cy="2585323"/>
          </a:xfrm>
          <a:prstGeom prst="rect">
            <a:avLst/>
          </a:prstGeom>
          <a:noFill/>
        </p:spPr>
        <p:txBody>
          <a:bodyPr wrap="square" rtlCol="0">
            <a:spAutoFit/>
          </a:bodyPr>
          <a:lstStyle/>
          <a:p>
            <a:r>
              <a:rPr lang="en-US" b="1" dirty="0" smtClean="0"/>
              <a:t>Importance of the URL</a:t>
            </a:r>
            <a:r>
              <a:rPr lang="en-US" dirty="0" smtClean="0"/>
              <a:t>: </a:t>
            </a:r>
          </a:p>
          <a:p>
            <a:pPr marL="285750" indent="-285750">
              <a:buFont typeface="Arial" panose="020B0604020202020204" pitchFamily="34" charset="0"/>
              <a:buChar char="•"/>
            </a:pPr>
            <a:r>
              <a:rPr lang="en-US" dirty="0" smtClean="0"/>
              <a:t>Specific URLs for each site</a:t>
            </a:r>
          </a:p>
          <a:p>
            <a:pPr marL="285750" indent="-285750">
              <a:buFont typeface="Arial" panose="020B0604020202020204" pitchFamily="34" charset="0"/>
              <a:buChar char="•"/>
            </a:pPr>
            <a:r>
              <a:rPr lang="en-US" dirty="0" smtClean="0"/>
              <a:t>Naming convention is: </a:t>
            </a:r>
            <a:r>
              <a:rPr lang="en-US" dirty="0" smtClean="0">
                <a:hlinkClick r:id="rId2"/>
              </a:rPr>
              <a:t>https://collabornation.net/</a:t>
            </a:r>
            <a:r>
              <a:rPr lang="en-US" dirty="0" smtClean="0"/>
              <a:t> login/</a:t>
            </a:r>
            <a:r>
              <a:rPr lang="en-US" dirty="0" err="1" smtClean="0">
                <a:solidFill>
                  <a:srgbClr val="FF0000"/>
                </a:solidFill>
              </a:rPr>
              <a:t>yoursiteinfohere</a:t>
            </a:r>
            <a:endParaRPr lang="en-US" dirty="0" smtClean="0">
              <a:solidFill>
                <a:srgbClr val="FF0000"/>
              </a:solidFill>
            </a:endParaRPr>
          </a:p>
          <a:p>
            <a:pPr marL="285750" indent="-285750">
              <a:buFont typeface="Arial" panose="020B0604020202020204" pitchFamily="34" charset="0"/>
              <a:buChar char="•"/>
            </a:pPr>
            <a:r>
              <a:rPr lang="en-US" dirty="0" smtClean="0"/>
              <a:t>Without that URL, a customer registers incorrectly (usually into collabornation.net) and without the courses they need.</a:t>
            </a:r>
          </a:p>
        </p:txBody>
      </p:sp>
      <p:pic>
        <p:nvPicPr>
          <p:cNvPr id="1030" name="Picture 6" descr="C:\Users\ddibacco\AppData\Local\Temp\SNAGHTMLa132e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1336749"/>
            <a:ext cx="5040085" cy="324571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30629" y="4970540"/>
            <a:ext cx="5919056" cy="369332"/>
          </a:xfrm>
          <a:prstGeom prst="rect">
            <a:avLst/>
          </a:prstGeom>
          <a:noFill/>
        </p:spPr>
        <p:txBody>
          <a:bodyPr wrap="none" rtlCol="0">
            <a:spAutoFit/>
          </a:bodyPr>
          <a:lstStyle/>
          <a:p>
            <a:r>
              <a:rPr lang="en-US" b="1" dirty="0" smtClean="0">
                <a:solidFill>
                  <a:srgbClr val="FF0000"/>
                </a:solidFill>
              </a:rPr>
              <a:t>EXAMPLE: https</a:t>
            </a:r>
            <a:r>
              <a:rPr lang="en-US" b="1" dirty="0">
                <a:solidFill>
                  <a:srgbClr val="FF0000"/>
                </a:solidFill>
              </a:rPr>
              <a:t>://collabornation.net/login/ymcanorthshore</a:t>
            </a:r>
          </a:p>
        </p:txBody>
      </p:sp>
    </p:spTree>
    <p:extLst>
      <p:ext uri="{BB962C8B-B14F-4D97-AF65-F5344CB8AC3E}">
        <p14:creationId xmlns:p14="http://schemas.microsoft.com/office/powerpoint/2010/main" val="597453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643380" y="3036735"/>
            <a:ext cx="7863872"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dirty="0" smtClean="0">
                <a:solidFill>
                  <a:prstClr val="black"/>
                </a:solidFill>
              </a:rPr>
              <a:t>Permissions:</a:t>
            </a:r>
          </a:p>
          <a:p>
            <a:pPr eaLnBrk="1" hangingPunct="1"/>
            <a:endParaRPr lang="en-US" altLang="en-US" sz="1500" dirty="0" smtClean="0">
              <a:solidFill>
                <a:prstClr val="black"/>
              </a:solidFill>
            </a:endParaRPr>
          </a:p>
          <a:p>
            <a:pPr eaLnBrk="1" hangingPunct="1"/>
            <a:r>
              <a:rPr lang="en-US" altLang="en-US" sz="1500" dirty="0" smtClean="0">
                <a:solidFill>
                  <a:prstClr val="black"/>
                </a:solidFill>
              </a:rPr>
              <a:t>A site administrator never needs to be designated as a Reporting Group Administrator or Manager because site administrators can see and change all Reporting Groups.</a:t>
            </a:r>
          </a:p>
          <a:p>
            <a:pPr eaLnBrk="1" hangingPunct="1"/>
            <a:endParaRPr lang="en-US" altLang="en-US" sz="1500" dirty="0">
              <a:solidFill>
                <a:prstClr val="black"/>
              </a:solidFill>
            </a:endParaRPr>
          </a:p>
        </p:txBody>
      </p:sp>
      <p:sp>
        <p:nvSpPr>
          <p:cNvPr id="12" name="TextBox 11"/>
          <p:cNvSpPr txBox="1"/>
          <p:nvPr/>
        </p:nvSpPr>
        <p:spPr>
          <a:xfrm>
            <a:off x="4812632" y="348340"/>
            <a:ext cx="3979676" cy="646331"/>
          </a:xfrm>
          <a:prstGeom prst="rect">
            <a:avLst/>
          </a:prstGeom>
          <a:noFill/>
        </p:spPr>
        <p:txBody>
          <a:bodyPr wrap="square" rtlCol="0">
            <a:spAutoFit/>
          </a:bodyPr>
          <a:lstStyle/>
          <a:p>
            <a:r>
              <a:rPr lang="en-US" sz="3600" b="1" dirty="0" smtClean="0">
                <a:solidFill>
                  <a:prstClr val="black"/>
                </a:solidFill>
              </a:rPr>
              <a:t>Reporting Groups</a:t>
            </a:r>
            <a:endParaRPr lang="en-US" sz="3600" b="1" dirty="0">
              <a:solidFill>
                <a:prstClr val="black"/>
              </a:solidFill>
            </a:endParaRPr>
          </a:p>
        </p:txBody>
      </p:sp>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9759" y="1463176"/>
            <a:ext cx="6011114" cy="1105054"/>
          </a:xfrm>
          <a:prstGeom prst="rect">
            <a:avLst/>
          </a:prstGeom>
          <a:ln>
            <a:solidFill>
              <a:schemeClr val="bg1">
                <a:lumMod val="50000"/>
              </a:schemeClr>
            </a:solidFill>
          </a:ln>
        </p:spPr>
      </p:pic>
    </p:spTree>
    <p:extLst>
      <p:ext uri="{BB962C8B-B14F-4D97-AF65-F5344CB8AC3E}">
        <p14:creationId xmlns:p14="http://schemas.microsoft.com/office/powerpoint/2010/main" val="69242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577516" y="2106748"/>
            <a:ext cx="329184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dirty="0" smtClean="0">
                <a:solidFill>
                  <a:prstClr val="black"/>
                </a:solidFill>
              </a:rPr>
              <a:t>Reporting Group Administrator menu:</a:t>
            </a:r>
            <a:endParaRPr lang="en-US" altLang="en-US" sz="1500" dirty="0">
              <a:solidFill>
                <a:prstClr val="black"/>
              </a:solidFill>
            </a:endParaRPr>
          </a:p>
        </p:txBody>
      </p:sp>
      <p:sp>
        <p:nvSpPr>
          <p:cNvPr id="12" name="TextBox 11"/>
          <p:cNvSpPr txBox="1"/>
          <p:nvPr/>
        </p:nvSpPr>
        <p:spPr>
          <a:xfrm>
            <a:off x="4812632" y="348340"/>
            <a:ext cx="3979676" cy="646331"/>
          </a:xfrm>
          <a:prstGeom prst="rect">
            <a:avLst/>
          </a:prstGeom>
          <a:noFill/>
        </p:spPr>
        <p:txBody>
          <a:bodyPr wrap="square" rtlCol="0">
            <a:spAutoFit/>
          </a:bodyPr>
          <a:lstStyle/>
          <a:p>
            <a:r>
              <a:rPr lang="en-US" sz="3600" b="1" dirty="0" smtClean="0">
                <a:solidFill>
                  <a:prstClr val="black"/>
                </a:solidFill>
              </a:rPr>
              <a:t>Reporting Groups</a:t>
            </a:r>
            <a:endParaRPr lang="en-US" sz="3600" b="1" dirty="0">
              <a:solidFill>
                <a:prstClr val="black"/>
              </a:solidFill>
            </a:endParaRPr>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5116" y="2603003"/>
            <a:ext cx="1867161" cy="2410161"/>
          </a:xfrm>
          <a:prstGeom prst="rect">
            <a:avLst/>
          </a:prstGeom>
          <a:ln>
            <a:solidFill>
              <a:schemeClr val="bg1">
                <a:lumMod val="50000"/>
              </a:schemeClr>
            </a:solidFill>
          </a:ln>
        </p:spPr>
      </p:pic>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8931" y="1576419"/>
            <a:ext cx="5563376" cy="257211"/>
          </a:xfrm>
          <a:prstGeom prst="rect">
            <a:avLst/>
          </a:prstGeom>
        </p:spPr>
      </p:pic>
      <p:sp>
        <p:nvSpPr>
          <p:cNvPr id="8" name="TextBox 2"/>
          <p:cNvSpPr txBox="1">
            <a:spLocks noChangeArrowheads="1"/>
          </p:cNvSpPr>
          <p:nvPr/>
        </p:nvSpPr>
        <p:spPr bwMode="auto">
          <a:xfrm>
            <a:off x="4916906" y="2106748"/>
            <a:ext cx="329184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dirty="0" smtClean="0">
                <a:solidFill>
                  <a:prstClr val="black"/>
                </a:solidFill>
              </a:rPr>
              <a:t>Reporting Group Manager menu:</a:t>
            </a:r>
            <a:endParaRPr lang="en-US" altLang="en-US" sz="1500" dirty="0">
              <a:solidFill>
                <a:prstClr val="black"/>
              </a:solidFill>
            </a:endParaRPr>
          </a:p>
        </p:txBody>
      </p:sp>
      <p:pic>
        <p:nvPicPr>
          <p:cNvPr id="9" name="Picture 8"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5620" y="2603003"/>
            <a:ext cx="1857634" cy="2210108"/>
          </a:xfrm>
          <a:prstGeom prst="rect">
            <a:avLst/>
          </a:prstGeom>
          <a:ln>
            <a:solidFill>
              <a:schemeClr val="bg1">
                <a:lumMod val="50000"/>
              </a:schemeClr>
            </a:solidFill>
          </a:ln>
        </p:spPr>
      </p:pic>
    </p:spTree>
    <p:extLst>
      <p:ext uri="{BB962C8B-B14F-4D97-AF65-F5344CB8AC3E}">
        <p14:creationId xmlns:p14="http://schemas.microsoft.com/office/powerpoint/2010/main" val="2552769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774131" y="325539"/>
            <a:ext cx="3709268" cy="646331"/>
          </a:xfrm>
          <a:prstGeom prst="rect">
            <a:avLst/>
          </a:prstGeom>
          <a:noFill/>
        </p:spPr>
        <p:txBody>
          <a:bodyPr wrap="square" rtlCol="0">
            <a:spAutoFit/>
          </a:bodyPr>
          <a:lstStyle/>
          <a:p>
            <a:r>
              <a:rPr lang="en-US" sz="3600" b="1" dirty="0" smtClean="0">
                <a:solidFill>
                  <a:prstClr val="black"/>
                </a:solidFill>
              </a:rPr>
              <a:t>ARI</a:t>
            </a:r>
            <a:endParaRPr lang="en-US" sz="3600" b="1" dirty="0">
              <a:solidFill>
                <a:prstClr val="black"/>
              </a:solidFill>
            </a:endParaRPr>
          </a:p>
        </p:txBody>
      </p:sp>
      <p:sp>
        <p:nvSpPr>
          <p:cNvPr id="5" name="TextBox 2"/>
          <p:cNvSpPr txBox="1">
            <a:spLocks noChangeArrowheads="1"/>
          </p:cNvSpPr>
          <p:nvPr/>
        </p:nvSpPr>
        <p:spPr bwMode="auto">
          <a:xfrm>
            <a:off x="133998" y="1181506"/>
            <a:ext cx="8833304"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dirty="0" smtClean="0">
                <a:solidFill>
                  <a:prstClr val="black"/>
                </a:solidFill>
              </a:rPr>
              <a:t>Additional Registration Information (ARI) fields can be created by all site admins and are commonly used to put new registrants into proper Reporting Groups for course assignments and reporting purposes. They can also be used to collect other information useful in reporting, such as employee numbers, answers to yes/no questions, etc. Two new enhancements to this feature are:</a:t>
            </a:r>
          </a:p>
          <a:p>
            <a:pPr eaLnBrk="1" hangingPunct="1"/>
            <a:endParaRPr lang="en-US" altLang="en-US" sz="1500" dirty="0" smtClean="0">
              <a:solidFill>
                <a:prstClr val="black"/>
              </a:solidFill>
            </a:endParaRPr>
          </a:p>
          <a:p>
            <a:pPr marL="285750" indent="-285750" eaLnBrk="1" hangingPunct="1">
              <a:buFont typeface="Arial" panose="020B0604020202020204" pitchFamily="34" charset="0"/>
              <a:buChar char="•"/>
            </a:pPr>
            <a:r>
              <a:rPr lang="en-US" altLang="en-US" sz="1500" dirty="0" smtClean="0">
                <a:solidFill>
                  <a:prstClr val="black"/>
                </a:solidFill>
              </a:rPr>
              <a:t>Site Admins can now delete ARI fields</a:t>
            </a:r>
          </a:p>
          <a:p>
            <a:pPr marL="285750" indent="-285750" eaLnBrk="1" hangingPunct="1">
              <a:buFont typeface="Arial" panose="020B0604020202020204" pitchFamily="34" charset="0"/>
              <a:buChar char="•"/>
            </a:pPr>
            <a:r>
              <a:rPr lang="en-US" altLang="en-US" sz="1500" dirty="0" smtClean="0">
                <a:solidFill>
                  <a:prstClr val="black"/>
                </a:solidFill>
              </a:rPr>
              <a:t>Site Admins can now rearrange the order of ARI fields either by dragging or using the arrows at the left edge</a:t>
            </a:r>
            <a:endParaRPr lang="en-US" altLang="en-US" sz="1500" dirty="0">
              <a:solidFill>
                <a:prstClr val="black"/>
              </a:solidFill>
            </a:endParaRPr>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5635" y="508305"/>
            <a:ext cx="1446104" cy="280797"/>
          </a:xfrm>
          <a:prstGeom prst="rect">
            <a:avLst/>
          </a:prstGeom>
          <a:ln>
            <a:solidFill>
              <a:schemeClr val="bg1">
                <a:lumMod val="50000"/>
              </a:schemeClr>
            </a:solidFill>
          </a:ln>
        </p:spPr>
      </p:pic>
      <p:pic>
        <p:nvPicPr>
          <p:cNvPr id="8" name="Picture 7"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6950" y="3099302"/>
            <a:ext cx="6707400" cy="2415974"/>
          </a:xfrm>
          <a:prstGeom prst="rect">
            <a:avLst/>
          </a:prstGeom>
          <a:ln>
            <a:solidFill>
              <a:schemeClr val="bg1">
                <a:lumMod val="50000"/>
              </a:schemeClr>
            </a:solidFill>
          </a:ln>
        </p:spPr>
      </p:pic>
    </p:spTree>
    <p:extLst>
      <p:ext uri="{BB962C8B-B14F-4D97-AF65-F5344CB8AC3E}">
        <p14:creationId xmlns:p14="http://schemas.microsoft.com/office/powerpoint/2010/main" val="194577047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28967</TotalTime>
  <Words>498</Words>
  <Application>Microsoft Office PowerPoint</Application>
  <PresentationFormat>On-screen Show (4:3)</PresentationFormat>
  <Paragraphs>62</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Support Hub</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ID1</dc:creator>
  <cp:lastModifiedBy>ddibacco</cp:lastModifiedBy>
  <cp:revision>373</cp:revision>
  <cp:lastPrinted>2013-12-05T16:52:49Z</cp:lastPrinted>
  <dcterms:created xsi:type="dcterms:W3CDTF">2012-01-18T21:52:15Z</dcterms:created>
  <dcterms:modified xsi:type="dcterms:W3CDTF">2017-04-19T18:37:08Z</dcterms:modified>
</cp:coreProperties>
</file>