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24" r:id="rId2"/>
    <p:sldId id="443" r:id="rId3"/>
    <p:sldId id="442" r:id="rId4"/>
    <p:sldId id="483" r:id="rId5"/>
    <p:sldId id="465" r:id="rId6"/>
    <p:sldId id="484" r:id="rId7"/>
    <p:sldId id="498" r:id="rId8"/>
    <p:sldId id="492" r:id="rId9"/>
    <p:sldId id="493" r:id="rId10"/>
    <p:sldId id="499" r:id="rId11"/>
    <p:sldId id="472" r:id="rId12"/>
    <p:sldId id="445" r:id="rId13"/>
    <p:sldId id="446" r:id="rId14"/>
  </p:sldIdLst>
  <p:sldSz cx="9144000" cy="6858000" type="screen4x3"/>
  <p:notesSz cx="7086600" cy="9372600"/>
  <p:custDataLst>
    <p:tags r:id="rId17"/>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6633"/>
    <a:srgbClr val="F47C45"/>
    <a:srgbClr val="0069AA"/>
    <a:srgbClr val="EB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45" autoAdjust="0"/>
    <p:restoredTop sz="90113" autoAdjust="0"/>
  </p:normalViewPr>
  <p:slideViewPr>
    <p:cSldViewPr snapToGrid="0">
      <p:cViewPr>
        <p:scale>
          <a:sx n="90" d="100"/>
          <a:sy n="90" d="100"/>
        </p:scale>
        <p:origin x="-2772" y="-3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cs typeface="Arial" charset="0"/>
              </a:defRPr>
            </a:lvl1pPr>
          </a:lstStyle>
          <a:p>
            <a:pPr>
              <a:defRPr/>
            </a:pPr>
            <a:fld id="{6307C075-CBF3-4B35-BF3D-3ED4CC0290E4}" type="datetimeFigureOut">
              <a:rPr lang="en-US"/>
              <a:pPr>
                <a:defRPr/>
              </a:pPr>
              <a:t>6/21/2017</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cs typeface="Arial" charset="0"/>
              </a:defRPr>
            </a:lvl1pPr>
          </a:lstStyle>
          <a:p>
            <a:pPr>
              <a:defRPr/>
            </a:pPr>
            <a:fld id="{0F804B4D-782B-4993-8032-CBDDC7169C48}" type="slidenum">
              <a:rPr lang="en-US"/>
              <a:pPr>
                <a:defRPr/>
              </a:pPr>
              <a:t>‹#›</a:t>
            </a:fld>
            <a:endParaRPr lang="en-US"/>
          </a:p>
        </p:txBody>
      </p:sp>
    </p:spTree>
    <p:extLst>
      <p:ext uri="{BB962C8B-B14F-4D97-AF65-F5344CB8AC3E}">
        <p14:creationId xmlns:p14="http://schemas.microsoft.com/office/powerpoint/2010/main" val="74834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fontAlgn="auto">
              <a:spcBef>
                <a:spcPts val="0"/>
              </a:spcBef>
              <a:spcAft>
                <a:spcPts val="0"/>
              </a:spcAft>
              <a:defRPr sz="1200">
                <a:latin typeface="+mn-lt"/>
                <a:cs typeface="+mn-cs"/>
              </a:defRPr>
            </a:lvl1pPr>
          </a:lstStyle>
          <a:p>
            <a:pPr>
              <a:defRPr/>
            </a:pPr>
            <a:fld id="{BC76D0E2-F045-4B40-9879-6DD6786B3DCE}" type="datetimeFigureOut">
              <a:rPr lang="en-US"/>
              <a:pPr>
                <a:defRPr/>
              </a:pPr>
              <a:t>6/21/2017</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fontAlgn="auto">
              <a:spcBef>
                <a:spcPts val="0"/>
              </a:spcBef>
              <a:spcAft>
                <a:spcPts val="0"/>
              </a:spcAft>
              <a:defRPr sz="1200">
                <a:latin typeface="+mn-lt"/>
                <a:cs typeface="+mn-cs"/>
              </a:defRPr>
            </a:lvl1pPr>
          </a:lstStyle>
          <a:p>
            <a:pPr>
              <a:defRPr/>
            </a:pPr>
            <a:fld id="{ADD7CA55-11D8-425A-A30B-98CF3F803D73}" type="slidenum">
              <a:rPr lang="en-US"/>
              <a:pPr>
                <a:defRPr/>
              </a:pPr>
              <a:t>‹#›</a:t>
            </a:fld>
            <a:endParaRPr lang="en-US"/>
          </a:p>
        </p:txBody>
      </p:sp>
    </p:spTree>
    <p:extLst>
      <p:ext uri="{BB962C8B-B14F-4D97-AF65-F5344CB8AC3E}">
        <p14:creationId xmlns:p14="http://schemas.microsoft.com/office/powerpoint/2010/main" val="131782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Paul:  Introduce who the development partners are – Newroads/Roberta &amp; CypherWorx</a:t>
            </a:r>
          </a:p>
          <a:p>
            <a:pPr eaLnBrk="1" hangingPunct="1">
              <a:spcBef>
                <a:spcPct val="0"/>
              </a:spcBef>
            </a:pPr>
            <a:endParaRPr lang="en-US" altLang="en-US" smtClean="0"/>
          </a:p>
          <a:p>
            <a:pPr eaLnBrk="1" hangingPunct="1">
              <a:spcBef>
                <a:spcPct val="0"/>
              </a:spcBef>
            </a:pPr>
            <a:r>
              <a:rPr lang="en-US" altLang="en-US" smtClean="0"/>
              <a:t>The partners agree that all will be involved and be invited to every presentation.  We will also agree to communicate in some form prior to each meeting.</a:t>
            </a:r>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64124" indent="-293894">
              <a:defRPr>
                <a:solidFill>
                  <a:schemeClr val="tx1"/>
                </a:solidFill>
                <a:latin typeface="Calibri" pitchFamily="34" charset="0"/>
              </a:defRPr>
            </a:lvl2pPr>
            <a:lvl3pPr marL="1175576" indent="-235115">
              <a:defRPr>
                <a:solidFill>
                  <a:schemeClr val="tx1"/>
                </a:solidFill>
                <a:latin typeface="Calibri" pitchFamily="34" charset="0"/>
              </a:defRPr>
            </a:lvl3pPr>
            <a:lvl4pPr marL="1645806" indent="-235115">
              <a:defRPr>
                <a:solidFill>
                  <a:schemeClr val="tx1"/>
                </a:solidFill>
                <a:latin typeface="Calibri" pitchFamily="34" charset="0"/>
              </a:defRPr>
            </a:lvl4pPr>
            <a:lvl5pPr marL="2116036" indent="-235115">
              <a:defRPr>
                <a:solidFill>
                  <a:schemeClr val="tx1"/>
                </a:solidFill>
                <a:latin typeface="Calibri" pitchFamily="34" charset="0"/>
              </a:defRPr>
            </a:lvl5pPr>
            <a:lvl6pPr marL="2586266" indent="-235115" fontAlgn="base">
              <a:spcBef>
                <a:spcPct val="0"/>
              </a:spcBef>
              <a:spcAft>
                <a:spcPct val="0"/>
              </a:spcAft>
              <a:defRPr>
                <a:solidFill>
                  <a:schemeClr val="tx1"/>
                </a:solidFill>
                <a:latin typeface="Calibri" pitchFamily="34" charset="0"/>
              </a:defRPr>
            </a:lvl6pPr>
            <a:lvl7pPr marL="3056496" indent="-235115" fontAlgn="base">
              <a:spcBef>
                <a:spcPct val="0"/>
              </a:spcBef>
              <a:spcAft>
                <a:spcPct val="0"/>
              </a:spcAft>
              <a:defRPr>
                <a:solidFill>
                  <a:schemeClr val="tx1"/>
                </a:solidFill>
                <a:latin typeface="Calibri" pitchFamily="34" charset="0"/>
              </a:defRPr>
            </a:lvl7pPr>
            <a:lvl8pPr marL="3526727" indent="-235115" fontAlgn="base">
              <a:spcBef>
                <a:spcPct val="0"/>
              </a:spcBef>
              <a:spcAft>
                <a:spcPct val="0"/>
              </a:spcAft>
              <a:defRPr>
                <a:solidFill>
                  <a:schemeClr val="tx1"/>
                </a:solidFill>
                <a:latin typeface="Calibri" pitchFamily="34" charset="0"/>
              </a:defRPr>
            </a:lvl8pPr>
            <a:lvl9pPr marL="3996957" indent="-23511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B17243-13B1-4A03-894C-63D68A06B27C}"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93986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F77AA-B512-491B-A4DA-826F43B43E2A}" type="slidenum">
              <a:rPr lang="en-US" smtClean="0"/>
              <a:pPr>
                <a:defRPr/>
              </a:pPr>
              <a:t>11</a:t>
            </a:fld>
            <a:endParaRPr lang="en-US"/>
          </a:p>
        </p:txBody>
      </p:sp>
    </p:spTree>
    <p:extLst>
      <p:ext uri="{BB962C8B-B14F-4D97-AF65-F5344CB8AC3E}">
        <p14:creationId xmlns:p14="http://schemas.microsoft.com/office/powerpoint/2010/main" val="24138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5CD1674-B138-43DE-9B6F-8B04BB599E79}" type="datetimeFigureOut">
              <a:rPr lang="en-US"/>
              <a:pPr>
                <a:defRPr/>
              </a:pPr>
              <a:t>6/21/2017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AE7A29F-C344-49FE-AF56-B4F34172479B}" type="slidenum">
              <a:rPr lang="en-US"/>
              <a:pPr>
                <a:defRPr/>
              </a:pPr>
              <a:t>‹#›</a:t>
            </a:fld>
            <a:endParaRPr lang="en-US"/>
          </a:p>
        </p:txBody>
      </p:sp>
    </p:spTree>
    <p:extLst>
      <p:ext uri="{BB962C8B-B14F-4D97-AF65-F5344CB8AC3E}">
        <p14:creationId xmlns:p14="http://schemas.microsoft.com/office/powerpoint/2010/main" val="407193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A9340CE7-FA9E-49B5-B95C-53E2D1C0808C}" type="datetimeFigureOut">
              <a:rPr lang="en-US"/>
              <a:pPr>
                <a:defRPr/>
              </a:pPr>
              <a:t>6/21/2017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2BB453DE-B28F-4A02-ABB4-949D462A2782}" type="slidenum">
              <a:rPr lang="en-US"/>
              <a:pPr>
                <a:defRPr/>
              </a:pPr>
              <a:t>‹#›</a:t>
            </a:fld>
            <a:endParaRPr lang="en-US"/>
          </a:p>
        </p:txBody>
      </p:sp>
    </p:spTree>
    <p:extLst>
      <p:ext uri="{BB962C8B-B14F-4D97-AF65-F5344CB8AC3E}">
        <p14:creationId xmlns:p14="http://schemas.microsoft.com/office/powerpoint/2010/main" val="107126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C92C604-F740-4ED6-932C-D86AACCCD960}" type="datetimeFigureOut">
              <a:rPr lang="en-US"/>
              <a:pPr>
                <a:defRPr/>
              </a:pPr>
              <a:t>6/21/2017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AB225003-A006-4483-821B-21CF60DB6D82}" type="slidenum">
              <a:rPr lang="en-US"/>
              <a:pPr>
                <a:defRPr/>
              </a:pPr>
              <a:t>‹#›</a:t>
            </a:fld>
            <a:endParaRPr lang="en-US"/>
          </a:p>
        </p:txBody>
      </p:sp>
    </p:spTree>
    <p:extLst>
      <p:ext uri="{BB962C8B-B14F-4D97-AF65-F5344CB8AC3E}">
        <p14:creationId xmlns:p14="http://schemas.microsoft.com/office/powerpoint/2010/main" val="105348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9600" y="381000"/>
            <a:ext cx="4572000" cy="1143000"/>
          </a:xfrm>
          <a:prstGeom prst="rect">
            <a:avLst/>
          </a:prstGeom>
        </p:spPr>
        <p:txBody>
          <a:bodyPr>
            <a:normAutofit/>
          </a:bodyPr>
          <a:lstStyle>
            <a:lvl1pPr>
              <a:defRPr sz="2800" b="1">
                <a:latin typeface="Arial Black"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2057400"/>
            <a:ext cx="8229600" cy="34591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AC26F64-7B61-4656-99F7-AC75620842A5}" type="datetimeFigureOut">
              <a:rPr lang="en-US"/>
              <a:pPr>
                <a:defRPr/>
              </a:pPr>
              <a:t>6/21/2017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1E3CE6CE-E128-4440-8F22-9B0668D129B1}" type="slidenum">
              <a:rPr lang="en-US"/>
              <a:pPr>
                <a:defRPr/>
              </a:pPr>
              <a:t>‹#›</a:t>
            </a:fld>
            <a:endParaRPr lang="en-US"/>
          </a:p>
        </p:txBody>
      </p:sp>
    </p:spTree>
    <p:extLst>
      <p:ext uri="{BB962C8B-B14F-4D97-AF65-F5344CB8AC3E}">
        <p14:creationId xmlns:p14="http://schemas.microsoft.com/office/powerpoint/2010/main" val="249154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431CD53-4A32-4FF1-8FA2-211149AD9365}" type="datetimeFigureOut">
              <a:rPr lang="en-US"/>
              <a:pPr>
                <a:defRPr/>
              </a:pPr>
              <a:t>6/21/2017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CF899776-6BDC-47AD-9363-89776CA8289C}" type="slidenum">
              <a:rPr lang="en-US"/>
              <a:pPr>
                <a:defRPr/>
              </a:pPr>
              <a:t>‹#›</a:t>
            </a:fld>
            <a:endParaRPr lang="en-US"/>
          </a:p>
        </p:txBody>
      </p:sp>
    </p:spTree>
    <p:extLst>
      <p:ext uri="{BB962C8B-B14F-4D97-AF65-F5344CB8AC3E}">
        <p14:creationId xmlns:p14="http://schemas.microsoft.com/office/powerpoint/2010/main" val="8383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7056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56EAC3ED-31C0-4468-AEA4-27729B9D5409}" type="datetimeFigureOut">
              <a:rPr lang="en-US"/>
              <a:pPr>
                <a:defRPr/>
              </a:pPr>
              <a:t>6/21/2017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6C8575D-DB0A-40B5-BC80-55E55465E4B9}" type="slidenum">
              <a:rPr lang="en-US"/>
              <a:pPr>
                <a:defRPr/>
              </a:pPr>
              <a:t>‹#›</a:t>
            </a:fld>
            <a:endParaRPr lang="en-US"/>
          </a:p>
        </p:txBody>
      </p:sp>
    </p:spTree>
    <p:extLst>
      <p:ext uri="{BB962C8B-B14F-4D97-AF65-F5344CB8AC3E}">
        <p14:creationId xmlns:p14="http://schemas.microsoft.com/office/powerpoint/2010/main" val="415282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609600"/>
            <a:ext cx="44958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4040188"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C4F9D2C-ECE3-4997-8559-0B4F198E279C}" type="datetimeFigureOut">
              <a:rPr lang="en-US"/>
              <a:pPr>
                <a:defRPr/>
              </a:pPr>
              <a:t>6/21/2017</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DE8CA93F-880D-4A79-BF0C-4F315B56CB5E}" type="slidenum">
              <a:rPr lang="en-US"/>
              <a:pPr>
                <a:defRPr/>
              </a:pPr>
              <a:t>‹#›</a:t>
            </a:fld>
            <a:endParaRPr lang="en-US"/>
          </a:p>
        </p:txBody>
      </p:sp>
    </p:spTree>
    <p:extLst>
      <p:ext uri="{BB962C8B-B14F-4D97-AF65-F5344CB8AC3E}">
        <p14:creationId xmlns:p14="http://schemas.microsoft.com/office/powerpoint/2010/main" val="37555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0" y="609600"/>
            <a:ext cx="45720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4C63CE2-D2E0-4B1A-B7D9-D289B6180C58}" type="datetimeFigureOut">
              <a:rPr lang="en-US"/>
              <a:pPr>
                <a:defRPr/>
              </a:pPr>
              <a:t>6/21/2017</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2D5C9CE-0739-461F-BF18-7736C6A2D75C}" type="slidenum">
              <a:rPr lang="en-US"/>
              <a:pPr>
                <a:defRPr/>
              </a:pPr>
              <a:t>‹#›</a:t>
            </a:fld>
            <a:endParaRPr lang="en-US"/>
          </a:p>
        </p:txBody>
      </p:sp>
    </p:spTree>
    <p:extLst>
      <p:ext uri="{BB962C8B-B14F-4D97-AF65-F5344CB8AC3E}">
        <p14:creationId xmlns:p14="http://schemas.microsoft.com/office/powerpoint/2010/main" val="5043985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FD21AD9-E321-4B54-BC2A-0C7E2A8FBE80}" type="datetimeFigureOut">
              <a:rPr lang="en-US"/>
              <a:pPr>
                <a:defRPr/>
              </a:pPr>
              <a:t>6/21/2017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D938270-9E09-4433-B94C-9E3E8C917C71}" type="slidenum">
              <a:rPr lang="en-US"/>
              <a:pPr>
                <a:defRPr/>
              </a:pPr>
              <a:t>‹#›</a:t>
            </a:fld>
            <a:endParaRPr lang="en-US"/>
          </a:p>
        </p:txBody>
      </p:sp>
    </p:spTree>
    <p:extLst>
      <p:ext uri="{BB962C8B-B14F-4D97-AF65-F5344CB8AC3E}">
        <p14:creationId xmlns:p14="http://schemas.microsoft.com/office/powerpoint/2010/main" val="28563313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3008313" cy="1162050"/>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209800"/>
            <a:ext cx="5111750" cy="3916363"/>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124200"/>
            <a:ext cx="3008313" cy="30019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710F072-2F73-49FC-8B53-E3B3622670D6}" type="datetimeFigureOut">
              <a:rPr lang="en-US"/>
              <a:pPr>
                <a:defRPr/>
              </a:pPr>
              <a:t>6/21/2017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666EE30F-46F6-4FFF-AA82-4C01A682CAD7}" type="slidenum">
              <a:rPr lang="en-US"/>
              <a:pPr>
                <a:defRPr/>
              </a:pPr>
              <a:t>‹#›</a:t>
            </a:fld>
            <a:endParaRPr lang="en-US"/>
          </a:p>
        </p:txBody>
      </p:sp>
    </p:spTree>
    <p:extLst>
      <p:ext uri="{BB962C8B-B14F-4D97-AF65-F5344CB8AC3E}">
        <p14:creationId xmlns:p14="http://schemas.microsoft.com/office/powerpoint/2010/main" val="13038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AA31F1C-8781-4EA0-81CF-E1244115C64F}" type="datetimeFigureOut">
              <a:rPr lang="en-US"/>
              <a:pPr>
                <a:defRPr/>
              </a:pPr>
              <a:t>6/21/2017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B1A7AE5-3FC0-45CD-8FE6-136B0A736715}" type="slidenum">
              <a:rPr lang="en-US"/>
              <a:pPr>
                <a:defRPr/>
              </a:pPr>
              <a:t>‹#›</a:t>
            </a:fld>
            <a:endParaRPr lang="en-US"/>
          </a:p>
        </p:txBody>
      </p:sp>
    </p:spTree>
    <p:extLst>
      <p:ext uri="{BB962C8B-B14F-4D97-AF65-F5344CB8AC3E}">
        <p14:creationId xmlns:p14="http://schemas.microsoft.com/office/powerpoint/2010/main" val="16902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4571990" y="60198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10886" y="3810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2"/>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39738" y="5975350"/>
            <a:ext cx="3387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upport.cypherworx.com/support/discussions" TargetMode="Externa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mIZ-n14f1nguM&amp;tbnid=0y-8S3_uw0rSwM:&amp;ved=0CAUQjRw&amp;url=http://ltcadministrator.com/listing/the-80th-street-residence/&amp;ei=7IvVUumsFrHnsASHvILAAQ&amp;bvm=bv.59378465,d.eW0&amp;psig=AFQjCNG0ykIQpeMCzgLN-0_Hi1CqThyZDg&amp;ust=138981309371421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ollabornation.n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22388" y="1725613"/>
            <a:ext cx="300196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5"/>
          <p:cNvSpPr txBox="1">
            <a:spLocks noChangeArrowheads="1"/>
          </p:cNvSpPr>
          <p:nvPr/>
        </p:nvSpPr>
        <p:spPr bwMode="auto">
          <a:xfrm>
            <a:off x="4887913" y="2071688"/>
            <a:ext cx="30273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3600" b="1">
                <a:solidFill>
                  <a:srgbClr val="F47C45"/>
                </a:solidFill>
              </a:rPr>
              <a:t>Administrators</a:t>
            </a:r>
          </a:p>
          <a:p>
            <a:pPr algn="ctr" eaLnBrk="1" hangingPunct="1"/>
            <a:r>
              <a:rPr lang="en-US" altLang="en-US" sz="3600" b="1">
                <a:solidFill>
                  <a:srgbClr val="F47C45"/>
                </a:solidFill>
              </a:rPr>
              <a:t>Users Group</a:t>
            </a:r>
          </a:p>
          <a:p>
            <a:pPr algn="ctr" eaLnBrk="1" hangingPunct="1"/>
            <a:r>
              <a:rPr lang="en-US" altLang="en-US" sz="3600" b="1">
                <a:solidFill>
                  <a:srgbClr val="F47C45"/>
                </a:solidFill>
              </a:rPr>
              <a:t>Meeting</a:t>
            </a:r>
          </a:p>
        </p:txBody>
      </p:sp>
      <p:pic>
        <p:nvPicPr>
          <p:cNvPr id="13316"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5525" y="3895725"/>
            <a:ext cx="3133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032670" y="6128657"/>
            <a:ext cx="968535" cy="369332"/>
          </a:xfrm>
          <a:prstGeom prst="rect">
            <a:avLst/>
          </a:prstGeom>
          <a:noFill/>
        </p:spPr>
        <p:txBody>
          <a:bodyPr wrap="none" rtlCol="0">
            <a:spAutoFit/>
          </a:bodyPr>
          <a:lstStyle/>
          <a:p>
            <a:r>
              <a:rPr lang="en-US" b="1" dirty="0" smtClean="0">
                <a:solidFill>
                  <a:schemeClr val="bg1"/>
                </a:solidFill>
              </a:rPr>
              <a:t>6/21/17</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Admins</a:t>
            </a:r>
            <a:endParaRPr lang="en-US" sz="3600" b="1" dirty="0">
              <a:solidFill>
                <a:prstClr val="black"/>
              </a:solidFill>
            </a:endParaRPr>
          </a:p>
        </p:txBody>
      </p:sp>
      <p:sp>
        <p:nvSpPr>
          <p:cNvPr id="7" name="TextBox 2"/>
          <p:cNvSpPr txBox="1">
            <a:spLocks noChangeArrowheads="1"/>
          </p:cNvSpPr>
          <p:nvPr/>
        </p:nvSpPr>
        <p:spPr bwMode="auto">
          <a:xfrm>
            <a:off x="258143" y="1595392"/>
            <a:ext cx="8635600"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Our programmers have made a lot of changes to Site Administrator permissions, so as a reminder, here’s what you can do on your own without having to depend on us:</a:t>
            </a:r>
          </a:p>
          <a:p>
            <a:pPr eaLnBrk="1" hangingPunct="1"/>
            <a:endParaRPr lang="en-US" altLang="en-US" sz="1500" dirty="0">
              <a:solidFill>
                <a:prstClr val="black"/>
              </a:solidFill>
            </a:endParaRPr>
          </a:p>
          <a:p>
            <a:pPr marL="285750" indent="-285750" eaLnBrk="1" hangingPunct="1">
              <a:buFont typeface="Arial" panose="020B0604020202020204" pitchFamily="34" charset="0"/>
              <a:buChar char="•"/>
            </a:pPr>
            <a:r>
              <a:rPr lang="en-US" altLang="en-US" sz="1500" b="1" dirty="0" smtClean="0">
                <a:solidFill>
                  <a:prstClr val="black"/>
                </a:solidFill>
              </a:rPr>
              <a:t>Change passwords for site members</a:t>
            </a:r>
          </a:p>
          <a:p>
            <a:pPr marL="285750" indent="-285750" eaLnBrk="1" hangingPunct="1">
              <a:buFont typeface="Arial" panose="020B0604020202020204" pitchFamily="34" charset="0"/>
              <a:buChar char="•"/>
            </a:pPr>
            <a:r>
              <a:rPr lang="en-US" altLang="en-US" sz="1500" b="1" dirty="0" smtClean="0">
                <a:solidFill>
                  <a:prstClr val="black"/>
                </a:solidFill>
              </a:rPr>
              <a:t>Change name spellings, email addresses for site members</a:t>
            </a:r>
          </a:p>
          <a:p>
            <a:pPr marL="285750" indent="-285750" eaLnBrk="1" hangingPunct="1">
              <a:buFont typeface="Arial" panose="020B0604020202020204" pitchFamily="34" charset="0"/>
              <a:buChar char="•"/>
            </a:pPr>
            <a:r>
              <a:rPr lang="en-US" altLang="en-US" sz="1500" b="1" dirty="0" smtClean="0">
                <a:solidFill>
                  <a:prstClr val="black"/>
                </a:solidFill>
              </a:rPr>
              <a:t>Deactivate/reactivate site member accounts</a:t>
            </a:r>
          </a:p>
          <a:p>
            <a:pPr marL="285750" indent="-285750" eaLnBrk="1" hangingPunct="1">
              <a:buFont typeface="Arial" panose="020B0604020202020204" pitchFamily="34" charset="0"/>
              <a:buChar char="•"/>
            </a:pPr>
            <a:r>
              <a:rPr lang="en-US" altLang="en-US" sz="1500" b="1" dirty="0" smtClean="0">
                <a:solidFill>
                  <a:prstClr val="black"/>
                </a:solidFill>
              </a:rPr>
              <a:t>Designate other site members to be site admins, Reporting Group Admins and/or Managers</a:t>
            </a:r>
          </a:p>
          <a:p>
            <a:pPr marL="285750" indent="-285750" eaLnBrk="1" hangingPunct="1">
              <a:buFont typeface="Arial" panose="020B0604020202020204" pitchFamily="34" charset="0"/>
              <a:buChar char="•"/>
            </a:pPr>
            <a:r>
              <a:rPr lang="en-US" altLang="en-US" sz="1500" b="1" dirty="0" smtClean="0">
                <a:solidFill>
                  <a:prstClr val="black"/>
                </a:solidFill>
              </a:rPr>
              <a:t>Create Reporting Groups (and subgroups)</a:t>
            </a:r>
          </a:p>
          <a:p>
            <a:pPr marL="285750" indent="-285750" eaLnBrk="1" hangingPunct="1">
              <a:buFont typeface="Arial" panose="020B0604020202020204" pitchFamily="34" charset="0"/>
              <a:buChar char="•"/>
            </a:pPr>
            <a:r>
              <a:rPr lang="en-US" altLang="en-US" sz="1500" b="1" dirty="0" smtClean="0">
                <a:solidFill>
                  <a:prstClr val="black"/>
                </a:solidFill>
              </a:rPr>
              <a:t>Print/view site members’ certificates</a:t>
            </a:r>
          </a:p>
          <a:p>
            <a:pPr marL="285750" indent="-285750" eaLnBrk="1" hangingPunct="1">
              <a:buFont typeface="Arial" panose="020B0604020202020204" pitchFamily="34" charset="0"/>
              <a:buChar char="•"/>
            </a:pPr>
            <a:r>
              <a:rPr lang="en-US" altLang="en-US" sz="1500" b="1" dirty="0" smtClean="0">
                <a:solidFill>
                  <a:prstClr val="black"/>
                </a:solidFill>
              </a:rPr>
              <a:t>Print/view site members’ transcripts</a:t>
            </a:r>
          </a:p>
          <a:p>
            <a:pPr marL="285750" indent="-285750" eaLnBrk="1" hangingPunct="1">
              <a:buFont typeface="Arial" panose="020B0604020202020204" pitchFamily="34" charset="0"/>
              <a:buChar char="•"/>
            </a:pPr>
            <a:r>
              <a:rPr lang="en-US" altLang="en-US" sz="1500" b="1" dirty="0" smtClean="0">
                <a:solidFill>
                  <a:prstClr val="black"/>
                </a:solidFill>
              </a:rPr>
              <a:t>Approve submitted Additional Training Records</a:t>
            </a:r>
          </a:p>
          <a:p>
            <a:pPr marL="285750" indent="-285750" eaLnBrk="1" hangingPunct="1">
              <a:buFont typeface="Arial" panose="020B0604020202020204" pitchFamily="34" charset="0"/>
              <a:buChar char="•"/>
            </a:pPr>
            <a:r>
              <a:rPr lang="en-US" altLang="en-US" sz="1500" b="1" dirty="0" smtClean="0">
                <a:solidFill>
                  <a:prstClr val="black"/>
                </a:solidFill>
              </a:rPr>
              <a:t>Assign courses to site members</a:t>
            </a:r>
          </a:p>
          <a:p>
            <a:pPr marL="285750" indent="-285750" eaLnBrk="1" hangingPunct="1">
              <a:buFont typeface="Arial" panose="020B0604020202020204" pitchFamily="34" charset="0"/>
              <a:buChar char="•"/>
            </a:pPr>
            <a:r>
              <a:rPr lang="en-US" altLang="en-US" sz="1500" b="1" dirty="0" smtClean="0">
                <a:solidFill>
                  <a:prstClr val="black"/>
                </a:solidFill>
              </a:rPr>
              <a:t>Create site member accounts</a:t>
            </a:r>
          </a:p>
          <a:p>
            <a:pPr marL="285750" indent="-285750" eaLnBrk="1" hangingPunct="1">
              <a:buFont typeface="Arial" panose="020B0604020202020204" pitchFamily="34" charset="0"/>
              <a:buChar char="•"/>
            </a:pPr>
            <a:r>
              <a:rPr lang="en-US" altLang="en-US" sz="1500" b="1" dirty="0" smtClean="0">
                <a:solidFill>
                  <a:prstClr val="black"/>
                </a:solidFill>
              </a:rPr>
              <a:t>Create Additional Registration Information fields (and delete them)</a:t>
            </a:r>
          </a:p>
          <a:p>
            <a:pPr marL="285750" indent="-285750" eaLnBrk="1" hangingPunct="1">
              <a:buFont typeface="Arial" panose="020B0604020202020204" pitchFamily="34" charset="0"/>
              <a:buChar char="•"/>
            </a:pPr>
            <a:r>
              <a:rPr lang="en-US" altLang="en-US" sz="1500" b="1" dirty="0" smtClean="0">
                <a:solidFill>
                  <a:prstClr val="black"/>
                </a:solidFill>
              </a:rPr>
              <a:t>If you have the feature, create your own courses (DIY)</a:t>
            </a:r>
          </a:p>
        </p:txBody>
      </p:sp>
    </p:spTree>
    <p:extLst>
      <p:ext uri="{BB962C8B-B14F-4D97-AF65-F5344CB8AC3E}">
        <p14:creationId xmlns:p14="http://schemas.microsoft.com/office/powerpoint/2010/main" val="1541452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036638"/>
            <a:ext cx="6934200" cy="477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bwMode="auto">
          <a:xfrm>
            <a:off x="4419600" y="381001"/>
            <a:ext cx="45720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600" dirty="0" smtClean="0">
                <a:latin typeface="+mn-lt"/>
                <a:cs typeface="Arial" charset="0"/>
              </a:rPr>
              <a:t>Support Hub</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2"/>
          <p:cNvSpPr txBox="1">
            <a:spLocks noChangeArrowheads="1"/>
          </p:cNvSpPr>
          <p:nvPr/>
        </p:nvSpPr>
        <p:spPr bwMode="auto">
          <a:xfrm>
            <a:off x="4768395" y="1171881"/>
            <a:ext cx="4121150"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t>If </a:t>
            </a:r>
            <a:r>
              <a:rPr lang="en-US" altLang="en-US" sz="1500" dirty="0"/>
              <a:t>you have any suggestions, and/or would like to request a new feature that would increase YOUR overall customer experience with our system, then please share them with us. </a:t>
            </a:r>
          </a:p>
          <a:p>
            <a:pPr eaLnBrk="1" hangingPunct="1"/>
            <a:endParaRPr lang="en-US" altLang="en-US" sz="1500" dirty="0"/>
          </a:p>
          <a:p>
            <a:pPr eaLnBrk="1" hangingPunct="1"/>
            <a:r>
              <a:rPr lang="en-US" altLang="en-US" sz="1500" dirty="0" smtClean="0"/>
              <a:t>Any </a:t>
            </a:r>
            <a:r>
              <a:rPr lang="en-US" altLang="en-US" sz="1500" dirty="0"/>
              <a:t>features which are incorporated into our </a:t>
            </a:r>
            <a:r>
              <a:rPr lang="en-US" altLang="en-US" sz="1500" dirty="0" err="1"/>
              <a:t>LMS</a:t>
            </a:r>
            <a:r>
              <a:rPr lang="en-US" altLang="en-US" sz="1500" dirty="0"/>
              <a:t> will be announced on next month’s call. By sharing your ideas with us you are assigning us all rights to the features. </a:t>
            </a:r>
            <a:endParaRPr lang="en-US" altLang="en-US" sz="1500" dirty="0" smtClean="0"/>
          </a:p>
          <a:p>
            <a:pPr eaLnBrk="1" hangingPunct="1"/>
            <a:endParaRPr lang="en-US" altLang="en-US" sz="1500" dirty="0"/>
          </a:p>
          <a:p>
            <a:pPr eaLnBrk="1" hangingPunct="1"/>
            <a:r>
              <a:rPr lang="en-US" altLang="en-US" sz="1500" dirty="0" smtClean="0"/>
              <a:t>In </a:t>
            </a:r>
            <a:r>
              <a:rPr lang="en-US" altLang="en-US" sz="1500" dirty="0"/>
              <a:t>appreciation of your time</a:t>
            </a:r>
            <a:r>
              <a:rPr lang="en-US" altLang="en-US" sz="1500" dirty="0" smtClean="0"/>
              <a:t>, </a:t>
            </a:r>
            <a:r>
              <a:rPr lang="en-US" altLang="en-US" sz="1500" dirty="0"/>
              <a:t>submitters whose features are incorporated into our </a:t>
            </a:r>
            <a:r>
              <a:rPr lang="en-US" altLang="en-US" sz="1500" dirty="0" err="1"/>
              <a:t>LMS</a:t>
            </a:r>
            <a:r>
              <a:rPr lang="en-US" altLang="en-US" sz="1500" dirty="0"/>
              <a:t> will be sent a $5 Starbucks gift card as a quick </a:t>
            </a:r>
            <a:r>
              <a:rPr lang="en-US" altLang="en-US" sz="1500" dirty="0" smtClean="0"/>
              <a:t>“Thank </a:t>
            </a:r>
            <a:r>
              <a:rPr lang="en-US" altLang="en-US" sz="1500" dirty="0"/>
              <a:t>You</a:t>
            </a:r>
            <a:r>
              <a:rPr lang="en-US" altLang="en-US" sz="1500" dirty="0" smtClean="0"/>
              <a:t>!”</a:t>
            </a:r>
            <a:endParaRPr lang="en-US" altLang="en-US" sz="1500" dirty="0"/>
          </a:p>
        </p:txBody>
      </p:sp>
      <p:sp>
        <p:nvSpPr>
          <p:cNvPr id="27653" name="TextBox 2"/>
          <p:cNvSpPr txBox="1">
            <a:spLocks noChangeArrowheads="1"/>
          </p:cNvSpPr>
          <p:nvPr/>
        </p:nvSpPr>
        <p:spPr bwMode="auto">
          <a:xfrm>
            <a:off x="254000" y="5010150"/>
            <a:ext cx="40338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400" dirty="0">
                <a:hlinkClick r:id="rId2"/>
              </a:rPr>
              <a:t>http://support.cypherworx.com/support/discussions</a:t>
            </a:r>
            <a:endParaRPr lang="en-US" altLang="en-US" sz="1400" dirty="0"/>
          </a:p>
          <a:p>
            <a:pPr algn="ctr" eaLnBrk="1" hangingPunct="1"/>
            <a:r>
              <a:rPr lang="en-US" altLang="en-US" sz="1400" dirty="0"/>
              <a:t>Click on “Suggestion Box” to add your ideas </a:t>
            </a:r>
          </a:p>
          <a:p>
            <a:pPr algn="ctr" eaLnBrk="1" hangingPunct="1"/>
            <a:r>
              <a:rPr lang="en-US" altLang="en-US" sz="1400" dirty="0"/>
              <a:t>in our community forum</a:t>
            </a:r>
          </a:p>
        </p:txBody>
      </p:sp>
      <p:sp>
        <p:nvSpPr>
          <p:cNvPr id="6" name="Title 1"/>
          <p:cNvSpPr txBox="1">
            <a:spLocks/>
          </p:cNvSpPr>
          <p:nvPr/>
        </p:nvSpPr>
        <p:spPr bwMode="auto">
          <a:xfrm>
            <a:off x="4419600" y="359228"/>
            <a:ext cx="4582886" cy="598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Suggestions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204" y="1132114"/>
            <a:ext cx="1693911" cy="3878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flipH="1">
            <a:off x="2188029" y="4103914"/>
            <a:ext cx="1589314"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6953" y="4295467"/>
            <a:ext cx="2608936" cy="1607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p:cNvSpPr>
          <p:nvPr/>
        </p:nvSpPr>
        <p:spPr bwMode="auto">
          <a:xfrm>
            <a:off x="381000" y="1600200"/>
            <a:ext cx="8382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t>Please feel free to reach out to any of us after the webinar if you have more questions.</a:t>
            </a:r>
          </a:p>
          <a:p>
            <a:pPr>
              <a:defRPr/>
            </a:pPr>
            <a:endParaRPr lang="en-US" altLang="en-US" sz="2800" dirty="0" smtClean="0"/>
          </a:p>
          <a:p>
            <a:pPr marL="457200" indent="-457200">
              <a:buFont typeface="Arial" panose="020B0604020202020204" pitchFamily="34" charset="0"/>
              <a:buChar char="•"/>
              <a:defRPr/>
            </a:pPr>
            <a:r>
              <a:rPr lang="en-US" altLang="en-US" sz="2800" dirty="0" smtClean="0"/>
              <a:t>Debbie </a:t>
            </a:r>
            <a:r>
              <a:rPr lang="en-US" altLang="en-US" sz="2800" dirty="0" err="1" smtClean="0"/>
              <a:t>DiBacco</a:t>
            </a:r>
            <a:r>
              <a:rPr lang="en-US" altLang="en-US" sz="2800" dirty="0" smtClean="0"/>
              <a:t> – ddibacco@cypherworx.com</a:t>
            </a:r>
          </a:p>
          <a:p>
            <a:pPr marL="457200" indent="-457200">
              <a:buFont typeface="Arial" panose="020B0604020202020204" pitchFamily="34" charset="0"/>
              <a:buChar char="•"/>
              <a:defRPr/>
            </a:pPr>
            <a:r>
              <a:rPr lang="en-US" altLang="en-US" sz="2800" dirty="0" smtClean="0"/>
              <a:t>Chris Glenn – cglenn@cypherworx.com</a:t>
            </a:r>
          </a:p>
        </p:txBody>
      </p:sp>
      <p:sp>
        <p:nvSpPr>
          <p:cNvPr id="3" name="Title 1"/>
          <p:cNvSpPr txBox="1">
            <a:spLocks/>
          </p:cNvSpPr>
          <p:nvPr/>
        </p:nvSpPr>
        <p:spPr bwMode="auto">
          <a:xfrm>
            <a:off x="4419600" y="432940"/>
            <a:ext cx="4572000" cy="535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3600" b="1" dirty="0" smtClean="0">
                <a:latin typeface="+mn-lt"/>
                <a:cs typeface="Arial" charset="0"/>
              </a:rPr>
              <a:t>Contact Info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609600" cy="416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39" name="TextBox 2"/>
          <p:cNvSpPr txBox="1">
            <a:spLocks noChangeArrowheads="1"/>
          </p:cNvSpPr>
          <p:nvPr/>
        </p:nvSpPr>
        <p:spPr bwMode="auto">
          <a:xfrm>
            <a:off x="3352800" y="1600200"/>
            <a:ext cx="4191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t>Right-click on the orange arrow and  you’ll see two options: Auto-Hide Control Panel or Show Control Panel. </a:t>
            </a:r>
          </a:p>
          <a:p>
            <a:pPr eaLnBrk="1" hangingPunct="1"/>
            <a:endParaRPr lang="en-US" altLang="en-US" dirty="0"/>
          </a:p>
          <a:p>
            <a:pPr eaLnBrk="1" hangingPunct="1"/>
            <a:r>
              <a:rPr lang="en-US" altLang="en-US" dirty="0"/>
              <a:t>Clicking on “Show Control Panel” will let you keep the control panel open throughout the presentation.</a:t>
            </a:r>
          </a:p>
        </p:txBody>
      </p:sp>
      <p:cxnSp>
        <p:nvCxnSpPr>
          <p:cNvPr id="4" name="Straight Connector 3"/>
          <p:cNvCxnSpPr/>
          <p:nvPr/>
        </p:nvCxnSpPr>
        <p:spPr>
          <a:xfrm>
            <a:off x="2057400" y="1866900"/>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341"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064" y="1567548"/>
            <a:ext cx="2562225" cy="3752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7" name="TextBox 2"/>
          <p:cNvSpPr txBox="1">
            <a:spLocks noChangeArrowheads="1"/>
          </p:cNvSpPr>
          <p:nvPr/>
        </p:nvSpPr>
        <p:spPr bwMode="auto">
          <a:xfrm>
            <a:off x="4376064" y="2024748"/>
            <a:ext cx="431073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smtClean="0"/>
              <a:t>If you have a question, please </a:t>
            </a:r>
            <a:r>
              <a:rPr lang="en-US" altLang="en-US" dirty="0"/>
              <a:t>type </a:t>
            </a:r>
            <a:r>
              <a:rPr lang="en-US" altLang="en-US" dirty="0" smtClean="0"/>
              <a:t>it </a:t>
            </a:r>
            <a:r>
              <a:rPr lang="en-US" altLang="en-US" dirty="0"/>
              <a:t>into the questions area on your “Go To Webinar” control panel. </a:t>
            </a:r>
            <a:endParaRPr lang="en-US" altLang="en-US" dirty="0" smtClean="0"/>
          </a:p>
          <a:p>
            <a:pPr eaLnBrk="1" hangingPunct="1"/>
            <a:endParaRPr lang="en-US" altLang="en-US" dirty="0"/>
          </a:p>
          <a:p>
            <a:pPr eaLnBrk="1" hangingPunct="1"/>
            <a:r>
              <a:rPr lang="en-US" altLang="en-US" dirty="0" smtClean="0"/>
              <a:t>We want to encourage questions, so please feel free to type them in at any time.</a:t>
            </a:r>
            <a:endParaRPr lang="en-US" altLang="en-US" dirty="0"/>
          </a:p>
        </p:txBody>
      </p:sp>
      <p:cxnSp>
        <p:nvCxnSpPr>
          <p:cNvPr id="5" name="Straight Connector 4"/>
          <p:cNvCxnSpPr/>
          <p:nvPr/>
        </p:nvCxnSpPr>
        <p:spPr>
          <a:xfrm>
            <a:off x="3080664" y="2291448"/>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Our Presenters</a:t>
            </a:r>
          </a:p>
        </p:txBody>
      </p:sp>
      <p:sp>
        <p:nvSpPr>
          <p:cNvPr id="6" name="TextBox 5"/>
          <p:cNvSpPr txBox="1"/>
          <p:nvPr/>
        </p:nvSpPr>
        <p:spPr>
          <a:xfrm>
            <a:off x="2890148" y="2464448"/>
            <a:ext cx="5785760" cy="830997"/>
          </a:xfrm>
          <a:prstGeom prst="rect">
            <a:avLst/>
          </a:prstGeom>
          <a:noFill/>
        </p:spPr>
        <p:txBody>
          <a:bodyPr wrap="square" rtlCol="0">
            <a:spAutoFit/>
          </a:bodyPr>
          <a:lstStyle/>
          <a:p>
            <a:r>
              <a:rPr lang="en-US" sz="2400" dirty="0" smtClean="0">
                <a:latin typeface="+mn-lt"/>
              </a:rPr>
              <a:t>Chris Glenn, Customer Service Rep CypherWorx, Inc. </a:t>
            </a:r>
            <a:endParaRPr lang="en-US" sz="2400" dirty="0">
              <a:latin typeface="+mn-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4275" y="3413908"/>
            <a:ext cx="1303940" cy="1490218"/>
          </a:xfrm>
          <a:prstGeom prst="rect">
            <a:avLst/>
          </a:prstGeom>
        </p:spPr>
      </p:pic>
      <p:sp>
        <p:nvSpPr>
          <p:cNvPr id="7" name="TextBox 6"/>
          <p:cNvSpPr txBox="1"/>
          <p:nvPr/>
        </p:nvSpPr>
        <p:spPr>
          <a:xfrm>
            <a:off x="2890148" y="3975761"/>
            <a:ext cx="5785760" cy="830997"/>
          </a:xfrm>
          <a:prstGeom prst="rect">
            <a:avLst/>
          </a:prstGeom>
          <a:noFill/>
        </p:spPr>
        <p:txBody>
          <a:bodyPr wrap="square" rtlCol="0">
            <a:spAutoFit/>
          </a:bodyPr>
          <a:lstStyle/>
          <a:p>
            <a:r>
              <a:rPr lang="en-US" sz="2400" dirty="0" smtClean="0">
                <a:latin typeface="+mn-lt"/>
              </a:rPr>
              <a:t>Debbie </a:t>
            </a:r>
            <a:r>
              <a:rPr lang="en-US" sz="2400" dirty="0" err="1" smtClean="0">
                <a:latin typeface="+mn-lt"/>
              </a:rPr>
              <a:t>DiBacco</a:t>
            </a:r>
            <a:r>
              <a:rPr lang="en-US" sz="2400" dirty="0" smtClean="0">
                <a:latin typeface="+mn-lt"/>
              </a:rPr>
              <a:t>, Director, Client Services </a:t>
            </a:r>
            <a:r>
              <a:rPr lang="en-US" sz="2400" dirty="0"/>
              <a:t>CypherWorx, Inc.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4275" y="1845469"/>
            <a:ext cx="1333500" cy="1524000"/>
          </a:xfrm>
          <a:prstGeom prst="rect">
            <a:avLst/>
          </a:prstGeom>
        </p:spPr>
      </p:pic>
    </p:spTree>
    <p:extLst>
      <p:ext uri="{BB962C8B-B14F-4D97-AF65-F5344CB8AC3E}">
        <p14:creationId xmlns:p14="http://schemas.microsoft.com/office/powerpoint/2010/main" val="633843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3"/>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5" name="AutoShape 4"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3"/>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6" name="Content Placeholder 2"/>
          <p:cNvSpPr>
            <a:spLocks noGrp="1"/>
          </p:cNvSpPr>
          <p:nvPr>
            <p:ph idx="1"/>
          </p:nvPr>
        </p:nvSpPr>
        <p:spPr bwMode="auto">
          <a:xfrm>
            <a:off x="141971" y="1824534"/>
            <a:ext cx="5010942" cy="32423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Registration Overview</a:t>
            </a:r>
          </a:p>
          <a:p>
            <a:r>
              <a:rPr lang="en-US" sz="2400" dirty="0" smtClean="0"/>
              <a:t>Mobile responsive screens</a:t>
            </a:r>
          </a:p>
          <a:p>
            <a:r>
              <a:rPr lang="en-US" sz="2400" dirty="0" smtClean="0"/>
              <a:t>Internet Explorer (IE) 9 </a:t>
            </a:r>
          </a:p>
          <a:p>
            <a:r>
              <a:rPr lang="en-US" sz="2400" dirty="0" smtClean="0"/>
              <a:t>DIY Publish Later</a:t>
            </a:r>
          </a:p>
          <a:p>
            <a:r>
              <a:rPr lang="en-US" sz="2400" dirty="0" smtClean="0"/>
              <a:t>Admins – what you can do</a:t>
            </a:r>
          </a:p>
          <a:p>
            <a:r>
              <a:rPr lang="en-US" sz="2400" dirty="0" smtClean="0"/>
              <a:t>Reporting Overview</a:t>
            </a:r>
            <a:endParaRPr lang="en-US" sz="2400" dirty="0"/>
          </a:p>
          <a:p>
            <a:r>
              <a:rPr lang="en-US" sz="2400" dirty="0" smtClean="0"/>
              <a:t>Support Hub</a:t>
            </a:r>
            <a:endParaRPr lang="en-US" sz="2400" dirty="0"/>
          </a:p>
        </p:txBody>
      </p:sp>
      <p:sp>
        <p:nvSpPr>
          <p:cNvPr id="18437" name="Rectangle 1"/>
          <p:cNvSpPr>
            <a:spLocks noChangeArrowheads="1"/>
          </p:cNvSpPr>
          <p:nvPr/>
        </p:nvSpPr>
        <p:spPr bwMode="auto">
          <a:xfrm>
            <a:off x="4953000" y="6034088"/>
            <a:ext cx="426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a:solidFill>
                  <a:srgbClr val="0069AA"/>
                </a:solidFill>
              </a:rPr>
              <a:t>http://en.wikipedia.org/wiki/Firefighting_in_the_United_States</a:t>
            </a:r>
          </a:p>
        </p:txBody>
      </p:sp>
      <p:sp>
        <p:nvSpPr>
          <p:cNvPr id="18438" name="Title 1"/>
          <p:cNvSpPr txBox="1">
            <a:spLocks/>
          </p:cNvSpPr>
          <p:nvPr/>
        </p:nvSpPr>
        <p:spPr bwMode="auto">
          <a:xfrm>
            <a:off x="4452258" y="391888"/>
            <a:ext cx="4572000" cy="57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a:t>Agenda</a:t>
            </a:r>
          </a:p>
        </p:txBody>
      </p:sp>
      <p:grpSp>
        <p:nvGrpSpPr>
          <p:cNvPr id="3" name="Group 2"/>
          <p:cNvGrpSpPr/>
          <p:nvPr/>
        </p:nvGrpSpPr>
        <p:grpSpPr>
          <a:xfrm>
            <a:off x="5726906" y="1560513"/>
            <a:ext cx="2719388" cy="3705225"/>
            <a:chOff x="5486400" y="1609725"/>
            <a:chExt cx="2719388" cy="3705225"/>
          </a:xfrm>
        </p:grpSpPr>
        <p:sp>
          <p:nvSpPr>
            <p:cNvPr id="2" name="Rounded Rectangle 1"/>
            <p:cNvSpPr/>
            <p:nvPr/>
          </p:nvSpPr>
          <p:spPr>
            <a:xfrm>
              <a:off x="5486400" y="1609725"/>
              <a:ext cx="2719388" cy="3705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450013" y="2419350"/>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450013" y="2925763"/>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450013" y="3425825"/>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450013" y="3938588"/>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44" name="Picture 7"/>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7850" y="2066925"/>
              <a:ext cx="57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5" name="TextBox 4"/>
          <p:cNvSpPr txBox="1"/>
          <p:nvPr/>
        </p:nvSpPr>
        <p:spPr>
          <a:xfrm>
            <a:off x="5377543" y="1582021"/>
            <a:ext cx="3690256" cy="2585323"/>
          </a:xfrm>
          <a:prstGeom prst="rect">
            <a:avLst/>
          </a:prstGeom>
          <a:noFill/>
        </p:spPr>
        <p:txBody>
          <a:bodyPr wrap="square" rtlCol="0">
            <a:spAutoFit/>
          </a:bodyPr>
          <a:lstStyle/>
          <a:p>
            <a:r>
              <a:rPr lang="en-US" b="1" dirty="0" smtClean="0"/>
              <a:t>Importance of the URL</a:t>
            </a:r>
            <a:r>
              <a:rPr lang="en-US" dirty="0" smtClean="0"/>
              <a:t>: </a:t>
            </a:r>
          </a:p>
          <a:p>
            <a:pPr marL="285750" indent="-285750">
              <a:buFont typeface="Arial" panose="020B0604020202020204" pitchFamily="34" charset="0"/>
              <a:buChar char="•"/>
            </a:pPr>
            <a:r>
              <a:rPr lang="en-US" dirty="0" smtClean="0"/>
              <a:t>Specific URLs for each site</a:t>
            </a:r>
          </a:p>
          <a:p>
            <a:pPr marL="285750" indent="-285750">
              <a:buFont typeface="Arial" panose="020B0604020202020204" pitchFamily="34" charset="0"/>
              <a:buChar char="•"/>
            </a:pPr>
            <a:r>
              <a:rPr lang="en-US" dirty="0" smtClean="0"/>
              <a:t>Naming convention is: </a:t>
            </a:r>
            <a:r>
              <a:rPr lang="en-US" dirty="0" smtClean="0">
                <a:hlinkClick r:id="rId2"/>
              </a:rPr>
              <a:t>https://collabornation.net/</a:t>
            </a:r>
            <a:r>
              <a:rPr lang="en-US" dirty="0" smtClean="0"/>
              <a:t> login/</a:t>
            </a:r>
            <a:r>
              <a:rPr lang="en-US" dirty="0" err="1" smtClean="0">
                <a:solidFill>
                  <a:srgbClr val="FF0000"/>
                </a:solidFill>
              </a:rPr>
              <a:t>yoursiteinfohere</a:t>
            </a:r>
            <a:endParaRPr lang="en-US" dirty="0" smtClean="0">
              <a:solidFill>
                <a:srgbClr val="FF0000"/>
              </a:solidFill>
            </a:endParaRPr>
          </a:p>
          <a:p>
            <a:pPr marL="285750" indent="-285750">
              <a:buFont typeface="Arial" panose="020B0604020202020204" pitchFamily="34" charset="0"/>
              <a:buChar char="•"/>
            </a:pPr>
            <a:r>
              <a:rPr lang="en-US" dirty="0" smtClean="0"/>
              <a:t>Without that URL, a customer registers incorrectly (usually into collabornation.net) and without the courses they need.</a:t>
            </a:r>
          </a:p>
        </p:txBody>
      </p:sp>
      <p:pic>
        <p:nvPicPr>
          <p:cNvPr id="1030" name="Picture 6" descr="C:\Users\ddibacco\AppData\Local\Temp\SNAGHTMLa132e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36749"/>
            <a:ext cx="5040085" cy="32457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629" y="4970540"/>
            <a:ext cx="5919056" cy="369332"/>
          </a:xfrm>
          <a:prstGeom prst="rect">
            <a:avLst/>
          </a:prstGeom>
          <a:noFill/>
        </p:spPr>
        <p:txBody>
          <a:bodyPr wrap="none" rtlCol="0">
            <a:spAutoFit/>
          </a:bodyPr>
          <a:lstStyle/>
          <a:p>
            <a:r>
              <a:rPr lang="en-US" b="1" dirty="0" smtClean="0">
                <a:solidFill>
                  <a:srgbClr val="FF0000"/>
                </a:solidFill>
              </a:rPr>
              <a:t>EXAMPLE: https</a:t>
            </a:r>
            <a:r>
              <a:rPr lang="en-US" b="1" dirty="0">
                <a:solidFill>
                  <a:srgbClr val="FF0000"/>
                </a:solidFill>
              </a:rPr>
              <a:t>://collabornation.net/login/ymcanorthshore</a:t>
            </a:r>
          </a:p>
        </p:txBody>
      </p:sp>
    </p:spTree>
    <p:extLst>
      <p:ext uri="{BB962C8B-B14F-4D97-AF65-F5344CB8AC3E}">
        <p14:creationId xmlns:p14="http://schemas.microsoft.com/office/powerpoint/2010/main" val="59745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Mobile Devices</a:t>
            </a:r>
            <a:endParaRPr lang="en-US" sz="3600" b="1" dirty="0">
              <a:solidFill>
                <a:prstClr val="black"/>
              </a:solidFill>
            </a:endParaRPr>
          </a:p>
        </p:txBody>
      </p:sp>
      <p:sp>
        <p:nvSpPr>
          <p:cNvPr id="6" name="TextBox 2"/>
          <p:cNvSpPr txBox="1">
            <a:spLocks noChangeArrowheads="1"/>
          </p:cNvSpPr>
          <p:nvPr/>
        </p:nvSpPr>
        <p:spPr bwMode="auto">
          <a:xfrm>
            <a:off x="529389" y="1108079"/>
            <a:ext cx="363835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Now more mobile responsive. </a:t>
            </a:r>
          </a:p>
          <a:p>
            <a:pPr eaLnBrk="1" hangingPunct="1"/>
            <a:endParaRPr lang="en-US" altLang="en-US" sz="1500" dirty="0">
              <a:solidFill>
                <a:prstClr val="black"/>
              </a:solidFill>
            </a:endParaRPr>
          </a:p>
          <a:p>
            <a:pPr eaLnBrk="1" hangingPunct="1"/>
            <a:r>
              <a:rPr lang="en-US" altLang="en-US" sz="1500" dirty="0" smtClean="0">
                <a:solidFill>
                  <a:prstClr val="black"/>
                </a:solidFill>
              </a:rPr>
              <a:t>To the right is a picture of a phone screen.</a:t>
            </a:r>
          </a:p>
          <a:p>
            <a:pPr eaLnBrk="1" hangingPunct="1"/>
            <a:endParaRPr lang="en-US" altLang="en-US" sz="1500" dirty="0" smtClean="0">
              <a:solidFill>
                <a:prstClr val="black"/>
              </a:solidFill>
            </a:endParaRPr>
          </a:p>
          <a:p>
            <a:pPr eaLnBrk="1" hangingPunct="1"/>
            <a:r>
              <a:rPr lang="en-US" altLang="en-US" sz="1500" dirty="0" smtClean="0">
                <a:solidFill>
                  <a:prstClr val="black"/>
                </a:solidFill>
              </a:rPr>
              <a:t>Below is from a browser that has been narrowed and the course catalog adjusted along the way:</a:t>
            </a:r>
            <a:endParaRPr lang="en-US" altLang="en-US" sz="1500" dirty="0">
              <a:solidFill>
                <a:prstClr val="black"/>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148" y="1108079"/>
            <a:ext cx="3001229" cy="467712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2433" y="2978633"/>
            <a:ext cx="2192261" cy="2693350"/>
          </a:xfrm>
          <a:prstGeom prst="rect">
            <a:avLst/>
          </a:prstGeom>
          <a:ln>
            <a:solidFill>
              <a:schemeClr val="bg1">
                <a:lumMod val="50000"/>
              </a:schemeClr>
            </a:solidFill>
          </a:ln>
        </p:spPr>
      </p:pic>
    </p:spTree>
    <p:extLst>
      <p:ext uri="{BB962C8B-B14F-4D97-AF65-F5344CB8AC3E}">
        <p14:creationId xmlns:p14="http://schemas.microsoft.com/office/powerpoint/2010/main" val="6924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577516" y="2106748"/>
            <a:ext cx="3738006"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Microsoft has stopped its support for IE9.  CypherWorx has also stopped official support for IE9. We now support IE10 +</a:t>
            </a:r>
            <a:endParaRPr lang="en-US" altLang="en-US" sz="1500" dirty="0">
              <a:solidFill>
                <a:prstClr val="black"/>
              </a:solidFill>
            </a:endParaRPr>
          </a:p>
        </p:txBody>
      </p:sp>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Internet Explorer 9</a:t>
            </a:r>
            <a:endParaRPr lang="en-US" sz="3600" b="1"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5946" y="1611700"/>
            <a:ext cx="3571875" cy="385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2769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74131" y="325539"/>
            <a:ext cx="3709268" cy="646331"/>
          </a:xfrm>
          <a:prstGeom prst="rect">
            <a:avLst/>
          </a:prstGeom>
          <a:noFill/>
        </p:spPr>
        <p:txBody>
          <a:bodyPr wrap="square" rtlCol="0">
            <a:spAutoFit/>
          </a:bodyPr>
          <a:lstStyle/>
          <a:p>
            <a:r>
              <a:rPr lang="en-US" sz="3600" b="1" dirty="0" smtClean="0">
                <a:solidFill>
                  <a:prstClr val="black"/>
                </a:solidFill>
              </a:rPr>
              <a:t>DIY – new option</a:t>
            </a:r>
            <a:endParaRPr lang="en-US" sz="3600" b="1" dirty="0">
              <a:solidFill>
                <a:prstClr val="black"/>
              </a:solidFill>
            </a:endParaRPr>
          </a:p>
        </p:txBody>
      </p:sp>
      <p:sp>
        <p:nvSpPr>
          <p:cNvPr id="5" name="TextBox 2"/>
          <p:cNvSpPr txBox="1">
            <a:spLocks noChangeArrowheads="1"/>
          </p:cNvSpPr>
          <p:nvPr/>
        </p:nvSpPr>
        <p:spPr bwMode="auto">
          <a:xfrm>
            <a:off x="133998" y="1181506"/>
            <a:ext cx="8833304"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Many of you have asked about being able to have courses be available only to certain segments of your site members. This can now be done in the DIY tool (but not the rest of the Course Catalog).</a:t>
            </a:r>
          </a:p>
          <a:p>
            <a:pPr eaLnBrk="1" hangingPunct="1"/>
            <a:endParaRPr lang="en-US" altLang="en-US" sz="1500" dirty="0">
              <a:solidFill>
                <a:prstClr val="black"/>
              </a:solidFill>
            </a:endParaRPr>
          </a:p>
          <a:p>
            <a:pPr eaLnBrk="1" hangingPunct="1"/>
            <a:r>
              <a:rPr lang="en-US" altLang="en-US" sz="1500" dirty="0" smtClean="0">
                <a:solidFill>
                  <a:prstClr val="black"/>
                </a:solidFill>
              </a:rPr>
              <a:t>How it works – create a DIY course and choose “Later” after you have completed your review and are ready to publish. You must then use the Course Assignment tool to assign that course to those who you want to. The course will appear in the list of courses to select (in Step 2: Select Courses) so that you can assign it, but it will NOT appear in the DIY category in the Course Catalog.</a:t>
            </a:r>
            <a:endParaRPr lang="en-US" altLang="en-US" sz="1500" dirty="0">
              <a:solidFill>
                <a:prstClr val="black"/>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635" y="3215195"/>
            <a:ext cx="4697724" cy="2448915"/>
          </a:xfrm>
          <a:prstGeom prst="rect">
            <a:avLst/>
          </a:prstGeom>
          <a:ln>
            <a:solidFill>
              <a:schemeClr val="bg1">
                <a:lumMod val="50000"/>
              </a:schemeClr>
            </a:solidFill>
          </a:ln>
        </p:spPr>
      </p:pic>
      <p:sp>
        <p:nvSpPr>
          <p:cNvPr id="3" name="Left Arrow 2"/>
          <p:cNvSpPr/>
          <p:nvPr/>
        </p:nvSpPr>
        <p:spPr>
          <a:xfrm>
            <a:off x="4969043" y="4899260"/>
            <a:ext cx="1114123" cy="442762"/>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57704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29304</TotalTime>
  <Words>678</Words>
  <Application>Microsoft Office PowerPoint</Application>
  <PresentationFormat>On-screen Show (4:3)</PresentationFormat>
  <Paragraphs>77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Hub</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dc:creator>
  <cp:lastModifiedBy>ddibacco</cp:lastModifiedBy>
  <cp:revision>386</cp:revision>
  <cp:lastPrinted>2013-12-05T16:52:49Z</cp:lastPrinted>
  <dcterms:created xsi:type="dcterms:W3CDTF">2012-01-18T21:52:15Z</dcterms:created>
  <dcterms:modified xsi:type="dcterms:W3CDTF">2017-06-21T17:26:29Z</dcterms:modified>
</cp:coreProperties>
</file>