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424" r:id="rId2"/>
    <p:sldId id="443" r:id="rId3"/>
    <p:sldId id="442" r:id="rId4"/>
    <p:sldId id="483" r:id="rId5"/>
    <p:sldId id="465" r:id="rId6"/>
    <p:sldId id="484" r:id="rId7"/>
    <p:sldId id="498" r:id="rId8"/>
    <p:sldId id="492" r:id="rId9"/>
    <p:sldId id="493" r:id="rId10"/>
    <p:sldId id="499" r:id="rId11"/>
    <p:sldId id="472" r:id="rId12"/>
    <p:sldId id="445" r:id="rId13"/>
    <p:sldId id="446" r:id="rId14"/>
  </p:sldIdLst>
  <p:sldSz cx="9144000" cy="6858000" type="screen4x3"/>
  <p:notesSz cx="7086600" cy="9372600"/>
  <p:custDataLst>
    <p:tags r:id="rId17"/>
  </p:custDataLst>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006633"/>
    <a:srgbClr val="F47C45"/>
    <a:srgbClr val="0069AA"/>
    <a:srgbClr val="EBD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245" autoAdjust="0"/>
    <p:restoredTop sz="90113" autoAdjust="0"/>
  </p:normalViewPr>
  <p:slideViewPr>
    <p:cSldViewPr snapToGrid="0">
      <p:cViewPr>
        <p:scale>
          <a:sx n="93" d="100"/>
          <a:sy n="93" d="100"/>
        </p:scale>
        <p:origin x="-2940" y="-534"/>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68313"/>
          </a:xfrm>
          <a:prstGeom prst="rect">
            <a:avLst/>
          </a:prstGeom>
        </p:spPr>
        <p:txBody>
          <a:bodyPr vert="horz" lIns="94046" tIns="47023" rIns="94046" bIns="47023" rtlCol="0"/>
          <a:lstStyle>
            <a:lvl1pPr algn="l">
              <a:defRPr sz="1200">
                <a:cs typeface="Arial" charset="0"/>
              </a:defRPr>
            </a:lvl1pPr>
          </a:lstStyle>
          <a:p>
            <a:pPr>
              <a:defRPr/>
            </a:pPr>
            <a:endParaRPr lang="en-US"/>
          </a:p>
        </p:txBody>
      </p:sp>
      <p:sp>
        <p:nvSpPr>
          <p:cNvPr id="3" name="Date Placeholder 2"/>
          <p:cNvSpPr>
            <a:spLocks noGrp="1"/>
          </p:cNvSpPr>
          <p:nvPr>
            <p:ph type="dt" sz="quarter" idx="1"/>
          </p:nvPr>
        </p:nvSpPr>
        <p:spPr>
          <a:xfrm>
            <a:off x="4014788" y="0"/>
            <a:ext cx="3070225" cy="468313"/>
          </a:xfrm>
          <a:prstGeom prst="rect">
            <a:avLst/>
          </a:prstGeom>
        </p:spPr>
        <p:txBody>
          <a:bodyPr vert="horz" lIns="94046" tIns="47023" rIns="94046" bIns="47023" rtlCol="0"/>
          <a:lstStyle>
            <a:lvl1pPr algn="r">
              <a:defRPr sz="1200">
                <a:cs typeface="Arial" charset="0"/>
              </a:defRPr>
            </a:lvl1pPr>
          </a:lstStyle>
          <a:p>
            <a:pPr>
              <a:defRPr/>
            </a:pPr>
            <a:fld id="{6307C075-CBF3-4B35-BF3D-3ED4CC0290E4}" type="datetimeFigureOut">
              <a:rPr lang="en-US"/>
              <a:pPr>
                <a:defRPr/>
              </a:pPr>
              <a:t>5/17/2017</a:t>
            </a:fld>
            <a:endParaRPr lang="en-US"/>
          </a:p>
        </p:txBody>
      </p:sp>
      <p:sp>
        <p:nvSpPr>
          <p:cNvPr id="4" name="Footer Placeholder 3"/>
          <p:cNvSpPr>
            <a:spLocks noGrp="1"/>
          </p:cNvSpPr>
          <p:nvPr>
            <p:ph type="ftr" sz="quarter" idx="2"/>
          </p:nvPr>
        </p:nvSpPr>
        <p:spPr>
          <a:xfrm>
            <a:off x="0" y="8902700"/>
            <a:ext cx="3070225" cy="468313"/>
          </a:xfrm>
          <a:prstGeom prst="rect">
            <a:avLst/>
          </a:prstGeom>
        </p:spPr>
        <p:txBody>
          <a:bodyPr vert="horz" lIns="94046" tIns="47023" rIns="94046" bIns="47023" rtlCol="0" anchor="b"/>
          <a:lstStyle>
            <a:lvl1pPr algn="l">
              <a:defRPr sz="1200">
                <a:cs typeface="Arial" charset="0"/>
              </a:defRPr>
            </a:lvl1pPr>
          </a:lstStyle>
          <a:p>
            <a:pPr>
              <a:defRPr/>
            </a:pPr>
            <a:endParaRPr lang="en-US"/>
          </a:p>
        </p:txBody>
      </p:sp>
      <p:sp>
        <p:nvSpPr>
          <p:cNvPr id="5" name="Slide Number Placeholder 4"/>
          <p:cNvSpPr>
            <a:spLocks noGrp="1"/>
          </p:cNvSpPr>
          <p:nvPr>
            <p:ph type="sldNum" sz="quarter" idx="3"/>
          </p:nvPr>
        </p:nvSpPr>
        <p:spPr>
          <a:xfrm>
            <a:off x="4014788" y="8902700"/>
            <a:ext cx="3070225" cy="468313"/>
          </a:xfrm>
          <a:prstGeom prst="rect">
            <a:avLst/>
          </a:prstGeom>
        </p:spPr>
        <p:txBody>
          <a:bodyPr vert="horz" lIns="94046" tIns="47023" rIns="94046" bIns="47023" rtlCol="0" anchor="b"/>
          <a:lstStyle>
            <a:lvl1pPr algn="r">
              <a:defRPr sz="1200">
                <a:cs typeface="Arial" charset="0"/>
              </a:defRPr>
            </a:lvl1pPr>
          </a:lstStyle>
          <a:p>
            <a:pPr>
              <a:defRPr/>
            </a:pPr>
            <a:fld id="{0F804B4D-782B-4993-8032-CBDDC7169C48}" type="slidenum">
              <a:rPr lang="en-US"/>
              <a:pPr>
                <a:defRPr/>
              </a:pPr>
              <a:t>‹#›</a:t>
            </a:fld>
            <a:endParaRPr lang="en-US"/>
          </a:p>
        </p:txBody>
      </p:sp>
    </p:spTree>
    <p:extLst>
      <p:ext uri="{BB962C8B-B14F-4D97-AF65-F5344CB8AC3E}">
        <p14:creationId xmlns:p14="http://schemas.microsoft.com/office/powerpoint/2010/main" val="7483472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68313"/>
          </a:xfrm>
          <a:prstGeom prst="rect">
            <a:avLst/>
          </a:prstGeom>
        </p:spPr>
        <p:txBody>
          <a:bodyPr vert="horz" lIns="94046" tIns="47023" rIns="94046" bIns="47023"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4014788" y="0"/>
            <a:ext cx="3070225" cy="468313"/>
          </a:xfrm>
          <a:prstGeom prst="rect">
            <a:avLst/>
          </a:prstGeom>
        </p:spPr>
        <p:txBody>
          <a:bodyPr vert="horz" lIns="94046" tIns="47023" rIns="94046" bIns="47023" rtlCol="0"/>
          <a:lstStyle>
            <a:lvl1pPr algn="r" fontAlgn="auto">
              <a:spcBef>
                <a:spcPts val="0"/>
              </a:spcBef>
              <a:spcAft>
                <a:spcPts val="0"/>
              </a:spcAft>
              <a:defRPr sz="1200">
                <a:latin typeface="+mn-lt"/>
                <a:cs typeface="+mn-cs"/>
              </a:defRPr>
            </a:lvl1pPr>
          </a:lstStyle>
          <a:p>
            <a:pPr>
              <a:defRPr/>
            </a:pPr>
            <a:fld id="{BC76D0E2-F045-4B40-9879-6DD6786B3DCE}" type="datetimeFigureOut">
              <a:rPr lang="en-US"/>
              <a:pPr>
                <a:defRPr/>
              </a:pPr>
              <a:t>5/17/2017</a:t>
            </a:fld>
            <a:endParaRPr lang="en-US"/>
          </a:p>
        </p:txBody>
      </p:sp>
      <p:sp>
        <p:nvSpPr>
          <p:cNvPr id="4" name="Slide Image Placeholder 3"/>
          <p:cNvSpPr>
            <a:spLocks noGrp="1" noRot="1" noChangeAspect="1"/>
          </p:cNvSpPr>
          <p:nvPr>
            <p:ph type="sldImg" idx="2"/>
          </p:nvPr>
        </p:nvSpPr>
        <p:spPr>
          <a:xfrm>
            <a:off x="1200150" y="703263"/>
            <a:ext cx="4686300" cy="3514725"/>
          </a:xfrm>
          <a:prstGeom prst="rect">
            <a:avLst/>
          </a:prstGeom>
          <a:noFill/>
          <a:ln w="12700">
            <a:solidFill>
              <a:prstClr val="black"/>
            </a:solidFill>
          </a:ln>
        </p:spPr>
        <p:txBody>
          <a:bodyPr vert="horz" lIns="94046" tIns="47023" rIns="94046" bIns="47023" rtlCol="0" anchor="ctr"/>
          <a:lstStyle/>
          <a:p>
            <a:pPr lvl="0"/>
            <a:endParaRPr lang="en-US" noProof="0"/>
          </a:p>
        </p:txBody>
      </p:sp>
      <p:sp>
        <p:nvSpPr>
          <p:cNvPr id="5" name="Notes Placeholder 4"/>
          <p:cNvSpPr>
            <a:spLocks noGrp="1"/>
          </p:cNvSpPr>
          <p:nvPr>
            <p:ph type="body" sz="quarter" idx="3"/>
          </p:nvPr>
        </p:nvSpPr>
        <p:spPr>
          <a:xfrm>
            <a:off x="708025" y="4451350"/>
            <a:ext cx="5670550" cy="4217988"/>
          </a:xfrm>
          <a:prstGeom prst="rect">
            <a:avLst/>
          </a:prstGeom>
        </p:spPr>
        <p:txBody>
          <a:bodyPr vert="horz" lIns="94046" tIns="47023" rIns="94046" bIns="47023"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902700"/>
            <a:ext cx="3070225" cy="468313"/>
          </a:xfrm>
          <a:prstGeom prst="rect">
            <a:avLst/>
          </a:prstGeom>
        </p:spPr>
        <p:txBody>
          <a:bodyPr vert="horz" lIns="94046" tIns="47023" rIns="94046" bIns="47023"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4014788" y="8902700"/>
            <a:ext cx="3070225" cy="468313"/>
          </a:xfrm>
          <a:prstGeom prst="rect">
            <a:avLst/>
          </a:prstGeom>
        </p:spPr>
        <p:txBody>
          <a:bodyPr vert="horz" lIns="94046" tIns="47023" rIns="94046" bIns="47023" rtlCol="0" anchor="b"/>
          <a:lstStyle>
            <a:lvl1pPr algn="r" fontAlgn="auto">
              <a:spcBef>
                <a:spcPts val="0"/>
              </a:spcBef>
              <a:spcAft>
                <a:spcPts val="0"/>
              </a:spcAft>
              <a:defRPr sz="1200">
                <a:latin typeface="+mn-lt"/>
                <a:cs typeface="+mn-cs"/>
              </a:defRPr>
            </a:lvl1pPr>
          </a:lstStyle>
          <a:p>
            <a:pPr>
              <a:defRPr/>
            </a:pPr>
            <a:fld id="{ADD7CA55-11D8-425A-A30B-98CF3F803D73}" type="slidenum">
              <a:rPr lang="en-US"/>
              <a:pPr>
                <a:defRPr/>
              </a:pPr>
              <a:t>‹#›</a:t>
            </a:fld>
            <a:endParaRPr lang="en-US"/>
          </a:p>
        </p:txBody>
      </p:sp>
    </p:spTree>
    <p:extLst>
      <p:ext uri="{BB962C8B-B14F-4D97-AF65-F5344CB8AC3E}">
        <p14:creationId xmlns:p14="http://schemas.microsoft.com/office/powerpoint/2010/main" val="13178282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mtClean="0"/>
              <a:t>Paul:  Introduce who the development partners are – Newroads/Roberta &amp; CypherWorx</a:t>
            </a:r>
          </a:p>
          <a:p>
            <a:pPr eaLnBrk="1" hangingPunct="1">
              <a:spcBef>
                <a:spcPct val="0"/>
              </a:spcBef>
            </a:pPr>
            <a:endParaRPr lang="en-US" altLang="en-US" smtClean="0"/>
          </a:p>
          <a:p>
            <a:pPr eaLnBrk="1" hangingPunct="1">
              <a:spcBef>
                <a:spcPct val="0"/>
              </a:spcBef>
            </a:pPr>
            <a:r>
              <a:rPr lang="en-US" altLang="en-US" smtClean="0"/>
              <a:t>The partners agree that all will be involved and be invited to every presentation.  We will also agree to communicate in some form prior to each meeting.</a:t>
            </a:r>
          </a:p>
        </p:txBody>
      </p:sp>
      <p:sp>
        <p:nvSpPr>
          <p:cNvPr id="67588" name="Slide Number Placeholder 3"/>
          <p:cNvSpPr>
            <a:spLocks noGrp="1"/>
          </p:cNvSpPr>
          <p:nvPr>
            <p:ph type="sldNum" sz="quarter" idx="5"/>
          </p:nvPr>
        </p:nvSpPr>
        <p:spPr bwMode="auto">
          <a:extLst/>
        </p:spPr>
        <p:txBody>
          <a:bodyPr wrap="square" numCol="1" anchorCtr="0" compatLnSpc="1">
            <a:prstTxWarp prst="textNoShape">
              <a:avLst/>
            </a:prstTxWarp>
          </a:bodyPr>
          <a:lstStyle>
            <a:lvl1pPr>
              <a:defRPr>
                <a:solidFill>
                  <a:schemeClr val="tx1"/>
                </a:solidFill>
                <a:latin typeface="Calibri" pitchFamily="34" charset="0"/>
              </a:defRPr>
            </a:lvl1pPr>
            <a:lvl2pPr marL="764124" indent="-293894">
              <a:defRPr>
                <a:solidFill>
                  <a:schemeClr val="tx1"/>
                </a:solidFill>
                <a:latin typeface="Calibri" pitchFamily="34" charset="0"/>
              </a:defRPr>
            </a:lvl2pPr>
            <a:lvl3pPr marL="1175576" indent="-235115">
              <a:defRPr>
                <a:solidFill>
                  <a:schemeClr val="tx1"/>
                </a:solidFill>
                <a:latin typeface="Calibri" pitchFamily="34" charset="0"/>
              </a:defRPr>
            </a:lvl3pPr>
            <a:lvl4pPr marL="1645806" indent="-235115">
              <a:defRPr>
                <a:solidFill>
                  <a:schemeClr val="tx1"/>
                </a:solidFill>
                <a:latin typeface="Calibri" pitchFamily="34" charset="0"/>
              </a:defRPr>
            </a:lvl4pPr>
            <a:lvl5pPr marL="2116036" indent="-235115">
              <a:defRPr>
                <a:solidFill>
                  <a:schemeClr val="tx1"/>
                </a:solidFill>
                <a:latin typeface="Calibri" pitchFamily="34" charset="0"/>
              </a:defRPr>
            </a:lvl5pPr>
            <a:lvl6pPr marL="2586266" indent="-235115" fontAlgn="base">
              <a:spcBef>
                <a:spcPct val="0"/>
              </a:spcBef>
              <a:spcAft>
                <a:spcPct val="0"/>
              </a:spcAft>
              <a:defRPr>
                <a:solidFill>
                  <a:schemeClr val="tx1"/>
                </a:solidFill>
                <a:latin typeface="Calibri" pitchFamily="34" charset="0"/>
              </a:defRPr>
            </a:lvl6pPr>
            <a:lvl7pPr marL="3056496" indent="-235115" fontAlgn="base">
              <a:spcBef>
                <a:spcPct val="0"/>
              </a:spcBef>
              <a:spcAft>
                <a:spcPct val="0"/>
              </a:spcAft>
              <a:defRPr>
                <a:solidFill>
                  <a:schemeClr val="tx1"/>
                </a:solidFill>
                <a:latin typeface="Calibri" pitchFamily="34" charset="0"/>
              </a:defRPr>
            </a:lvl7pPr>
            <a:lvl8pPr marL="3526727" indent="-235115" fontAlgn="base">
              <a:spcBef>
                <a:spcPct val="0"/>
              </a:spcBef>
              <a:spcAft>
                <a:spcPct val="0"/>
              </a:spcAft>
              <a:defRPr>
                <a:solidFill>
                  <a:schemeClr val="tx1"/>
                </a:solidFill>
                <a:latin typeface="Calibri" pitchFamily="34" charset="0"/>
              </a:defRPr>
            </a:lvl8pPr>
            <a:lvl9pPr marL="3996957" indent="-235115"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4DB17243-13B1-4A03-894C-63D68A06B27C}" type="slidenum">
              <a:rPr lang="en-US" smtClean="0"/>
              <a:pPr fontAlgn="base">
                <a:spcBef>
                  <a:spcPct val="0"/>
                </a:spcBef>
                <a:spcAft>
                  <a:spcPct val="0"/>
                </a:spcAft>
                <a:defRPr/>
              </a:pPr>
              <a:t>5</a:t>
            </a:fld>
            <a:endParaRPr lang="en-US" smtClean="0"/>
          </a:p>
        </p:txBody>
      </p:sp>
    </p:spTree>
    <p:extLst>
      <p:ext uri="{BB962C8B-B14F-4D97-AF65-F5344CB8AC3E}">
        <p14:creationId xmlns:p14="http://schemas.microsoft.com/office/powerpoint/2010/main" val="9398675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4" name="Slide Number Placeholder 3"/>
          <p:cNvSpPr>
            <a:spLocks noGrp="1"/>
          </p:cNvSpPr>
          <p:nvPr>
            <p:ph type="sldNum" sz="quarter" idx="5"/>
          </p:nvPr>
        </p:nvSpPr>
        <p:spPr/>
        <p:txBody>
          <a:bodyPr/>
          <a:lstStyle/>
          <a:p>
            <a:pPr>
              <a:defRPr/>
            </a:pPr>
            <a:fld id="{D63F77AA-B512-491B-A4DA-826F43B43E2A}" type="slidenum">
              <a:rPr lang="en-US" smtClean="0"/>
              <a:pPr>
                <a:defRPr/>
              </a:pPr>
              <a:t>11</a:t>
            </a:fld>
            <a:endParaRPr lang="en-US"/>
          </a:p>
        </p:txBody>
      </p:sp>
    </p:spTree>
    <p:extLst>
      <p:ext uri="{BB962C8B-B14F-4D97-AF65-F5344CB8AC3E}">
        <p14:creationId xmlns:p14="http://schemas.microsoft.com/office/powerpoint/2010/main" val="2413876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fld id="{15CD1674-B138-43DE-9B6F-8B04BB599E79}" type="datetimeFigureOut">
              <a:rPr lang="en-US"/>
              <a:pPr>
                <a:defRPr/>
              </a:pPr>
              <a:t>5/17/2017</a:t>
            </a:fld>
            <a:endParaRPr lang="en-US"/>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defRPr>
                <a:cs typeface="Arial" charset="0"/>
              </a:defRPr>
            </a:lvl1pPr>
          </a:lstStyle>
          <a:p>
            <a:pPr>
              <a:defRPr/>
            </a:pPr>
            <a:endParaRPr lang="en-US"/>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a:defRPr/>
            </a:pPr>
            <a:fld id="{EAE7A29F-C344-49FE-AF56-B4F34172479B}" type="slidenum">
              <a:rPr lang="en-US"/>
              <a:pPr>
                <a:defRPr/>
              </a:pPr>
              <a:t>‹#›</a:t>
            </a:fld>
            <a:endParaRPr lang="en-US"/>
          </a:p>
        </p:txBody>
      </p:sp>
    </p:spTree>
    <p:extLst>
      <p:ext uri="{BB962C8B-B14F-4D97-AF65-F5344CB8AC3E}">
        <p14:creationId xmlns:p14="http://schemas.microsoft.com/office/powerpoint/2010/main" val="4071936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fld id="{A9340CE7-FA9E-49B5-B95C-53E2D1C0808C}" type="datetimeFigureOut">
              <a:rPr lang="en-US"/>
              <a:pPr>
                <a:defRPr/>
              </a:pPr>
              <a:t>5/17/2017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cs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a:defRPr/>
            </a:pPr>
            <a:fld id="{2BB453DE-B28F-4A02-ABB4-949D462A2782}" type="slidenum">
              <a:rPr lang="en-US"/>
              <a:pPr>
                <a:defRPr/>
              </a:pPr>
              <a:t>‹#›</a:t>
            </a:fld>
            <a:endParaRPr lang="en-US"/>
          </a:p>
        </p:txBody>
      </p:sp>
    </p:spTree>
    <p:extLst>
      <p:ext uri="{BB962C8B-B14F-4D97-AF65-F5344CB8AC3E}">
        <p14:creationId xmlns:p14="http://schemas.microsoft.com/office/powerpoint/2010/main" val="10712663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fld id="{3C92C604-F740-4ED6-932C-D86AACCCD960}" type="datetimeFigureOut">
              <a:rPr lang="en-US"/>
              <a:pPr>
                <a:defRPr/>
              </a:pPr>
              <a:t>5/17/2017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cs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a:defRPr/>
            </a:pPr>
            <a:fld id="{AB225003-A006-4483-821B-21CF60DB6D82}" type="slidenum">
              <a:rPr lang="en-US"/>
              <a:pPr>
                <a:defRPr/>
              </a:pPr>
              <a:t>‹#›</a:t>
            </a:fld>
            <a:endParaRPr lang="en-US"/>
          </a:p>
        </p:txBody>
      </p:sp>
    </p:spTree>
    <p:extLst>
      <p:ext uri="{BB962C8B-B14F-4D97-AF65-F5344CB8AC3E}">
        <p14:creationId xmlns:p14="http://schemas.microsoft.com/office/powerpoint/2010/main" val="1053483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419600" y="381000"/>
            <a:ext cx="4572000" cy="1143000"/>
          </a:xfrm>
          <a:prstGeom prst="rect">
            <a:avLst/>
          </a:prstGeom>
        </p:spPr>
        <p:txBody>
          <a:bodyPr>
            <a:normAutofit/>
          </a:bodyPr>
          <a:lstStyle>
            <a:lvl1pPr>
              <a:defRPr sz="2800" b="1">
                <a:latin typeface="Arial Black"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81000" y="2057400"/>
            <a:ext cx="8229600" cy="3459163"/>
          </a:xfrm>
          <a:prstGeom prst="rect">
            <a:avLst/>
          </a:prstGeo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fld id="{1AC26F64-7B61-4656-99F7-AC75620842A5}" type="datetimeFigureOut">
              <a:rPr lang="en-US"/>
              <a:pPr>
                <a:defRPr/>
              </a:pPr>
              <a:t>5/17/2017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cs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a:defRPr/>
            </a:pPr>
            <a:fld id="{1E3CE6CE-E128-4440-8F22-9B0668D129B1}" type="slidenum">
              <a:rPr lang="en-US"/>
              <a:pPr>
                <a:defRPr/>
              </a:pPr>
              <a:t>‹#›</a:t>
            </a:fld>
            <a:endParaRPr lang="en-US"/>
          </a:p>
        </p:txBody>
      </p:sp>
    </p:spTree>
    <p:extLst>
      <p:ext uri="{BB962C8B-B14F-4D97-AF65-F5344CB8AC3E}">
        <p14:creationId xmlns:p14="http://schemas.microsoft.com/office/powerpoint/2010/main" val="2491542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latin typeface="Arial" pitchFamily="34" charset="0"/>
                <a:cs typeface="Arial"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fld id="{1431CD53-4A32-4FF1-8FA2-211149AD9365}" type="datetimeFigureOut">
              <a:rPr lang="en-US"/>
              <a:pPr>
                <a:defRPr/>
              </a:pPr>
              <a:t>5/17/2017</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cs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a:defRPr/>
            </a:pPr>
            <a:fld id="{CF899776-6BDC-47AD-9363-89776CA8289C}" type="slidenum">
              <a:rPr lang="en-US"/>
              <a:pPr>
                <a:defRPr/>
              </a:pPr>
              <a:t>‹#›</a:t>
            </a:fld>
            <a:endParaRPr lang="en-US"/>
          </a:p>
        </p:txBody>
      </p:sp>
    </p:spTree>
    <p:extLst>
      <p:ext uri="{BB962C8B-B14F-4D97-AF65-F5344CB8AC3E}">
        <p14:creationId xmlns:p14="http://schemas.microsoft.com/office/powerpoint/2010/main" val="838343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057400" y="685800"/>
            <a:ext cx="6705600" cy="1143000"/>
          </a:xfrm>
          <a:prstGeom prst="rect">
            <a:avLst/>
          </a:prstGeom>
        </p:spPr>
        <p:txBody>
          <a:bodyPr>
            <a:normAutofit/>
          </a:bodyPr>
          <a:lstStyle>
            <a:lvl1pPr>
              <a:defRPr sz="32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2133600"/>
            <a:ext cx="4038600" cy="3992563"/>
          </a:xfrm>
          <a:prstGeom prst="rect">
            <a:avLst/>
          </a:prstGeom>
        </p:spPr>
        <p:txBody>
          <a:bodyPr/>
          <a:lstStyle>
            <a:lvl1pPr>
              <a:defRPr sz="2400">
                <a:latin typeface="Arial" pitchFamily="34" charset="0"/>
                <a:cs typeface="Arial" pitchFamily="34" charset="0"/>
              </a:defRPr>
            </a:lvl1pPr>
            <a:lvl2pPr>
              <a:defRPr sz="22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133600"/>
            <a:ext cx="4038600" cy="3992563"/>
          </a:xfrm>
          <a:prstGeom prst="rect">
            <a:avLst/>
          </a:prstGeom>
        </p:spPr>
        <p:txBody>
          <a:bodyPr/>
          <a:lstStyle>
            <a:lvl1pPr>
              <a:defRPr sz="2400">
                <a:latin typeface="Arial" pitchFamily="34" charset="0"/>
                <a:cs typeface="Arial" pitchFamily="34" charset="0"/>
              </a:defRPr>
            </a:lvl1pPr>
            <a:lvl2pPr>
              <a:defRPr sz="22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fld id="{56EAC3ED-31C0-4468-AEA4-27729B9D5409}" type="datetimeFigureOut">
              <a:rPr lang="en-US"/>
              <a:pPr>
                <a:defRPr/>
              </a:pPr>
              <a:t>5/17/2017</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cs typeface="Arial"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a:defRPr/>
            </a:pPr>
            <a:fld id="{36C8575D-DB0A-40B5-BC80-55E55465E4B9}" type="slidenum">
              <a:rPr lang="en-US"/>
              <a:pPr>
                <a:defRPr/>
              </a:pPr>
              <a:t>‹#›</a:t>
            </a:fld>
            <a:endParaRPr lang="en-US"/>
          </a:p>
        </p:txBody>
      </p:sp>
    </p:spTree>
    <p:extLst>
      <p:ext uri="{BB962C8B-B14F-4D97-AF65-F5344CB8AC3E}">
        <p14:creationId xmlns:p14="http://schemas.microsoft.com/office/powerpoint/2010/main" val="4152828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191000" y="609600"/>
            <a:ext cx="4495800" cy="1143000"/>
          </a:xfrm>
          <a:prstGeom prst="rect">
            <a:avLst/>
          </a:prstGeom>
        </p:spPr>
        <p:txBody>
          <a:bodyPr>
            <a:normAutofit/>
          </a:bodyPr>
          <a:lstStyle>
            <a:lvl1pPr>
              <a:defRPr sz="3200" b="1">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905000"/>
            <a:ext cx="4040188" cy="639762"/>
          </a:xfrm>
          <a:prstGeom prst="rect">
            <a:avLst/>
          </a:prstGeom>
        </p:spPr>
        <p:txBody>
          <a:bodyPr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819399"/>
            <a:ext cx="4040188" cy="3306763"/>
          </a:xfrm>
          <a:prstGeom prst="rect">
            <a:avLst/>
          </a:prstGeo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8200" y="1905000"/>
            <a:ext cx="4041775" cy="639762"/>
          </a:xfrm>
          <a:prstGeom prst="rect">
            <a:avLst/>
          </a:prstGeom>
        </p:spPr>
        <p:txBody>
          <a:bodyPr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819399"/>
            <a:ext cx="4041775" cy="3306763"/>
          </a:xfrm>
          <a:prstGeom prst="rect">
            <a:avLst/>
          </a:prstGeom>
        </p:spPr>
        <p:txBody>
          <a:bodyPr/>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fld id="{CC4F9D2C-ECE3-4997-8559-0B4F198E279C}" type="datetimeFigureOut">
              <a:rPr lang="en-US"/>
              <a:pPr>
                <a:defRPr/>
              </a:pPr>
              <a:t>5/17/2017</a:t>
            </a:fld>
            <a:endParaRPr lang="en-US"/>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lvl1pPr>
              <a:defRPr>
                <a:cs typeface="Arial" charset="0"/>
              </a:defRPr>
            </a:lvl1pPr>
          </a:lstStyle>
          <a:p>
            <a:pPr>
              <a:defRPr/>
            </a:pPr>
            <a:endParaRPr lang="en-US"/>
          </a:p>
        </p:txBody>
      </p:sp>
      <p:sp>
        <p:nvSpPr>
          <p:cNvPr id="9"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a:defRPr/>
            </a:pPr>
            <a:fld id="{DE8CA93F-880D-4A79-BF0C-4F315B56CB5E}" type="slidenum">
              <a:rPr lang="en-US"/>
              <a:pPr>
                <a:defRPr/>
              </a:pPr>
              <a:t>‹#›</a:t>
            </a:fld>
            <a:endParaRPr lang="en-US"/>
          </a:p>
        </p:txBody>
      </p:sp>
    </p:spTree>
    <p:extLst>
      <p:ext uri="{BB962C8B-B14F-4D97-AF65-F5344CB8AC3E}">
        <p14:creationId xmlns:p14="http://schemas.microsoft.com/office/powerpoint/2010/main" val="3755523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114800" y="609600"/>
            <a:ext cx="4572000" cy="1143000"/>
          </a:xfrm>
          <a:prstGeom prst="rect">
            <a:avLst/>
          </a:prstGeom>
        </p:spPr>
        <p:txBody>
          <a:bodyPr>
            <a:normAutofit/>
          </a:bodyPr>
          <a:lstStyle>
            <a:lvl1pPr>
              <a:defRPr sz="3200" b="1">
                <a:latin typeface="Arial" pitchFamily="34" charset="0"/>
                <a:cs typeface="Arial" pitchFamily="34" charset="0"/>
              </a:defRPr>
            </a:lvl1pPr>
          </a:lstStyle>
          <a:p>
            <a:r>
              <a:rPr lang="en-US" dirty="0" smtClean="0"/>
              <a:t>Click to edit Master title style</a:t>
            </a:r>
            <a:endParaRPr lang="en-US" dirty="0"/>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fld id="{C4C63CE2-D2E0-4B1A-B7D9-D289B6180C58}" type="datetimeFigureOut">
              <a:rPr lang="en-US"/>
              <a:pPr>
                <a:defRPr/>
              </a:pPr>
              <a:t>5/17/2017</a:t>
            </a:fld>
            <a:endParaRPr lang="en-US"/>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a:defRPr>
                <a:cs typeface="Arial" charset="0"/>
              </a:defRPr>
            </a:lvl1pPr>
          </a:lstStyle>
          <a:p>
            <a:pPr>
              <a:defRPr/>
            </a:pPr>
            <a:endParaRPr lang="en-US"/>
          </a:p>
        </p:txBody>
      </p:sp>
      <p:sp>
        <p:nvSpPr>
          <p:cNvPr id="5"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a:defRPr/>
            </a:pPr>
            <a:fld id="{42D5C9CE-0739-461F-BF18-7736C6A2D75C}" type="slidenum">
              <a:rPr lang="en-US"/>
              <a:pPr>
                <a:defRPr/>
              </a:pPr>
              <a:t>‹#›</a:t>
            </a:fld>
            <a:endParaRPr lang="en-US"/>
          </a:p>
        </p:txBody>
      </p:sp>
    </p:spTree>
    <p:extLst>
      <p:ext uri="{BB962C8B-B14F-4D97-AF65-F5344CB8AC3E}">
        <p14:creationId xmlns:p14="http://schemas.microsoft.com/office/powerpoint/2010/main" val="50439854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fld id="{4FD21AD9-E321-4B54-BC2A-0C7E2A8FBE80}" type="datetimeFigureOut">
              <a:rPr lang="en-US"/>
              <a:pPr>
                <a:defRPr/>
              </a:pPr>
              <a:t>5/17/2017</a:t>
            </a:fld>
            <a:endParaRPr lang="en-US"/>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defRPr>
                <a:cs typeface="Arial" charset="0"/>
              </a:defRPr>
            </a:lvl1pPr>
          </a:lstStyle>
          <a:p>
            <a:pPr>
              <a:defRPr/>
            </a:pPr>
            <a:endParaRPr lang="en-US"/>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a:defRPr/>
            </a:pPr>
            <a:fld id="{ED938270-9E09-4433-B94C-9E3E8C917C71}" type="slidenum">
              <a:rPr lang="en-US"/>
              <a:pPr>
                <a:defRPr/>
              </a:pPr>
              <a:t>‹#›</a:t>
            </a:fld>
            <a:endParaRPr lang="en-US"/>
          </a:p>
        </p:txBody>
      </p:sp>
    </p:spTree>
    <p:extLst>
      <p:ext uri="{BB962C8B-B14F-4D97-AF65-F5344CB8AC3E}">
        <p14:creationId xmlns:p14="http://schemas.microsoft.com/office/powerpoint/2010/main" val="285633130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1828800"/>
            <a:ext cx="3008313" cy="1162050"/>
          </a:xfrm>
          <a:prstGeom prst="rect">
            <a:avLst/>
          </a:prstGeom>
        </p:spPr>
        <p:txBody>
          <a:bodyPr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209800"/>
            <a:ext cx="5111750" cy="3916363"/>
          </a:xfrm>
          <a:prstGeom prst="rect">
            <a:avLst/>
          </a:prstGeom>
        </p:spPr>
        <p:txBody>
          <a:bodyPr/>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3124200"/>
            <a:ext cx="3008313" cy="3001963"/>
          </a:xfrm>
          <a:prstGeom prst="rect">
            <a:avLst/>
          </a:prstGeom>
        </p:spPr>
        <p:txBody>
          <a:bodyPr/>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fld id="{3710F072-2F73-49FC-8B53-E3B3622670D6}" type="datetimeFigureOut">
              <a:rPr lang="en-US"/>
              <a:pPr>
                <a:defRPr/>
              </a:pPr>
              <a:t>5/17/2017</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cs typeface="Arial"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a:defRPr/>
            </a:pPr>
            <a:fld id="{666EE30F-46F6-4FFF-AA82-4C01A682CAD7}" type="slidenum">
              <a:rPr lang="en-US"/>
              <a:pPr>
                <a:defRPr/>
              </a:pPr>
              <a:t>‹#›</a:t>
            </a:fld>
            <a:endParaRPr lang="en-US"/>
          </a:p>
        </p:txBody>
      </p:sp>
    </p:spTree>
    <p:extLst>
      <p:ext uri="{BB962C8B-B14F-4D97-AF65-F5344CB8AC3E}">
        <p14:creationId xmlns:p14="http://schemas.microsoft.com/office/powerpoint/2010/main" val="13038027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cs typeface="Arial" charset="0"/>
              </a:defRPr>
            </a:lvl1pPr>
          </a:lstStyle>
          <a:p>
            <a:pPr>
              <a:defRPr/>
            </a:pPr>
            <a:fld id="{4AA31F1C-8781-4EA0-81CF-E1244115C64F}" type="datetimeFigureOut">
              <a:rPr lang="en-US"/>
              <a:pPr>
                <a:defRPr/>
              </a:pPr>
              <a:t>5/17/2017</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cs typeface="Arial"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cs typeface="Arial" charset="0"/>
              </a:defRPr>
            </a:lvl1pPr>
          </a:lstStyle>
          <a:p>
            <a:pPr>
              <a:defRPr/>
            </a:pPr>
            <a:fld id="{4B1A7AE5-3FC0-45CD-8FE6-136B0A736715}" type="slidenum">
              <a:rPr lang="en-US"/>
              <a:pPr>
                <a:defRPr/>
              </a:pPr>
              <a:t>‹#›</a:t>
            </a:fld>
            <a:endParaRPr lang="en-US"/>
          </a:p>
        </p:txBody>
      </p:sp>
    </p:spTree>
    <p:extLst>
      <p:ext uri="{BB962C8B-B14F-4D97-AF65-F5344CB8AC3E}">
        <p14:creationId xmlns:p14="http://schemas.microsoft.com/office/powerpoint/2010/main" val="1690230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4571990" y="6019800"/>
            <a:ext cx="4572000" cy="609600"/>
          </a:xfrm>
          <a:prstGeom prst="rect">
            <a:avLst/>
          </a:prstGeom>
          <a:solidFill>
            <a:srgbClr val="0069A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Rectangle 10"/>
          <p:cNvSpPr/>
          <p:nvPr userDrawn="1"/>
        </p:nvSpPr>
        <p:spPr>
          <a:xfrm>
            <a:off x="-10886" y="381000"/>
            <a:ext cx="4572000" cy="609600"/>
          </a:xfrm>
          <a:prstGeom prst="rect">
            <a:avLst/>
          </a:prstGeom>
          <a:solidFill>
            <a:srgbClr val="0069A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028" name="Picture 2"/>
          <p:cNvPicPr>
            <a:picLocks noChangeAspect="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439738" y="5975350"/>
            <a:ext cx="33877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687" r:id="rId1"/>
    <p:sldLayoutId id="2147484688" r:id="rId2"/>
    <p:sldLayoutId id="2147484689" r:id="rId3"/>
    <p:sldLayoutId id="2147484690" r:id="rId4"/>
    <p:sldLayoutId id="2147484691" r:id="rId5"/>
    <p:sldLayoutId id="2147484692" r:id="rId6"/>
    <p:sldLayoutId id="2147484693" r:id="rId7"/>
    <p:sldLayoutId id="2147484694" r:id="rId8"/>
    <p:sldLayoutId id="2147484695" r:id="rId9"/>
    <p:sldLayoutId id="2147484696" r:id="rId10"/>
    <p:sldLayoutId id="2147484697" r:id="rId11"/>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hyperlink" Target="http://support.cypherworx.com/support/discussions" TargetMode="External"/><Relationship Id="rId1" Type="http://schemas.openxmlformats.org/officeDocument/2006/relationships/slideLayout" Target="../slideLayouts/slideLayout7.xml"/><Relationship Id="rId4" Type="http://schemas.openxmlformats.org/officeDocument/2006/relationships/image" Target="../media/image1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www.google.com/url?sa=i&amp;rct=j&amp;q=&amp;esrc=s&amp;frm=1&amp;source=images&amp;cd=&amp;cad=rja&amp;docid=-mIZ-n14f1nguM&amp;tbnid=0y-8S3_uw0rSwM:&amp;ved=0CAUQjRw&amp;url=http://ltcadministrator.com/listing/the-80th-street-residence/&amp;ei=7IvVUumsFrHnsASHvILAAQ&amp;bvm=bv.59378465,d.eW0&amp;psig=AFQjCNG0ykIQpeMCzgLN-0_Hi1CqThyZDg&amp;ust=1389813093714214"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s://collabornation.net/"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1.tmp"/><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322388" y="1725613"/>
            <a:ext cx="3001962" cy="300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5"/>
          <p:cNvSpPr txBox="1">
            <a:spLocks noChangeArrowheads="1"/>
          </p:cNvSpPr>
          <p:nvPr/>
        </p:nvSpPr>
        <p:spPr bwMode="auto">
          <a:xfrm>
            <a:off x="4887913" y="2071688"/>
            <a:ext cx="3027362" cy="175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en-US" altLang="en-US" sz="3600" b="1">
                <a:solidFill>
                  <a:srgbClr val="F47C45"/>
                </a:solidFill>
              </a:rPr>
              <a:t>Administrators</a:t>
            </a:r>
          </a:p>
          <a:p>
            <a:pPr algn="ctr" eaLnBrk="1" hangingPunct="1"/>
            <a:r>
              <a:rPr lang="en-US" altLang="en-US" sz="3600" b="1">
                <a:solidFill>
                  <a:srgbClr val="F47C45"/>
                </a:solidFill>
              </a:rPr>
              <a:t>Users Group</a:t>
            </a:r>
          </a:p>
          <a:p>
            <a:pPr algn="ctr" eaLnBrk="1" hangingPunct="1"/>
            <a:r>
              <a:rPr lang="en-US" altLang="en-US" sz="3600" b="1">
                <a:solidFill>
                  <a:srgbClr val="F47C45"/>
                </a:solidFill>
              </a:rPr>
              <a:t>Meeting</a:t>
            </a:r>
          </a:p>
        </p:txBody>
      </p:sp>
      <p:pic>
        <p:nvPicPr>
          <p:cNvPr id="13316" name="Picture 6"/>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35525" y="3895725"/>
            <a:ext cx="3133725" cy="306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8032670" y="6128657"/>
            <a:ext cx="968535" cy="369332"/>
          </a:xfrm>
          <a:prstGeom prst="rect">
            <a:avLst/>
          </a:prstGeom>
          <a:noFill/>
        </p:spPr>
        <p:txBody>
          <a:bodyPr wrap="none" rtlCol="0">
            <a:spAutoFit/>
          </a:bodyPr>
          <a:lstStyle/>
          <a:p>
            <a:r>
              <a:rPr lang="en-US" b="1" dirty="0" smtClean="0">
                <a:solidFill>
                  <a:schemeClr val="bg1"/>
                </a:solidFill>
              </a:rPr>
              <a:t>5/17/17</a:t>
            </a:r>
            <a:endParaRPr lang="en-US" b="1"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4812632" y="348340"/>
            <a:ext cx="3979676" cy="646331"/>
          </a:xfrm>
          <a:prstGeom prst="rect">
            <a:avLst/>
          </a:prstGeom>
          <a:noFill/>
        </p:spPr>
        <p:txBody>
          <a:bodyPr wrap="square" rtlCol="0">
            <a:spAutoFit/>
          </a:bodyPr>
          <a:lstStyle/>
          <a:p>
            <a:r>
              <a:rPr lang="en-US" sz="3600" b="1" dirty="0" smtClean="0">
                <a:solidFill>
                  <a:prstClr val="black"/>
                </a:solidFill>
              </a:rPr>
              <a:t>Feature Requests</a:t>
            </a:r>
            <a:endParaRPr lang="en-US" sz="3600" b="1" dirty="0">
              <a:solidFill>
                <a:prstClr val="black"/>
              </a:solidFill>
            </a:endParaRPr>
          </a:p>
        </p:txBody>
      </p:sp>
      <p:sp>
        <p:nvSpPr>
          <p:cNvPr id="7" name="TextBox 2"/>
          <p:cNvSpPr txBox="1">
            <a:spLocks noChangeArrowheads="1"/>
          </p:cNvSpPr>
          <p:nvPr/>
        </p:nvSpPr>
        <p:spPr bwMode="auto">
          <a:xfrm>
            <a:off x="258143" y="1595392"/>
            <a:ext cx="8635600" cy="332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sz="1500" dirty="0" smtClean="0">
                <a:solidFill>
                  <a:prstClr val="black"/>
                </a:solidFill>
              </a:rPr>
              <a:t>Some of what you’ve been asking for that has been sent to programming for future development:</a:t>
            </a:r>
          </a:p>
          <a:p>
            <a:pPr eaLnBrk="1" hangingPunct="1"/>
            <a:endParaRPr lang="en-US" altLang="en-US" sz="1500" dirty="0">
              <a:solidFill>
                <a:prstClr val="black"/>
              </a:solidFill>
            </a:endParaRPr>
          </a:p>
          <a:p>
            <a:pPr marL="285750" indent="-285750" eaLnBrk="1" hangingPunct="1">
              <a:buFont typeface="Arial" panose="020B0604020202020204" pitchFamily="34" charset="0"/>
              <a:buChar char="•"/>
            </a:pPr>
            <a:r>
              <a:rPr lang="en-US" altLang="en-US" sz="1500" b="1" dirty="0" smtClean="0">
                <a:solidFill>
                  <a:prstClr val="black"/>
                </a:solidFill>
              </a:rPr>
              <a:t>Notifications</a:t>
            </a:r>
          </a:p>
          <a:p>
            <a:pPr eaLnBrk="1" hangingPunct="1"/>
            <a:r>
              <a:rPr lang="en-US" altLang="en-US" sz="1500" dirty="0" smtClean="0">
                <a:solidFill>
                  <a:prstClr val="black"/>
                </a:solidFill>
              </a:rPr>
              <a:t>Ability to customize emails to learners for course assignments (vs. current generic one)</a:t>
            </a:r>
          </a:p>
          <a:p>
            <a:pPr eaLnBrk="1" hangingPunct="1"/>
            <a:r>
              <a:rPr lang="en-US" altLang="en-US" sz="1500" dirty="0" smtClean="0">
                <a:solidFill>
                  <a:prstClr val="black"/>
                </a:solidFill>
              </a:rPr>
              <a:t>Ability to customize emails to newly registered learners (if they self-register) – </a:t>
            </a:r>
            <a:r>
              <a:rPr lang="en-US" altLang="en-US" sz="1500" b="1" dirty="0" smtClean="0">
                <a:solidFill>
                  <a:srgbClr val="C00000"/>
                </a:solidFill>
              </a:rPr>
              <a:t>available now in Site Building</a:t>
            </a:r>
          </a:p>
          <a:p>
            <a:pPr eaLnBrk="1" hangingPunct="1"/>
            <a:r>
              <a:rPr lang="en-US" altLang="en-US" sz="1500" dirty="0" smtClean="0">
                <a:solidFill>
                  <a:prstClr val="black"/>
                </a:solidFill>
              </a:rPr>
              <a:t>Update/alert emails to assignor when learners complete assigned courses</a:t>
            </a:r>
          </a:p>
          <a:p>
            <a:pPr eaLnBrk="1" hangingPunct="1"/>
            <a:r>
              <a:rPr lang="en-US" altLang="en-US" sz="1500" dirty="0" smtClean="0">
                <a:solidFill>
                  <a:prstClr val="black"/>
                </a:solidFill>
              </a:rPr>
              <a:t>Ability to assign due dates upon course assignment (with info included in customized email)</a:t>
            </a:r>
          </a:p>
          <a:p>
            <a:pPr eaLnBrk="1" hangingPunct="1"/>
            <a:endParaRPr lang="en-US" altLang="en-US" sz="1500" dirty="0">
              <a:solidFill>
                <a:prstClr val="black"/>
              </a:solidFill>
            </a:endParaRPr>
          </a:p>
          <a:p>
            <a:pPr marL="285750" indent="-285750" eaLnBrk="1" hangingPunct="1">
              <a:buFont typeface="Arial" panose="020B0604020202020204" pitchFamily="34" charset="0"/>
              <a:buChar char="•"/>
            </a:pPr>
            <a:r>
              <a:rPr lang="en-US" altLang="en-US" sz="1500" b="1" dirty="0" smtClean="0">
                <a:solidFill>
                  <a:prstClr val="black"/>
                </a:solidFill>
              </a:rPr>
              <a:t>DIY courses</a:t>
            </a:r>
          </a:p>
          <a:p>
            <a:pPr eaLnBrk="1" hangingPunct="1"/>
            <a:r>
              <a:rPr lang="en-US" altLang="en-US" sz="1500" dirty="0" smtClean="0">
                <a:solidFill>
                  <a:prstClr val="black"/>
                </a:solidFill>
              </a:rPr>
              <a:t>Ability to have animation</a:t>
            </a:r>
          </a:p>
          <a:p>
            <a:pPr eaLnBrk="1" hangingPunct="1"/>
            <a:r>
              <a:rPr lang="en-US" altLang="en-US" sz="1500" dirty="0" smtClean="0">
                <a:solidFill>
                  <a:prstClr val="black"/>
                </a:solidFill>
              </a:rPr>
              <a:t>Ability to embed video</a:t>
            </a:r>
          </a:p>
          <a:p>
            <a:pPr eaLnBrk="1" hangingPunct="1"/>
            <a:endParaRPr lang="en-US" altLang="en-US" sz="1500" dirty="0" smtClean="0">
              <a:solidFill>
                <a:prstClr val="black"/>
              </a:solidFill>
            </a:endParaRPr>
          </a:p>
          <a:p>
            <a:pPr marL="285750" indent="-285750" eaLnBrk="1" hangingPunct="1">
              <a:buFont typeface="Arial" panose="020B0604020202020204" pitchFamily="34" charset="0"/>
              <a:buChar char="•"/>
            </a:pPr>
            <a:r>
              <a:rPr lang="en-US" altLang="en-US" sz="1500" b="1" dirty="0" smtClean="0">
                <a:solidFill>
                  <a:prstClr val="black"/>
                </a:solidFill>
              </a:rPr>
              <a:t>Additional Training</a:t>
            </a:r>
          </a:p>
          <a:p>
            <a:pPr eaLnBrk="1" hangingPunct="1"/>
            <a:r>
              <a:rPr lang="en-US" altLang="en-US" sz="1500" dirty="0" smtClean="0">
                <a:solidFill>
                  <a:prstClr val="black"/>
                </a:solidFill>
              </a:rPr>
              <a:t>Ability for site admins to upload additional training information into site members’ accounts</a:t>
            </a:r>
          </a:p>
        </p:txBody>
      </p:sp>
    </p:spTree>
    <p:extLst>
      <p:ext uri="{BB962C8B-B14F-4D97-AF65-F5344CB8AC3E}">
        <p14:creationId xmlns:p14="http://schemas.microsoft.com/office/powerpoint/2010/main" val="15414521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1036638"/>
            <a:ext cx="6934200" cy="47783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1"/>
          <p:cNvSpPr>
            <a:spLocks noGrp="1"/>
          </p:cNvSpPr>
          <p:nvPr>
            <p:ph type="title"/>
          </p:nvPr>
        </p:nvSpPr>
        <p:spPr bwMode="auto">
          <a:xfrm>
            <a:off x="4419600" y="381001"/>
            <a:ext cx="4572000" cy="6556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r>
              <a:rPr lang="en-US" altLang="en-US" sz="3600" dirty="0" smtClean="0">
                <a:latin typeface="+mn-lt"/>
                <a:cs typeface="Arial" charset="0"/>
              </a:rPr>
              <a:t>Support Hub</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TextBox 2"/>
          <p:cNvSpPr txBox="1">
            <a:spLocks noChangeArrowheads="1"/>
          </p:cNvSpPr>
          <p:nvPr/>
        </p:nvSpPr>
        <p:spPr bwMode="auto">
          <a:xfrm>
            <a:off x="4768395" y="1171881"/>
            <a:ext cx="4121150" cy="3093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sz="1500" dirty="0" smtClean="0"/>
              <a:t>If </a:t>
            </a:r>
            <a:r>
              <a:rPr lang="en-US" altLang="en-US" sz="1500" dirty="0"/>
              <a:t>you have any suggestions, and/or would like to request a new feature that would increase YOUR overall customer experience with our system, then please share them with us. </a:t>
            </a:r>
          </a:p>
          <a:p>
            <a:pPr eaLnBrk="1" hangingPunct="1"/>
            <a:endParaRPr lang="en-US" altLang="en-US" sz="1500" dirty="0"/>
          </a:p>
          <a:p>
            <a:pPr eaLnBrk="1" hangingPunct="1"/>
            <a:r>
              <a:rPr lang="en-US" altLang="en-US" sz="1500" dirty="0" smtClean="0"/>
              <a:t>Any </a:t>
            </a:r>
            <a:r>
              <a:rPr lang="en-US" altLang="en-US" sz="1500" dirty="0"/>
              <a:t>features which are incorporated into our </a:t>
            </a:r>
            <a:r>
              <a:rPr lang="en-US" altLang="en-US" sz="1500" dirty="0" err="1"/>
              <a:t>LMS</a:t>
            </a:r>
            <a:r>
              <a:rPr lang="en-US" altLang="en-US" sz="1500" dirty="0"/>
              <a:t> will be announced on next month’s call. By sharing your ideas with us you are assigning us all rights to the features. </a:t>
            </a:r>
            <a:endParaRPr lang="en-US" altLang="en-US" sz="1500" dirty="0" smtClean="0"/>
          </a:p>
          <a:p>
            <a:pPr eaLnBrk="1" hangingPunct="1"/>
            <a:endParaRPr lang="en-US" altLang="en-US" sz="1500" dirty="0"/>
          </a:p>
          <a:p>
            <a:pPr eaLnBrk="1" hangingPunct="1"/>
            <a:r>
              <a:rPr lang="en-US" altLang="en-US" sz="1500" dirty="0" smtClean="0"/>
              <a:t>In </a:t>
            </a:r>
            <a:r>
              <a:rPr lang="en-US" altLang="en-US" sz="1500" dirty="0"/>
              <a:t>appreciation of your time</a:t>
            </a:r>
            <a:r>
              <a:rPr lang="en-US" altLang="en-US" sz="1500" dirty="0" smtClean="0"/>
              <a:t>, </a:t>
            </a:r>
            <a:r>
              <a:rPr lang="en-US" altLang="en-US" sz="1500" dirty="0"/>
              <a:t>submitters whose features are incorporated into our </a:t>
            </a:r>
            <a:r>
              <a:rPr lang="en-US" altLang="en-US" sz="1500" dirty="0" err="1"/>
              <a:t>LMS</a:t>
            </a:r>
            <a:r>
              <a:rPr lang="en-US" altLang="en-US" sz="1500" dirty="0"/>
              <a:t> will be sent a $5 Starbucks gift card as a quick </a:t>
            </a:r>
            <a:r>
              <a:rPr lang="en-US" altLang="en-US" sz="1500" dirty="0" smtClean="0"/>
              <a:t>“Thank </a:t>
            </a:r>
            <a:r>
              <a:rPr lang="en-US" altLang="en-US" sz="1500" dirty="0"/>
              <a:t>You</a:t>
            </a:r>
            <a:r>
              <a:rPr lang="en-US" altLang="en-US" sz="1500" dirty="0" smtClean="0"/>
              <a:t>!”</a:t>
            </a:r>
            <a:endParaRPr lang="en-US" altLang="en-US" sz="1500" dirty="0"/>
          </a:p>
        </p:txBody>
      </p:sp>
      <p:sp>
        <p:nvSpPr>
          <p:cNvPr id="27653" name="TextBox 2"/>
          <p:cNvSpPr txBox="1">
            <a:spLocks noChangeArrowheads="1"/>
          </p:cNvSpPr>
          <p:nvPr/>
        </p:nvSpPr>
        <p:spPr bwMode="auto">
          <a:xfrm>
            <a:off x="254000" y="5010150"/>
            <a:ext cx="4033838" cy="738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en-US" altLang="en-US" sz="1400" dirty="0">
                <a:hlinkClick r:id="rId2"/>
              </a:rPr>
              <a:t>http://support.cypherworx.com/support/discussions</a:t>
            </a:r>
            <a:endParaRPr lang="en-US" altLang="en-US" sz="1400" dirty="0"/>
          </a:p>
          <a:p>
            <a:pPr algn="ctr" eaLnBrk="1" hangingPunct="1"/>
            <a:r>
              <a:rPr lang="en-US" altLang="en-US" sz="1400" dirty="0"/>
              <a:t>Click on “Suggestion Box” to add your ideas </a:t>
            </a:r>
          </a:p>
          <a:p>
            <a:pPr algn="ctr" eaLnBrk="1" hangingPunct="1"/>
            <a:r>
              <a:rPr lang="en-US" altLang="en-US" sz="1400" dirty="0"/>
              <a:t>in our community forum</a:t>
            </a:r>
          </a:p>
        </p:txBody>
      </p:sp>
      <p:sp>
        <p:nvSpPr>
          <p:cNvPr id="6" name="Title 1"/>
          <p:cNvSpPr txBox="1">
            <a:spLocks/>
          </p:cNvSpPr>
          <p:nvPr/>
        </p:nvSpPr>
        <p:spPr bwMode="auto">
          <a:xfrm>
            <a:off x="4419600" y="359228"/>
            <a:ext cx="4582886" cy="59871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altLang="en-US" sz="3600" b="1" dirty="0" smtClean="0">
                <a:latin typeface="+mn-lt"/>
                <a:cs typeface="Arial" charset="0"/>
              </a:rPr>
              <a:t>Suggestions</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0204" y="1132114"/>
            <a:ext cx="1693911" cy="387803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3" name="Straight Arrow Connector 2"/>
          <p:cNvCxnSpPr/>
          <p:nvPr/>
        </p:nvCxnSpPr>
        <p:spPr>
          <a:xfrm flipH="1">
            <a:off x="2188029" y="4103914"/>
            <a:ext cx="1589314" cy="0"/>
          </a:xfrm>
          <a:prstGeom prst="straightConnector1">
            <a:avLst/>
          </a:prstGeom>
          <a:ln w="76200">
            <a:solidFill>
              <a:srgbClr val="C00000"/>
            </a:solidFill>
            <a:tailEnd type="arrow"/>
          </a:ln>
        </p:spPr>
        <p:style>
          <a:lnRef idx="1">
            <a:schemeClr val="accent1"/>
          </a:lnRef>
          <a:fillRef idx="0">
            <a:schemeClr val="accent1"/>
          </a:fillRef>
          <a:effectRef idx="0">
            <a:schemeClr val="accent1"/>
          </a:effectRef>
          <a:fontRef idx="minor">
            <a:schemeClr val="tx1"/>
          </a:fontRef>
        </p:style>
      </p:cxnSp>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96953" y="4295467"/>
            <a:ext cx="2608936" cy="16077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txBox="1">
            <a:spLocks/>
          </p:cNvSpPr>
          <p:nvPr/>
        </p:nvSpPr>
        <p:spPr bwMode="auto">
          <a:xfrm>
            <a:off x="381000" y="1600200"/>
            <a:ext cx="8382000" cy="366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defRPr/>
            </a:pPr>
            <a:r>
              <a:rPr lang="en-US" altLang="en-US" sz="2800" dirty="0" smtClean="0"/>
              <a:t>Please feel free to reach out to any of us after the webinar if you have more questions.</a:t>
            </a:r>
          </a:p>
          <a:p>
            <a:pPr>
              <a:defRPr/>
            </a:pPr>
            <a:endParaRPr lang="en-US" altLang="en-US" sz="2800" dirty="0" smtClean="0"/>
          </a:p>
          <a:p>
            <a:pPr marL="457200" indent="-457200">
              <a:buFont typeface="Arial" panose="020B0604020202020204" pitchFamily="34" charset="0"/>
              <a:buChar char="•"/>
              <a:defRPr/>
            </a:pPr>
            <a:r>
              <a:rPr lang="en-US" altLang="en-US" sz="2800" dirty="0" smtClean="0"/>
              <a:t>Debbie </a:t>
            </a:r>
            <a:r>
              <a:rPr lang="en-US" altLang="en-US" sz="2800" dirty="0" err="1" smtClean="0"/>
              <a:t>DiBacco</a:t>
            </a:r>
            <a:r>
              <a:rPr lang="en-US" altLang="en-US" sz="2800" dirty="0" smtClean="0"/>
              <a:t> – ddibacco@cypherworx.com</a:t>
            </a:r>
          </a:p>
          <a:p>
            <a:pPr marL="457200" indent="-457200">
              <a:buFont typeface="Arial" panose="020B0604020202020204" pitchFamily="34" charset="0"/>
              <a:buChar char="•"/>
              <a:defRPr/>
            </a:pPr>
            <a:r>
              <a:rPr lang="en-US" altLang="en-US" sz="2800" dirty="0" smtClean="0"/>
              <a:t>Chris Glenn – cglenn@cypherworx.com</a:t>
            </a:r>
          </a:p>
        </p:txBody>
      </p:sp>
      <p:sp>
        <p:nvSpPr>
          <p:cNvPr id="3" name="Title 1"/>
          <p:cNvSpPr txBox="1">
            <a:spLocks/>
          </p:cNvSpPr>
          <p:nvPr/>
        </p:nvSpPr>
        <p:spPr bwMode="auto">
          <a:xfrm>
            <a:off x="4419600" y="432940"/>
            <a:ext cx="4572000" cy="535894"/>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defRPr/>
            </a:pPr>
            <a:r>
              <a:rPr lang="en-US" altLang="en-US" sz="3600" b="1" dirty="0" smtClean="0">
                <a:latin typeface="+mn-lt"/>
                <a:cs typeface="Arial" charset="0"/>
              </a:rPr>
              <a:t>Contact Info</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1447800"/>
            <a:ext cx="609600" cy="41624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339" name="TextBox 2"/>
          <p:cNvSpPr txBox="1">
            <a:spLocks noChangeArrowheads="1"/>
          </p:cNvSpPr>
          <p:nvPr/>
        </p:nvSpPr>
        <p:spPr bwMode="auto">
          <a:xfrm>
            <a:off x="3352800" y="1600200"/>
            <a:ext cx="4191000"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dirty="0"/>
              <a:t>Right-click on the orange arrow and  you’ll see two options: Auto-Hide Control Panel or Show Control Panel. </a:t>
            </a:r>
          </a:p>
          <a:p>
            <a:pPr eaLnBrk="1" hangingPunct="1"/>
            <a:endParaRPr lang="en-US" altLang="en-US" dirty="0"/>
          </a:p>
          <a:p>
            <a:pPr eaLnBrk="1" hangingPunct="1"/>
            <a:r>
              <a:rPr lang="en-US" altLang="en-US" dirty="0"/>
              <a:t>Clicking on “Show Control Panel” will let you keep the control panel open throughout the presentation.</a:t>
            </a:r>
          </a:p>
        </p:txBody>
      </p:sp>
      <p:cxnSp>
        <p:nvCxnSpPr>
          <p:cNvPr id="4" name="Straight Connector 3"/>
          <p:cNvCxnSpPr/>
          <p:nvPr/>
        </p:nvCxnSpPr>
        <p:spPr>
          <a:xfrm>
            <a:off x="2057400" y="1866900"/>
            <a:ext cx="1295400" cy="0"/>
          </a:xfrm>
          <a:prstGeom prst="line">
            <a:avLst/>
          </a:prstGeom>
          <a:ln w="38100">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14341" name="Title 1"/>
          <p:cNvSpPr txBox="1">
            <a:spLocks/>
          </p:cNvSpPr>
          <p:nvPr/>
        </p:nvSpPr>
        <p:spPr bwMode="auto">
          <a:xfrm>
            <a:off x="4419600" y="381000"/>
            <a:ext cx="4572000" cy="631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r>
              <a:rPr lang="en-US" altLang="en-US" sz="3600" b="1" dirty="0" smtClean="0"/>
              <a:t>Housekeeping</a:t>
            </a:r>
            <a:endParaRPr lang="en-US" altLang="en-US" sz="36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7064" y="1567548"/>
            <a:ext cx="2562225" cy="37528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387" name="TextBox 2"/>
          <p:cNvSpPr txBox="1">
            <a:spLocks noChangeArrowheads="1"/>
          </p:cNvSpPr>
          <p:nvPr/>
        </p:nvSpPr>
        <p:spPr bwMode="auto">
          <a:xfrm>
            <a:off x="4376064" y="2024748"/>
            <a:ext cx="4310736"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dirty="0" smtClean="0"/>
              <a:t>If you have a question, please </a:t>
            </a:r>
            <a:r>
              <a:rPr lang="en-US" altLang="en-US" dirty="0"/>
              <a:t>type </a:t>
            </a:r>
            <a:r>
              <a:rPr lang="en-US" altLang="en-US" dirty="0" smtClean="0"/>
              <a:t>it </a:t>
            </a:r>
            <a:r>
              <a:rPr lang="en-US" altLang="en-US" dirty="0"/>
              <a:t>into the questions area on your “Go To Webinar” control panel. </a:t>
            </a:r>
            <a:endParaRPr lang="en-US" altLang="en-US" dirty="0" smtClean="0"/>
          </a:p>
          <a:p>
            <a:pPr eaLnBrk="1" hangingPunct="1"/>
            <a:endParaRPr lang="en-US" altLang="en-US" dirty="0"/>
          </a:p>
          <a:p>
            <a:pPr eaLnBrk="1" hangingPunct="1"/>
            <a:r>
              <a:rPr lang="en-US" altLang="en-US" dirty="0" smtClean="0"/>
              <a:t>We want to encourage questions, so please feel free to type them in at any time.</a:t>
            </a:r>
            <a:endParaRPr lang="en-US" altLang="en-US" dirty="0"/>
          </a:p>
        </p:txBody>
      </p:sp>
      <p:cxnSp>
        <p:nvCxnSpPr>
          <p:cNvPr id="5" name="Straight Connector 4"/>
          <p:cNvCxnSpPr/>
          <p:nvPr/>
        </p:nvCxnSpPr>
        <p:spPr>
          <a:xfrm>
            <a:off x="3080664" y="2291448"/>
            <a:ext cx="1295400" cy="0"/>
          </a:xfrm>
          <a:prstGeom prst="line">
            <a:avLst/>
          </a:prstGeom>
          <a:ln w="38100">
            <a:solidFill>
              <a:srgbClr val="FF0000"/>
            </a:solidFill>
            <a:headEnd type="arrow" w="med" len="med"/>
            <a:tailEnd type="none" w="med" len="med"/>
          </a:ln>
        </p:spPr>
        <p:style>
          <a:lnRef idx="1">
            <a:schemeClr val="accent1"/>
          </a:lnRef>
          <a:fillRef idx="0">
            <a:schemeClr val="accent1"/>
          </a:fillRef>
          <a:effectRef idx="0">
            <a:schemeClr val="accent1"/>
          </a:effectRef>
          <a:fontRef idx="minor">
            <a:schemeClr val="tx1"/>
          </a:fontRef>
        </p:style>
      </p:cxnSp>
      <p:sp>
        <p:nvSpPr>
          <p:cNvPr id="10" name="Title 1"/>
          <p:cNvSpPr txBox="1">
            <a:spLocks/>
          </p:cNvSpPr>
          <p:nvPr/>
        </p:nvSpPr>
        <p:spPr bwMode="auto">
          <a:xfrm>
            <a:off x="4419600" y="381000"/>
            <a:ext cx="4572000" cy="6313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r>
              <a:rPr lang="en-US" altLang="en-US" sz="3600" b="1" dirty="0" smtClean="0"/>
              <a:t>Housekeeping</a:t>
            </a:r>
            <a:endParaRPr lang="en-US" altLang="en-US" sz="36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4757050" y="445304"/>
            <a:ext cx="3918858" cy="50175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altLang="en-US" sz="3600" b="1" dirty="0" smtClean="0">
                <a:latin typeface="+mn-lt"/>
                <a:cs typeface="Arial" charset="0"/>
              </a:rPr>
              <a:t>Our Presenters</a:t>
            </a:r>
          </a:p>
        </p:txBody>
      </p:sp>
      <p:sp>
        <p:nvSpPr>
          <p:cNvPr id="6" name="TextBox 5"/>
          <p:cNvSpPr txBox="1"/>
          <p:nvPr/>
        </p:nvSpPr>
        <p:spPr>
          <a:xfrm>
            <a:off x="2890148" y="2464448"/>
            <a:ext cx="5785760" cy="830997"/>
          </a:xfrm>
          <a:prstGeom prst="rect">
            <a:avLst/>
          </a:prstGeom>
          <a:noFill/>
        </p:spPr>
        <p:txBody>
          <a:bodyPr wrap="square" rtlCol="0">
            <a:spAutoFit/>
          </a:bodyPr>
          <a:lstStyle/>
          <a:p>
            <a:r>
              <a:rPr lang="en-US" sz="2400" dirty="0" smtClean="0">
                <a:latin typeface="+mn-lt"/>
              </a:rPr>
              <a:t>Chris Glenn, Customer Service Rep CypherWorx, Inc. </a:t>
            </a:r>
            <a:endParaRPr lang="en-US" sz="2400" dirty="0">
              <a:latin typeface="+mn-lt"/>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4275" y="3413908"/>
            <a:ext cx="1303940" cy="1490218"/>
          </a:xfrm>
          <a:prstGeom prst="rect">
            <a:avLst/>
          </a:prstGeom>
        </p:spPr>
      </p:pic>
      <p:sp>
        <p:nvSpPr>
          <p:cNvPr id="7" name="TextBox 6"/>
          <p:cNvSpPr txBox="1"/>
          <p:nvPr/>
        </p:nvSpPr>
        <p:spPr>
          <a:xfrm>
            <a:off x="2890148" y="3975761"/>
            <a:ext cx="5785760" cy="830997"/>
          </a:xfrm>
          <a:prstGeom prst="rect">
            <a:avLst/>
          </a:prstGeom>
          <a:noFill/>
        </p:spPr>
        <p:txBody>
          <a:bodyPr wrap="square" rtlCol="0">
            <a:spAutoFit/>
          </a:bodyPr>
          <a:lstStyle/>
          <a:p>
            <a:r>
              <a:rPr lang="en-US" sz="2400" dirty="0" smtClean="0">
                <a:latin typeface="+mn-lt"/>
              </a:rPr>
              <a:t>Debbie </a:t>
            </a:r>
            <a:r>
              <a:rPr lang="en-US" sz="2400" dirty="0" err="1" smtClean="0">
                <a:latin typeface="+mn-lt"/>
              </a:rPr>
              <a:t>DiBacco</a:t>
            </a:r>
            <a:r>
              <a:rPr lang="en-US" sz="2400" dirty="0" smtClean="0">
                <a:latin typeface="+mn-lt"/>
              </a:rPr>
              <a:t>, Director, Client Services </a:t>
            </a:r>
            <a:r>
              <a:rPr lang="en-US" sz="2400" dirty="0"/>
              <a:t>CypherWorx, Inc.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84275" y="1845469"/>
            <a:ext cx="1333500" cy="1524000"/>
          </a:xfrm>
          <a:prstGeom prst="rect">
            <a:avLst/>
          </a:prstGeom>
        </p:spPr>
      </p:pic>
    </p:spTree>
    <p:extLst>
      <p:ext uri="{BB962C8B-B14F-4D97-AF65-F5344CB8AC3E}">
        <p14:creationId xmlns:p14="http://schemas.microsoft.com/office/powerpoint/2010/main" val="6338434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2" descr="data:image/jpeg;base64,/9j/4AAQSkZJRgABAQAAAQABAAD/2wCEAAkGBhMSERQUExQVFBUWGBgXFxgYGBccGxgWGRQYGRgYGBkdHSYeFx4jGRUVHy8gIycpLCwsFx8xNTAqNSYrLCkBCQoKDgwOGA8PGiwlHiIsKSwpKiwpKSksKSwqLCksKSwsLCosLCwpLCwsLCksLCwsLCwsLCwsKSwpLCwsLCkpLP/AABEIAHgAtAMBIgACEQEDEQH/xAAcAAABBQEBAQAAAAAAAAAAAAAAAwQFBgcCAQj/xABMEAACAQIDBQQECQUPBAMAAAABAgMAEQQSIQUGMUFRBxMiYRQycYEjM0JSYnKRobFTY5LB4hUWFyRDZHOCoqOy0dLj8HSzwvElNJP/xAAZAQADAQEBAAAAAAAAAAAAAAAAAwQCAQX/xAAnEQADAAEDBQABBAMAAAAAAAAAAQIRAxIxBBMhQVEyYZGhsSLw8f/aAAwDAQACEQMRAD8At/8ACtqB6Nxj7z43yvb4v767h7Uy2T+LaOpa/e8LX0+L14VnoW7KBqTh+H9WlMI5HcLbQo1/aC1X9mCbuUX3D9qmYxfxa3eMV+N4WNr/ABetTn77/wA1/b/ZrI8Bxwn9I3+Kr2iE6AXPlXHowG+iw/vv/Nf2/wBmgb3fmv7f7NN8Du07ayeEdOdT2F2RFHwUE9TrSa7aGTvZF4jeDE5QYsGZCTaxlCADrcofwp9gcVim1kgij8hOzH/sgffS+M2vBCLyypGPpMB91VvG9q2AQ2WRpT0jUmlqKr8ZN5xyy3ivaz9+06V/iMFOw6spA/GkTvzjz/IRJ9Z1/wBVbXT2zPcRo1FZyN9Mb/Nh/XT/AFV4d9sdyXDt7HT/AFVpdLb+fuYrWlGj3rlyeQB9pt+o1n8W/wDjR6+DzD82QfwY08h7U4BpNFPCfpRm1crptSfQTrw/+FpnxMy8Ig3sf9mozEbzul80BFvpfs0ps/fbBTfF4iO55E5T99S7KjjUBgfYRS8bfyQzO7hmZSdttiR6Jw0+P/2q8Hbf/NP7/wD2qmtv9k+GmzNFeFz09W/mOVZft7cvFYP4yMlOTrqvvI4e+mStNmW6ReP4bf5p/f8A+1XLdt9rfxP+/wD9qsyiQk2FKYjCEDQjiPspvZkxvZskPaVdQ5w5AKZ7h787W9SnEPaGrBT3Vs3C7+dvm1StlSP6PHaxHdmwPUGnS8AWUE35cta72YOdxlubfs/kR/8Ap+xXtVEwqbnWvKOzHwO4ysB7OhHH0f8A8aWweIb+Li91ysfK+ZudIKvjT/pz/hqT3Y2Y874WJb2sxboBma5++m5x5MYFd29mSYloMsd7SMWe1ggBH49K1zZ2yEiGmrdTSezNmxYODIpyogJZjz6sTWc7ydoMuLZocGRHCo+EmY2AHW/yR05mp/8APWeFwOwo55LlvL2gYXBghnDycAim5v59Ko21N9sfMLu6YCE8C2shHkvrH22FUwbYSAn0YEudGnkF2P8ARr8gHrxqPMLO12a7txzEk/1jyqzS6WUT3rslMZtHDZiSsmLf58rFVJ+qNaTG9Uy6RCOEfQQX+03NIR7uzN6qhj0DLm+zjXEmxJ19eNk+sCP1VUpjhiHVMJttzv68jt7TSa4xutIMmUkHlTpMA9gSMoPDNpf2XpimUKdU/Z0Mc/X7hQ07HjRLg3SxZSAeB5H2GuBTYSJ9Rv2KxzMOBI9hNP4948SosJmI6NZh99RwrljTKmWvKJ41KT8MfybYRz8Nho2+lGSjfdp91S+yNvNF/wDUxjRt+RxHqnyD6D7aqrGkXqS9KWehp6tLk2HZXam0bLHj4u5J4SLqjeYIuD7jV8gxMWIjurJJGw5EEEedfNmz9tyQgoLPG3rRPqh93yT5ip7d/azwsZcAzKRq+Gc5rjqh+UPvFedq9KvXgvjW+l03u7LwAZcIDfiY/wDT/lWfrs3Xx3uDqPMcjW07n76xY+O6+GRfXQnUeY8r1Fb/AG6IkRp4R8IurKPlAcfeONIi3D22MqU1mSoRMgRNSDlIB6C9LxS2A1zedRsU6dytxdrMPv4UJiNNBYdKrEkt6TRUG2IPWiuAIRjxxf8ATn/DWr9n+xO4wcRYDOwzE8wGNwKznd3CCTF4RDwaKx9lta1Le7aowuClkGhC5V+sRYVNrZbUr2O0/GWzPu0Ted8XiPQYWyxrfvW5WGrE24hQOHM1Qtq7RVgIoQUgTgDxducj9WP3Uuk5TCO59fEuQTz7tCLi/m17+yoavS0dOZSI9W2z2ncWHLHKTlQeJ2PTiSevQDzrnZ0yK95EDjKQAb2uRodOlL4GSKMhpT3wXURLcKzcs7GwC34jWm0xUoncFsyMN3zqSCO9tzEI0RR9OQgAdAxqBkxE8juRnW7eopbKvRbXqZG9ozIW8XrStpZTOBaFbfMj8P2U3G1JJRGkAYkKSwCjM0rE55GbkLaeykTlPLQ6trWEx1ulsgGDFYsqJDAoCIeHeEE5z1ygVXWkLnM5LMdSTxJ61ct0Md+50j+kyRiOVbPCLux6NYCw4mut593DhSk+DCtBMfg3AuUZuC6+r5HyrU6m3Ue73wYcZhY9chgdhH9z3SRgjOyy+LhDEOLkciwNgOJvUZPLFCAIxluLh2UNM4+dlPhiXoDran239p+jsuFAzmMB5mJvnxLC4zfOCE8OFxVZaQsSzEsxNyTzP/OXKmaEVb3N+BPUakwklySRBljdrlwgubgZk6HTip4GnmA2IqMjN8IwClk5d4/xUZ68CW6CjYeGyYfHSNoRh9B5lvDf220HkajF2niNGBPyje1rs4sx8zbS/KtW6bcy+DmmpSVWuSMnJzNmILZmzEcCbm5Hle9vKm7GnEeHZyQOXEngB59KbScSL3867n0dS8nBNdRylSGUkEG4I4g9QeRrmissavBZsPtNr+mYf4OeKxmC6CRTp3gA4XOjL53rcN194ExuGSZdLizDo3AivnjYW0O5mVuK8GHIqdGFaB2XYpsPtGfCX8DZyo6ZfED+iah6rSTnPwp0b84Ot/tjej4gsvqSeIW5NzFV6CbTU1qfaTgc+CZraxlWHsvY1jsmItS9Gt0G7WGdYiazGxNFeJLcXtaimGSy7lyD0/Bf0R/wmrj2vqTs1rflI7+y5vVB2DP3WJwkltFQ/rvWvbe2cuLwkkfz0uvttcffU1vbqTTGT5lowGVwsGCYjMq57jqRKSR+Fc7w7UjnkDRoEAFjpal4MITDNhmBEsLGRF5kW+FX3WvUFXqzhkN5TPaKKKaKO4IS7Ko4swUe0kCrdvJiVwU64SAeCLKZz8qVzqQx5qByqoRsQQRoQQR7Qbg/bapjau0FxUhmc5JWAD6EqzAWzDpccqXUt0s8G5pJP6dbWxGGeNO5WTvSxMrudGB4AC9XrcHGr6Esc+qmcCEHmVUsbeQtWeRpENWZn8lFvtJ4U7XbsnexPoBD8Wg9VQeIHmeZNcvR3ztRydZRW6hnicQZJJJG1Lu7H3sa5AvoNSeXX2U8k2fdiYypQkkXYAgE3sQTpa9LwYuPDWZLSzfJP8nGev0259KqVKYSXJFUO9Rt8E1ioFwuCaOTWS6yTJe+ZzpBC3uDORVZxODl7wd8cpsG4jQHUZQDYAV7BiS4kWQs2ZhKzc8631PuPCuGxyXzP8L9EeFT5MeJHkKlmXLeeWXbppLHCJnEbKHoYa4jD5pnJ9bu/VhUjq5NwPfVbOx57A909iQBpxuLi3UW1vwqWm3kWURCYEjMXmy/LIFkC/NVV0ApOXetmE2gR5LKGAvliFvg1HAXAtfnS1vQ7EMi12RMeEba2tpxvwt191KbY2ScOyIzAyFQzqNchPBD5241KQ72kSQM2bLEtsvVtfEx5gmxt0FQGJnLsWbVmJZieJY6k/bWpdN+QanHgmNr7ZjmSJEjCsgsSABytVu3MP8A877IiD7RCt/vqk7u4NXlzSaRxjO58hwHvNhWg9kuy3mxM2OcEA5gvmWOv2ACk67U6bX6f2a08us/74L5vu1sBiL/ADPvuKwqXl9lbB2obTEeD7u/ikIFvIamsbMt6i0FiSnU5FowbaUVxCSRRVIoksIbyYc/mm/XWndme3e9wkcbnxpmAvzUNp76y/Cnx4f+if8AXS2w9oND6I6GxEr+8XNx770rUjejUVtZb+0vc6QSDH4b4xLM4A1uvyh104is6xuDWdWngXL+VhGpQ82TmU/Ct53a3kjxsRZdCCVdTyI/EVU97+zIs/pGBbupRqVGgJ6g8vYdDXNDX2vbZ3U01XlGMivan9oQRu5SdPQ8QNC2UmKQ8yV4xnzFxUdjdiyxeuvhPB1N1I6hhpXpzqJkVabRKx4BO5RmiGUwO7OPWEgYhfvyi3nTPZ2zQ8DSEOWV1WykDQqTfUeVeRbXZDCQgHdIUINysikkkMOhvauo9ooEdO6GRnDgZz4SBbKDbUUJUZpz7Oodng4fvbM9iytlPxfDKWHMG518q7fZyhMMbm82bN5ZWA8P20nhNpd2pyoM5VkLX0Kt1W2pFdHaN1gXKPgL219a5B16cBT0rJqqPY5OzI2kmiTMHj7zLexDBNTyuDYE02kwSjDxygOc4ck3FlytYaWvrpXWJ2rdpXRAjSlrm5OUP6wX203kxymKOMx/FhwrZj8s31FuVZbvwdlQ2LS7IPcpKjFtAZVHFASbN5qbceR40jiNmovfMSSkbqgAIuzML8eFgBSY2s6NE6eFo1CfWAJNmHMG5BFejbZzzFo1dJjmaO5ABHqlTyIpT3lEqA2bgYp54oxnXPfNqDYgXGU28udNnVI5bMjFbeqxF762NxSuE2qsU0ciRDwX0LXzEi3iNvPpTSUiRgEQi+gUEsSb3/4Kz5z+gzxg5xToW8ClV00JufPWlMBs95nyoL9TwCjmWPIU/GwBGA2Kk7kHgijNK3sUGy+81ZthbpYjHgLFH6JhAddSWk82Omc25aAVmtRSjSjJHbK2OcY64PC3MYbNNKeDsNL6cEGthzvW5bI2ZHhMOkS6JGupP2ljSewd3ocHEI4lAAtdubHqTVB7Qt/lfNhYDztI97X+iP115mpqPWrC4LIhQsvkg9+dtjF4liD4E8Ke7ifearkUHEH/AJektRryrp5SKplKVgS/Pk9kBvpXlImWig6bonZ3ggVIjPhBVfEdAaI+zrBDKBGfASV8TaE8as9Fed3K+lO1fCA2fuXhoGDRBkIYtox4njfrU8BRRWW2+TuMEZtndvD4pcs0av0NtR7DxqiY3sunhJbBT+E/ybk2PlrdTWnUVuNWp4ZxwmYpitjSx39KwbA/lIdPfl9X76jn2Vh24SBT0kRlP2rcVvbIDxANR2K3cw0nrwofdb8KqjrMciL0MmGybtsfizG/1ZE/WRSDbu4kfyLn2AH8DWu4rsxwTm4VkP0WNMZOyiMepiJ1/rGrp6+cc/wQV0OXx+zRlTbDxP5CX9E1x+4GKPDDy/omtQPZZJyxk36RoXsoY+vjJz7GNcrrV9/s3PSY9P8Agy87rYrnEE+u6L+Jrg7AC/G4nDx+QYufsUGtaj7HsJ8uSaT2ualcF2abPi4QBvrEmk11kj56YxvBYDC3skeJxjcgqlE+25JHuqz7M3K2jNokceBiPS2e3m3rVrmE2ZFELRxon1VApzU19W3wh60V7KZu/wBl+FgIeUd/LxLPci/sP66uKIALAWHlXVFS1dX+Q1Sp4G2PwCzIUYsFPHKSCfeKrg7LsBe/dm/1m/zq2UUKmuDrWSq/wZ4H8mf0mrn+DDAfkz+k3+dWqSUKLsQB1JAH315FMrcCD7CDXe5X05tRVT2XYD8mf0mr2rbRRvr6G1BUVvRtNsPhZJUALLa1+GrAfrqVprtLZyTxtHILo1ri5HA3Go4aisrGfJ1lex+8s0UULhO9zElxlKnIACSoPQfbajaG95EDzRZXUSRqpFzdWtfTrU5FsaNcnrEx3ylmJIuLHjx0pv8AvWw+RkCWVnEhAJHjB4+VM3R8M4oZ7O3m7zEYhCMscSK12BB1ve9/ZSGz962lw2IcBRNESAt9NfiyfaKmJdgQs0jlTeQKr6nUKbgVy27kBeR8ljIoR7EgFQbjThyGtGY+BiiJwG+BcKGUI6o7TJ8pSi5tPIjn5042LtPETQLiGyKrKzBADcAA5fFfjprUkdhw96JcgzhO7v1ToevvrjB7uwxLlQMF8XhzNlGbjYXsK46n0gSZXoN7JjgWxFlLeGwysALmx1+VUts/a8vpRw8mU/BiVWUEaZrEMKWXdWAQmGzGM28JdjaxuLG+nupzgdjRxOzoDmewLEljYcBc8B5UOp84QJMjdqbzdxikiYDu2U3f5r65R77VHSb4ynDNKECsMR3NiCbLmABIGpNiDbzqw4vYMMjFnXMSVJ15obrp5Gkpt2IGDgqbPIJTZmB7wWswN9OA4V1OPaBpkdj96GgkwyuLxyX7xyCoS5AQkHgCb8aZHfh+6mfuxmWZYox1DeqzeXE1Yp93oXUq6lwyhDmJN1DZgLnzJpN92cOwlBS/elS+p1KjwkfNI8qN0fDmKGEm2poZ+5kyvmiaRWAIsUtcEdNdDTHYW9GJxMcpRY2yxBgdQBLx7sjnpz86sEW70KszWJZlyEszE5egJOnurzZ+7cEDZo1KkoEPiNio4XHAnzo3Rjg7isiG7G2nxUfeFcq6C3POPX919KSh2rNPiJo4iqLCVUlhcsxFzz0AqV2dsyOBMkYstybEk6k3OppGTYcRkaSzK7ABirMtwOFwDY1nM5Z3DI7F7zZMZFB4cjAq7X1EhF1X3gGmI3qlOOOHAQgSBMut+7yFme/DQ20qcn3bgdSrJxcSE3N844G/GuTuzAZO8ynPnEmbMb5wuW/2GxHOtKo+GcUR2y9pNipJ4pLZEkKgBW4KQQS/C/lU1s3ZEcGbuwRm1OpP/quMFsSOJ2dMwLkswzMVzHict7CpCsU/htL6FFFFZOhRRRQAUUUUAFFFFABRRRQAUUUUAFFFFABRRRQAUUUUAFFFFABRRRQAUUUUAFFFFAH/2Q==">
            <a:hlinkClick r:id="rId3"/>
          </p:cNvPr>
          <p:cNvSpPr>
            <a:spLocks noChangeAspect="1" noChangeArrowheads="1"/>
          </p:cNvSpPr>
          <p:nvPr/>
        </p:nvSpPr>
        <p:spPr bwMode="auto">
          <a:xfrm>
            <a:off x="22225" y="-685800"/>
            <a:ext cx="2143125"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altLang="en-US"/>
          </a:p>
        </p:txBody>
      </p:sp>
      <p:sp>
        <p:nvSpPr>
          <p:cNvPr id="18435" name="AutoShape 4" descr="data:image/jpeg;base64,/9j/4AAQSkZJRgABAQAAAQABAAD/2wCEAAkGBhMSERQUExQVFBUWGBgXFxgYGBccGxgWGRQYGRgYGBkdHSYeFx4jGRUVHy8gIycpLCwsFx8xNTAqNSYrLCkBCQoKDgwOGA8PGiwlHiIsKSwpKiwpKSksKSwqLCksKSwsLCosLCwpLCwsLCksLCwsLCwsLCwsKSwpLCwsLCkpLP/AABEIAHgAtAMBIgACEQEDEQH/xAAcAAABBQEBAQAAAAAAAAAAAAAAAwQFBgcCAQj/xABMEAACAQIDBQQECQUPBAMAAAABAgMAEQQSIQUGMUFRBxMiYRQycYEjM0JSYnKRobFTY5LB4hUWFyRDZHOCoqOy0dLj8HSzwvElNJP/xAAZAQADAQEBAAAAAAAAAAAAAAAAAwQCAQX/xAAnEQADAAEDBQABBAMAAAAAAAAAAQIRAxIxBBMhQVEyYZGhsSLw8f/aAAwDAQACEQMRAD8At/8ACtqB6Nxj7z43yvb4v767h7Uy2T+LaOpa/e8LX0+L14VnoW7KBqTh+H9WlMI5HcLbQo1/aC1X9mCbuUX3D9qmYxfxa3eMV+N4WNr/ABetTn77/wA1/b/ZrI8Bxwn9I3+Kr2iE6AXPlXHowG+iw/vv/Nf2/wBmgb3fmv7f7NN8Du07ayeEdOdT2F2RFHwUE9TrSa7aGTvZF4jeDE5QYsGZCTaxlCADrcofwp9gcVim1kgij8hOzH/sgffS+M2vBCLyypGPpMB91VvG9q2AQ2WRpT0jUmlqKr8ZN5xyy3ivaz9+06V/iMFOw6spA/GkTvzjz/IRJ9Z1/wBVbXT2zPcRo1FZyN9Mb/Nh/XT/AFV4d9sdyXDt7HT/AFVpdLb+fuYrWlGj3rlyeQB9pt+o1n8W/wDjR6+DzD82QfwY08h7U4BpNFPCfpRm1crptSfQTrw/+FpnxMy8Ig3sf9mozEbzul80BFvpfs0ps/fbBTfF4iO55E5T99S7KjjUBgfYRS8bfyQzO7hmZSdttiR6Jw0+P/2q8Hbf/NP7/wD2qmtv9k+GmzNFeFz09W/mOVZft7cvFYP4yMlOTrqvvI4e+mStNmW6ReP4bf5p/f8A+1XLdt9rfxP+/wD9qsyiQk2FKYjCEDQjiPspvZkxvZskPaVdQ5w5AKZ7h787W9SnEPaGrBT3Vs3C7+dvm1StlSP6PHaxHdmwPUGnS8AWUE35cta72YOdxlubfs/kR/8Ap+xXtVEwqbnWvKOzHwO4ysB7OhHH0f8A8aWweIb+Li91ysfK+ZudIKvjT/pz/hqT3Y2Y874WJb2sxboBma5++m5x5MYFd29mSYloMsd7SMWe1ggBH49K1zZ2yEiGmrdTSezNmxYODIpyogJZjz6sTWc7ydoMuLZocGRHCo+EmY2AHW/yR05mp/8APWeFwOwo55LlvL2gYXBghnDycAim5v59Ko21N9sfMLu6YCE8C2shHkvrH22FUwbYSAn0YEudGnkF2P8ARr8gHrxqPMLO12a7txzEk/1jyqzS6WUT3rslMZtHDZiSsmLf58rFVJ+qNaTG9Uy6RCOEfQQX+03NIR7uzN6qhj0DLm+zjXEmxJ19eNk+sCP1VUpjhiHVMJttzv68jt7TSa4xutIMmUkHlTpMA9gSMoPDNpf2XpimUKdU/Z0Mc/X7hQ07HjRLg3SxZSAeB5H2GuBTYSJ9Rv2KxzMOBI9hNP4948SosJmI6NZh99RwrljTKmWvKJ41KT8MfybYRz8Nho2+lGSjfdp91S+yNvNF/wDUxjRt+RxHqnyD6D7aqrGkXqS9KWehp6tLk2HZXam0bLHj4u5J4SLqjeYIuD7jV8gxMWIjurJJGw5EEEedfNmz9tyQgoLPG3rRPqh93yT5ip7d/azwsZcAzKRq+Gc5rjqh+UPvFedq9KvXgvjW+l03u7LwAZcIDfiY/wDT/lWfrs3Xx3uDqPMcjW07n76xY+O6+GRfXQnUeY8r1Fb/AG6IkRp4R8IurKPlAcfeONIi3D22MqU1mSoRMgRNSDlIB6C9LxS2A1zedRsU6dytxdrMPv4UJiNNBYdKrEkt6TRUG2IPWiuAIRjxxf8ATn/DWr9n+xO4wcRYDOwzE8wGNwKznd3CCTF4RDwaKx9lta1Le7aowuClkGhC5V+sRYVNrZbUr2O0/GWzPu0Ted8XiPQYWyxrfvW5WGrE24hQOHM1Qtq7RVgIoQUgTgDxducj9WP3Uuk5TCO59fEuQTz7tCLi/m17+yoavS0dOZSI9W2z2ncWHLHKTlQeJ2PTiSevQDzrnZ0yK95EDjKQAb2uRodOlL4GSKMhpT3wXURLcKzcs7GwC34jWm0xUoncFsyMN3zqSCO9tzEI0RR9OQgAdAxqBkxE8juRnW7eopbKvRbXqZG9ozIW8XrStpZTOBaFbfMj8P2U3G1JJRGkAYkKSwCjM0rE55GbkLaeykTlPLQ6trWEx1ulsgGDFYsqJDAoCIeHeEE5z1ygVXWkLnM5LMdSTxJ61ct0Md+50j+kyRiOVbPCLux6NYCw4mut593DhSk+DCtBMfg3AuUZuC6+r5HyrU6m3Ue73wYcZhY9chgdhH9z3SRgjOyy+LhDEOLkciwNgOJvUZPLFCAIxluLh2UNM4+dlPhiXoDran239p+jsuFAzmMB5mJvnxLC4zfOCE8OFxVZaQsSzEsxNyTzP/OXKmaEVb3N+BPUakwklySRBljdrlwgubgZk6HTip4GnmA2IqMjN8IwClk5d4/xUZ68CW6CjYeGyYfHSNoRh9B5lvDf220HkajF2niNGBPyje1rs4sx8zbS/KtW6bcy+DmmpSVWuSMnJzNmILZmzEcCbm5Hle9vKm7GnEeHZyQOXEngB59KbScSL3867n0dS8nBNdRylSGUkEG4I4g9QeRrmissavBZsPtNr+mYf4OeKxmC6CRTp3gA4XOjL53rcN194ExuGSZdLizDo3AivnjYW0O5mVuK8GHIqdGFaB2XYpsPtGfCX8DZyo6ZfED+iah6rSTnPwp0b84Ot/tjej4gsvqSeIW5NzFV6CbTU1qfaTgc+CZraxlWHsvY1jsmItS9Gt0G7WGdYiazGxNFeJLcXtaimGSy7lyD0/Bf0R/wmrj2vqTs1rflI7+y5vVB2DP3WJwkltFQ/rvWvbe2cuLwkkfz0uvttcffU1vbqTTGT5lowGVwsGCYjMq57jqRKSR+Fc7w7UjnkDRoEAFjpal4MITDNhmBEsLGRF5kW+FX3WvUFXqzhkN5TPaKKKaKO4IS7Ko4swUe0kCrdvJiVwU64SAeCLKZz8qVzqQx5qByqoRsQQRoQQR7Qbg/bapjau0FxUhmc5JWAD6EqzAWzDpccqXUt0s8G5pJP6dbWxGGeNO5WTvSxMrudGB4AC9XrcHGr6Esc+qmcCEHmVUsbeQtWeRpENWZn8lFvtJ4U7XbsnexPoBD8Wg9VQeIHmeZNcvR3ztRydZRW6hnicQZJJJG1Lu7H3sa5AvoNSeXX2U8k2fdiYypQkkXYAgE3sQTpa9LwYuPDWZLSzfJP8nGev0259KqVKYSXJFUO9Rt8E1ioFwuCaOTWS6yTJe+ZzpBC3uDORVZxODl7wd8cpsG4jQHUZQDYAV7BiS4kWQs2ZhKzc8631PuPCuGxyXzP8L9EeFT5MeJHkKlmXLeeWXbppLHCJnEbKHoYa4jD5pnJ9bu/VhUjq5NwPfVbOx57A909iQBpxuLi3UW1vwqWm3kWURCYEjMXmy/LIFkC/NVV0ApOXetmE2gR5LKGAvliFvg1HAXAtfnS1vQ7EMi12RMeEba2tpxvwt191KbY2ScOyIzAyFQzqNchPBD5241KQ72kSQM2bLEtsvVtfEx5gmxt0FQGJnLsWbVmJZieJY6k/bWpdN+QanHgmNr7ZjmSJEjCsgsSABytVu3MP8A877IiD7RCt/vqk7u4NXlzSaRxjO58hwHvNhWg9kuy3mxM2OcEA5gvmWOv2ACk67U6bX6f2a08us/74L5vu1sBiL/ADPvuKwqXl9lbB2obTEeD7u/ikIFvIamsbMt6i0FiSnU5FowbaUVxCSRRVIoksIbyYc/mm/XWndme3e9wkcbnxpmAvzUNp76y/Cnx4f+if8AXS2w9oND6I6GxEr+8XNx770rUjejUVtZb+0vc6QSDH4b4xLM4A1uvyh104is6xuDWdWngXL+VhGpQ82TmU/Ct53a3kjxsRZdCCVdTyI/EVU97+zIs/pGBbupRqVGgJ6g8vYdDXNDX2vbZ3U01XlGMivan9oQRu5SdPQ8QNC2UmKQ8yV4xnzFxUdjdiyxeuvhPB1N1I6hhpXpzqJkVabRKx4BO5RmiGUwO7OPWEgYhfvyi3nTPZ2zQ8DSEOWV1WykDQqTfUeVeRbXZDCQgHdIUINysikkkMOhvauo9ooEdO6GRnDgZz4SBbKDbUUJUZpz7Oodng4fvbM9iytlPxfDKWHMG518q7fZyhMMbm82bN5ZWA8P20nhNpd2pyoM5VkLX0Kt1W2pFdHaN1gXKPgL219a5B16cBT0rJqqPY5OzI2kmiTMHj7zLexDBNTyuDYE02kwSjDxygOc4ck3FlytYaWvrpXWJ2rdpXRAjSlrm5OUP6wX203kxymKOMx/FhwrZj8s31FuVZbvwdlQ2LS7IPcpKjFtAZVHFASbN5qbceR40jiNmovfMSSkbqgAIuzML8eFgBSY2s6NE6eFo1CfWAJNmHMG5BFejbZzzFo1dJjmaO5ABHqlTyIpT3lEqA2bgYp54oxnXPfNqDYgXGU28udNnVI5bMjFbeqxF762NxSuE2qsU0ciRDwX0LXzEi3iNvPpTSUiRgEQi+gUEsSb3/4Kz5z+gzxg5xToW8ClV00JufPWlMBs95nyoL9TwCjmWPIU/GwBGA2Kk7kHgijNK3sUGy+81ZthbpYjHgLFH6JhAddSWk82Omc25aAVmtRSjSjJHbK2OcY64PC3MYbNNKeDsNL6cEGthzvW5bI2ZHhMOkS6JGupP2ljSewd3ocHEI4lAAtdubHqTVB7Qt/lfNhYDztI97X+iP115mpqPWrC4LIhQsvkg9+dtjF4liD4E8Ke7ifearkUHEH/AJektRryrp5SKplKVgS/Pk9kBvpXlImWig6bonZ3ggVIjPhBVfEdAaI+zrBDKBGfASV8TaE8as9Fed3K+lO1fCA2fuXhoGDRBkIYtox4njfrU8BRRWW2+TuMEZtndvD4pcs0av0NtR7DxqiY3sunhJbBT+E/ybk2PlrdTWnUVuNWp4ZxwmYpitjSx39KwbA/lIdPfl9X76jn2Vh24SBT0kRlP2rcVvbIDxANR2K3cw0nrwofdb8KqjrMciL0MmGybtsfizG/1ZE/WRSDbu4kfyLn2AH8DWu4rsxwTm4VkP0WNMZOyiMepiJ1/rGrp6+cc/wQV0OXx+zRlTbDxP5CX9E1x+4GKPDDy/omtQPZZJyxk36RoXsoY+vjJz7GNcrrV9/s3PSY9P8Agy87rYrnEE+u6L+Jrg7AC/G4nDx+QYufsUGtaj7HsJ8uSaT2ualcF2abPi4QBvrEmk11kj56YxvBYDC3skeJxjcgqlE+25JHuqz7M3K2jNokceBiPS2e3m3rVrmE2ZFELRxon1VApzU19W3wh60V7KZu/wBl+FgIeUd/LxLPci/sP66uKIALAWHlXVFS1dX+Q1Sp4G2PwCzIUYsFPHKSCfeKrg7LsBe/dm/1m/zq2UUKmuDrWSq/wZ4H8mf0mrn+DDAfkz+k3+dWqSUKLsQB1JAH315FMrcCD7CDXe5X05tRVT2XYD8mf0mr2rbRRvr6G1BUVvRtNsPhZJUALLa1+GrAfrqVprtLZyTxtHILo1ri5HA3Go4aisrGfJ1lex+8s0UULhO9zElxlKnIACSoPQfbajaG95EDzRZXUSRqpFzdWtfTrU5FsaNcnrEx3ylmJIuLHjx0pv8AvWw+RkCWVnEhAJHjB4+VM3R8M4oZ7O3m7zEYhCMscSK12BB1ve9/ZSGz962lw2IcBRNESAt9NfiyfaKmJdgQs0jlTeQKr6nUKbgVy27kBeR8ljIoR7EgFQbjThyGtGY+BiiJwG+BcKGUI6o7TJ8pSi5tPIjn5042LtPETQLiGyKrKzBADcAA5fFfjprUkdhw96JcgzhO7v1ToevvrjB7uwxLlQMF8XhzNlGbjYXsK46n0gSZXoN7JjgWxFlLeGwysALmx1+VUts/a8vpRw8mU/BiVWUEaZrEMKWXdWAQmGzGM28JdjaxuLG+nupzgdjRxOzoDmewLEljYcBc8B5UOp84QJMjdqbzdxikiYDu2U3f5r65R77VHSb4ynDNKECsMR3NiCbLmABIGpNiDbzqw4vYMMjFnXMSVJ15obrp5Gkpt2IGDgqbPIJTZmB7wWswN9OA4V1OPaBpkdj96GgkwyuLxyX7xyCoS5AQkHgCb8aZHfh+6mfuxmWZYox1DeqzeXE1Yp93oXUq6lwyhDmJN1DZgLnzJpN92cOwlBS/elS+p1KjwkfNI8qN0fDmKGEm2poZ+5kyvmiaRWAIsUtcEdNdDTHYW9GJxMcpRY2yxBgdQBLx7sjnpz86sEW70KszWJZlyEszE5egJOnurzZ+7cEDZo1KkoEPiNio4XHAnzo3Rjg7isiG7G2nxUfeFcq6C3POPX919KSh2rNPiJo4iqLCVUlhcsxFzz0AqV2dsyOBMkYstybEk6k3OppGTYcRkaSzK7ABirMtwOFwDY1nM5Z3DI7F7zZMZFB4cjAq7X1EhF1X3gGmI3qlOOOHAQgSBMut+7yFme/DQ20qcn3bgdSrJxcSE3N844G/GuTuzAZO8ynPnEmbMb5wuW/2GxHOtKo+GcUR2y9pNipJ4pLZEkKgBW4KQQS/C/lU1s3ZEcGbuwRm1OpP/quMFsSOJ2dMwLkswzMVzHict7CpCsU/htL6FFFFZOhRRRQAUUUUAFFFFABRRRQAUUUUAFFFFABRRRQAUUUUAFFFFABRRRQAUUUUAFFFFAH/2Q==">
            <a:hlinkClick r:id="rId3"/>
          </p:cNvPr>
          <p:cNvSpPr>
            <a:spLocks noChangeAspect="1" noChangeArrowheads="1"/>
          </p:cNvSpPr>
          <p:nvPr/>
        </p:nvSpPr>
        <p:spPr bwMode="auto">
          <a:xfrm>
            <a:off x="22225" y="-685800"/>
            <a:ext cx="2143125" cy="142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altLang="en-US"/>
          </a:p>
        </p:txBody>
      </p:sp>
      <p:sp>
        <p:nvSpPr>
          <p:cNvPr id="18436" name="Content Placeholder 2"/>
          <p:cNvSpPr>
            <a:spLocks noGrp="1"/>
          </p:cNvSpPr>
          <p:nvPr>
            <p:ph idx="1"/>
          </p:nvPr>
        </p:nvSpPr>
        <p:spPr bwMode="auto">
          <a:xfrm>
            <a:off x="141971" y="1824534"/>
            <a:ext cx="5010942" cy="324233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dirty="0" smtClean="0"/>
              <a:t>Registration Overview</a:t>
            </a:r>
          </a:p>
          <a:p>
            <a:r>
              <a:rPr lang="en-US" sz="2400" dirty="0" smtClean="0"/>
              <a:t>Mobile responsive screens</a:t>
            </a:r>
            <a:endParaRPr lang="en-US" sz="2400" dirty="0" smtClean="0"/>
          </a:p>
          <a:p>
            <a:r>
              <a:rPr lang="en-US" sz="2400" dirty="0" smtClean="0"/>
              <a:t>Internet Explorer (IE) 9 </a:t>
            </a:r>
            <a:endParaRPr lang="en-US" sz="2400" dirty="0"/>
          </a:p>
          <a:p>
            <a:r>
              <a:rPr lang="en-US" sz="2400" dirty="0" smtClean="0"/>
              <a:t>Support Hub</a:t>
            </a:r>
            <a:endParaRPr lang="en-US" sz="2400" dirty="0"/>
          </a:p>
        </p:txBody>
      </p:sp>
      <p:sp>
        <p:nvSpPr>
          <p:cNvPr id="18437" name="Rectangle 1"/>
          <p:cNvSpPr>
            <a:spLocks noChangeArrowheads="1"/>
          </p:cNvSpPr>
          <p:nvPr/>
        </p:nvSpPr>
        <p:spPr bwMode="auto">
          <a:xfrm>
            <a:off x="4953000" y="6034088"/>
            <a:ext cx="4267200" cy="277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r>
              <a:rPr lang="en-US" altLang="en-US" sz="1200">
                <a:solidFill>
                  <a:srgbClr val="0069AA"/>
                </a:solidFill>
              </a:rPr>
              <a:t>http://en.wikipedia.org/wiki/Firefighting_in_the_United_States</a:t>
            </a:r>
          </a:p>
        </p:txBody>
      </p:sp>
      <p:sp>
        <p:nvSpPr>
          <p:cNvPr id="18438" name="Title 1"/>
          <p:cNvSpPr txBox="1">
            <a:spLocks/>
          </p:cNvSpPr>
          <p:nvPr/>
        </p:nvSpPr>
        <p:spPr bwMode="auto">
          <a:xfrm>
            <a:off x="4452258" y="391888"/>
            <a:ext cx="4572000" cy="576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r>
              <a:rPr lang="en-US" altLang="en-US" sz="3600" b="1" dirty="0"/>
              <a:t>Agenda</a:t>
            </a:r>
          </a:p>
        </p:txBody>
      </p:sp>
      <p:grpSp>
        <p:nvGrpSpPr>
          <p:cNvPr id="3" name="Group 2"/>
          <p:cNvGrpSpPr/>
          <p:nvPr/>
        </p:nvGrpSpPr>
        <p:grpSpPr>
          <a:xfrm>
            <a:off x="5726906" y="1560513"/>
            <a:ext cx="2719388" cy="3705225"/>
            <a:chOff x="5486400" y="1609725"/>
            <a:chExt cx="2719388" cy="3705225"/>
          </a:xfrm>
        </p:grpSpPr>
        <p:sp>
          <p:nvSpPr>
            <p:cNvPr id="2" name="Rounded Rectangle 1"/>
            <p:cNvSpPr/>
            <p:nvPr/>
          </p:nvSpPr>
          <p:spPr>
            <a:xfrm>
              <a:off x="5486400" y="1609725"/>
              <a:ext cx="2719388" cy="370522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Rectangle 6"/>
            <p:cNvSpPr/>
            <p:nvPr/>
          </p:nvSpPr>
          <p:spPr>
            <a:xfrm>
              <a:off x="6450013" y="2419350"/>
              <a:ext cx="1073150" cy="115888"/>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5" name="Rectangle 14"/>
            <p:cNvSpPr/>
            <p:nvPr/>
          </p:nvSpPr>
          <p:spPr>
            <a:xfrm>
              <a:off x="6450013" y="2925763"/>
              <a:ext cx="1073150" cy="115887"/>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Rectangle 15"/>
            <p:cNvSpPr/>
            <p:nvPr/>
          </p:nvSpPr>
          <p:spPr>
            <a:xfrm>
              <a:off x="6450013" y="3425825"/>
              <a:ext cx="1073150" cy="115888"/>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Rectangle 16"/>
            <p:cNvSpPr/>
            <p:nvPr/>
          </p:nvSpPr>
          <p:spPr>
            <a:xfrm>
              <a:off x="6450013" y="3938588"/>
              <a:ext cx="1073150" cy="115887"/>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8444" name="Picture 7"/>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57850" y="2066925"/>
              <a:ext cx="57785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83628" y="348340"/>
            <a:ext cx="2490682" cy="646331"/>
          </a:xfrm>
          <a:prstGeom prst="rect">
            <a:avLst/>
          </a:prstGeom>
          <a:noFill/>
        </p:spPr>
        <p:txBody>
          <a:bodyPr wrap="none" rtlCol="0">
            <a:spAutoFit/>
          </a:bodyPr>
          <a:lstStyle/>
          <a:p>
            <a:r>
              <a:rPr lang="en-US" sz="3600" b="1" dirty="0" smtClean="0"/>
              <a:t>Registration</a:t>
            </a:r>
            <a:endParaRPr lang="en-US" sz="3600" b="1" dirty="0"/>
          </a:p>
        </p:txBody>
      </p:sp>
      <p:sp>
        <p:nvSpPr>
          <p:cNvPr id="5" name="TextBox 4"/>
          <p:cNvSpPr txBox="1"/>
          <p:nvPr/>
        </p:nvSpPr>
        <p:spPr>
          <a:xfrm>
            <a:off x="5377543" y="1582021"/>
            <a:ext cx="3690256" cy="2585323"/>
          </a:xfrm>
          <a:prstGeom prst="rect">
            <a:avLst/>
          </a:prstGeom>
          <a:noFill/>
        </p:spPr>
        <p:txBody>
          <a:bodyPr wrap="square" rtlCol="0">
            <a:spAutoFit/>
          </a:bodyPr>
          <a:lstStyle/>
          <a:p>
            <a:r>
              <a:rPr lang="en-US" b="1" dirty="0" smtClean="0"/>
              <a:t>Importance of the URL</a:t>
            </a:r>
            <a:r>
              <a:rPr lang="en-US" dirty="0" smtClean="0"/>
              <a:t>: </a:t>
            </a:r>
          </a:p>
          <a:p>
            <a:pPr marL="285750" indent="-285750">
              <a:buFont typeface="Arial" panose="020B0604020202020204" pitchFamily="34" charset="0"/>
              <a:buChar char="•"/>
            </a:pPr>
            <a:r>
              <a:rPr lang="en-US" dirty="0" smtClean="0"/>
              <a:t>Specific URLs for each site</a:t>
            </a:r>
          </a:p>
          <a:p>
            <a:pPr marL="285750" indent="-285750">
              <a:buFont typeface="Arial" panose="020B0604020202020204" pitchFamily="34" charset="0"/>
              <a:buChar char="•"/>
            </a:pPr>
            <a:r>
              <a:rPr lang="en-US" dirty="0" smtClean="0"/>
              <a:t>Naming convention is: </a:t>
            </a:r>
            <a:r>
              <a:rPr lang="en-US" dirty="0" smtClean="0">
                <a:hlinkClick r:id="rId2"/>
              </a:rPr>
              <a:t>https://collabornation.net/</a:t>
            </a:r>
            <a:r>
              <a:rPr lang="en-US" dirty="0" smtClean="0"/>
              <a:t> login/</a:t>
            </a:r>
            <a:r>
              <a:rPr lang="en-US" dirty="0" err="1" smtClean="0">
                <a:solidFill>
                  <a:srgbClr val="FF0000"/>
                </a:solidFill>
              </a:rPr>
              <a:t>yoursiteinfohere</a:t>
            </a:r>
            <a:endParaRPr lang="en-US" dirty="0" smtClean="0">
              <a:solidFill>
                <a:srgbClr val="FF0000"/>
              </a:solidFill>
            </a:endParaRPr>
          </a:p>
          <a:p>
            <a:pPr marL="285750" indent="-285750">
              <a:buFont typeface="Arial" panose="020B0604020202020204" pitchFamily="34" charset="0"/>
              <a:buChar char="•"/>
            </a:pPr>
            <a:r>
              <a:rPr lang="en-US" dirty="0" smtClean="0"/>
              <a:t>Without that URL, a customer registers incorrectly (usually into collabornation.net) and without the courses they need.</a:t>
            </a:r>
          </a:p>
        </p:txBody>
      </p:sp>
      <p:pic>
        <p:nvPicPr>
          <p:cNvPr id="1030" name="Picture 6" descr="C:\Users\ddibacco\AppData\Local\Temp\SNAGHTMLa132e5.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629" y="1336749"/>
            <a:ext cx="5040085" cy="324571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30629" y="4970540"/>
            <a:ext cx="5919056" cy="369332"/>
          </a:xfrm>
          <a:prstGeom prst="rect">
            <a:avLst/>
          </a:prstGeom>
          <a:noFill/>
        </p:spPr>
        <p:txBody>
          <a:bodyPr wrap="none" rtlCol="0">
            <a:spAutoFit/>
          </a:bodyPr>
          <a:lstStyle/>
          <a:p>
            <a:r>
              <a:rPr lang="en-US" b="1" dirty="0" smtClean="0">
                <a:solidFill>
                  <a:srgbClr val="FF0000"/>
                </a:solidFill>
              </a:rPr>
              <a:t>EXAMPLE: https</a:t>
            </a:r>
            <a:r>
              <a:rPr lang="en-US" b="1" dirty="0">
                <a:solidFill>
                  <a:srgbClr val="FF0000"/>
                </a:solidFill>
              </a:rPr>
              <a:t>://collabornation.net/login/ymcanorthshore</a:t>
            </a:r>
          </a:p>
        </p:txBody>
      </p:sp>
    </p:spTree>
    <p:extLst>
      <p:ext uri="{BB962C8B-B14F-4D97-AF65-F5344CB8AC3E}">
        <p14:creationId xmlns:p14="http://schemas.microsoft.com/office/powerpoint/2010/main" val="5974539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4812632" y="348340"/>
            <a:ext cx="3979676" cy="646331"/>
          </a:xfrm>
          <a:prstGeom prst="rect">
            <a:avLst/>
          </a:prstGeom>
          <a:noFill/>
        </p:spPr>
        <p:txBody>
          <a:bodyPr wrap="square" rtlCol="0">
            <a:spAutoFit/>
          </a:bodyPr>
          <a:lstStyle/>
          <a:p>
            <a:r>
              <a:rPr lang="en-US" sz="3600" b="1" dirty="0" smtClean="0">
                <a:solidFill>
                  <a:prstClr val="black"/>
                </a:solidFill>
              </a:rPr>
              <a:t>Mobile Devices</a:t>
            </a:r>
            <a:endParaRPr lang="en-US" sz="3600" b="1" dirty="0">
              <a:solidFill>
                <a:prstClr val="black"/>
              </a:solidFill>
            </a:endParaRPr>
          </a:p>
        </p:txBody>
      </p:sp>
      <p:sp>
        <p:nvSpPr>
          <p:cNvPr id="6" name="TextBox 2"/>
          <p:cNvSpPr txBox="1">
            <a:spLocks noChangeArrowheads="1"/>
          </p:cNvSpPr>
          <p:nvPr/>
        </p:nvSpPr>
        <p:spPr bwMode="auto">
          <a:xfrm>
            <a:off x="529389" y="1108079"/>
            <a:ext cx="3638350" cy="1708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sz="1500" dirty="0" smtClean="0">
                <a:solidFill>
                  <a:prstClr val="black"/>
                </a:solidFill>
              </a:rPr>
              <a:t>Now more mobile responsive. </a:t>
            </a:r>
          </a:p>
          <a:p>
            <a:pPr eaLnBrk="1" hangingPunct="1"/>
            <a:endParaRPr lang="en-US" altLang="en-US" sz="1500" dirty="0">
              <a:solidFill>
                <a:prstClr val="black"/>
              </a:solidFill>
            </a:endParaRPr>
          </a:p>
          <a:p>
            <a:pPr eaLnBrk="1" hangingPunct="1"/>
            <a:r>
              <a:rPr lang="en-US" altLang="en-US" sz="1500" dirty="0" smtClean="0">
                <a:solidFill>
                  <a:prstClr val="black"/>
                </a:solidFill>
              </a:rPr>
              <a:t>To the right is a picture of a phone screen.</a:t>
            </a:r>
          </a:p>
          <a:p>
            <a:pPr eaLnBrk="1" hangingPunct="1"/>
            <a:endParaRPr lang="en-US" altLang="en-US" sz="1500" dirty="0" smtClean="0">
              <a:solidFill>
                <a:prstClr val="black"/>
              </a:solidFill>
            </a:endParaRPr>
          </a:p>
          <a:p>
            <a:pPr eaLnBrk="1" hangingPunct="1"/>
            <a:r>
              <a:rPr lang="en-US" altLang="en-US" sz="1500" dirty="0" smtClean="0">
                <a:solidFill>
                  <a:prstClr val="black"/>
                </a:solidFill>
              </a:rPr>
              <a:t>Below is from a browser that has been narrowed and the course catalog adjusted along the way:</a:t>
            </a:r>
            <a:endParaRPr lang="en-US" altLang="en-US" sz="1500" dirty="0">
              <a:solidFill>
                <a:prstClr val="black"/>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43148" y="1108079"/>
            <a:ext cx="3001229" cy="4677129"/>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2" name="Picture 1"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52433" y="2978633"/>
            <a:ext cx="2192261" cy="2693350"/>
          </a:xfrm>
          <a:prstGeom prst="rect">
            <a:avLst/>
          </a:prstGeom>
          <a:ln>
            <a:solidFill>
              <a:schemeClr val="bg1">
                <a:lumMod val="50000"/>
              </a:schemeClr>
            </a:solidFill>
          </a:ln>
        </p:spPr>
      </p:pic>
    </p:spTree>
    <p:extLst>
      <p:ext uri="{BB962C8B-B14F-4D97-AF65-F5344CB8AC3E}">
        <p14:creationId xmlns:p14="http://schemas.microsoft.com/office/powerpoint/2010/main" val="692420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2"/>
          <p:cNvSpPr txBox="1">
            <a:spLocks noChangeArrowheads="1"/>
          </p:cNvSpPr>
          <p:nvPr/>
        </p:nvSpPr>
        <p:spPr bwMode="auto">
          <a:xfrm>
            <a:off x="577516" y="2106748"/>
            <a:ext cx="3738006" cy="784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sz="1500" dirty="0" smtClean="0">
                <a:solidFill>
                  <a:prstClr val="black"/>
                </a:solidFill>
              </a:rPr>
              <a:t>Microsoft has stopped its support for IE9.  CypherWorx has also stopped official support for IE9. We now support IE10 +</a:t>
            </a:r>
            <a:endParaRPr lang="en-US" altLang="en-US" sz="1500" dirty="0">
              <a:solidFill>
                <a:prstClr val="black"/>
              </a:solidFill>
            </a:endParaRPr>
          </a:p>
        </p:txBody>
      </p:sp>
      <p:sp>
        <p:nvSpPr>
          <p:cNvPr id="12" name="TextBox 11"/>
          <p:cNvSpPr txBox="1"/>
          <p:nvPr/>
        </p:nvSpPr>
        <p:spPr>
          <a:xfrm>
            <a:off x="4812632" y="348340"/>
            <a:ext cx="3979676" cy="646331"/>
          </a:xfrm>
          <a:prstGeom prst="rect">
            <a:avLst/>
          </a:prstGeom>
          <a:noFill/>
        </p:spPr>
        <p:txBody>
          <a:bodyPr wrap="square" rtlCol="0">
            <a:spAutoFit/>
          </a:bodyPr>
          <a:lstStyle/>
          <a:p>
            <a:r>
              <a:rPr lang="en-US" sz="3600" b="1" dirty="0" smtClean="0">
                <a:solidFill>
                  <a:prstClr val="black"/>
                </a:solidFill>
              </a:rPr>
              <a:t>Internet Explorer 9</a:t>
            </a:r>
            <a:endParaRPr lang="en-US" sz="3600" b="1" dirty="0">
              <a:solidFill>
                <a:prstClr val="black"/>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15946" y="1611700"/>
            <a:ext cx="3571875" cy="3857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527694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774131" y="325539"/>
            <a:ext cx="3709268" cy="646331"/>
          </a:xfrm>
          <a:prstGeom prst="rect">
            <a:avLst/>
          </a:prstGeom>
          <a:noFill/>
        </p:spPr>
        <p:txBody>
          <a:bodyPr wrap="square" rtlCol="0">
            <a:spAutoFit/>
          </a:bodyPr>
          <a:lstStyle/>
          <a:p>
            <a:r>
              <a:rPr lang="en-US" sz="3600" b="1" dirty="0" smtClean="0">
                <a:solidFill>
                  <a:prstClr val="black"/>
                </a:solidFill>
              </a:rPr>
              <a:t>DIY – new option</a:t>
            </a:r>
            <a:endParaRPr lang="en-US" sz="3600" b="1" dirty="0">
              <a:solidFill>
                <a:prstClr val="black"/>
              </a:solidFill>
            </a:endParaRPr>
          </a:p>
        </p:txBody>
      </p:sp>
      <p:sp>
        <p:nvSpPr>
          <p:cNvPr id="5" name="TextBox 2"/>
          <p:cNvSpPr txBox="1">
            <a:spLocks noChangeArrowheads="1"/>
          </p:cNvSpPr>
          <p:nvPr/>
        </p:nvSpPr>
        <p:spPr bwMode="auto">
          <a:xfrm>
            <a:off x="133998" y="1181506"/>
            <a:ext cx="8833304" cy="1708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r>
              <a:rPr lang="en-US" altLang="en-US" sz="1500" dirty="0" smtClean="0">
                <a:solidFill>
                  <a:prstClr val="black"/>
                </a:solidFill>
              </a:rPr>
              <a:t>Many of you have asked about being able to have courses be available only to certain segments of your site members. This can now be done in the DIY tool (but not the rest of the Course Catalog).</a:t>
            </a:r>
          </a:p>
          <a:p>
            <a:pPr eaLnBrk="1" hangingPunct="1"/>
            <a:endParaRPr lang="en-US" altLang="en-US" sz="1500" dirty="0">
              <a:solidFill>
                <a:prstClr val="black"/>
              </a:solidFill>
            </a:endParaRPr>
          </a:p>
          <a:p>
            <a:pPr eaLnBrk="1" hangingPunct="1"/>
            <a:r>
              <a:rPr lang="en-US" altLang="en-US" sz="1500" dirty="0" smtClean="0">
                <a:solidFill>
                  <a:prstClr val="black"/>
                </a:solidFill>
              </a:rPr>
              <a:t>How it works – create a DIY course and choose “Later” after you have completed your review and are ready to publish. You must then use the Course Assignment tool to assign that course to those who you want to. The course will appear in the list of courses to select (in Step 2: Select Courses) so that you can assign it, but it will NOT appear in the DIY category in the Course Catalog.</a:t>
            </a:r>
            <a:endParaRPr lang="en-US" altLang="en-US" sz="1500" dirty="0">
              <a:solidFill>
                <a:prstClr val="black"/>
              </a:solidFill>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07635" y="3215195"/>
            <a:ext cx="4697724" cy="2448915"/>
          </a:xfrm>
          <a:prstGeom prst="rect">
            <a:avLst/>
          </a:prstGeom>
          <a:ln>
            <a:solidFill>
              <a:schemeClr val="bg1">
                <a:lumMod val="50000"/>
              </a:schemeClr>
            </a:solidFill>
          </a:ln>
        </p:spPr>
      </p:pic>
      <p:sp>
        <p:nvSpPr>
          <p:cNvPr id="3" name="Left Arrow 2"/>
          <p:cNvSpPr/>
          <p:nvPr/>
        </p:nvSpPr>
        <p:spPr>
          <a:xfrm>
            <a:off x="4969043" y="4899260"/>
            <a:ext cx="1114123" cy="442762"/>
          </a:xfrm>
          <a:prstGeom prst="lef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4577047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29252</TotalTime>
  <Words>653</Words>
  <Application>Microsoft Office PowerPoint</Application>
  <PresentationFormat>On-screen Show (4:3)</PresentationFormat>
  <Paragraphs>74</Paragraphs>
  <Slides>13</Slides>
  <Notes>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Support Hub</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ID1</dc:creator>
  <cp:lastModifiedBy>ddibacco</cp:lastModifiedBy>
  <cp:revision>382</cp:revision>
  <cp:lastPrinted>2013-12-05T16:52:49Z</cp:lastPrinted>
  <dcterms:created xsi:type="dcterms:W3CDTF">2012-01-18T21:52:15Z</dcterms:created>
  <dcterms:modified xsi:type="dcterms:W3CDTF">2017-05-17T18:36:22Z</dcterms:modified>
</cp:coreProperties>
</file>