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24" r:id="rId2"/>
    <p:sldId id="443" r:id="rId3"/>
    <p:sldId id="442" r:id="rId4"/>
    <p:sldId id="483" r:id="rId5"/>
    <p:sldId id="465" r:id="rId6"/>
    <p:sldId id="484" r:id="rId7"/>
    <p:sldId id="500" r:id="rId8"/>
    <p:sldId id="533" r:id="rId9"/>
    <p:sldId id="534" r:id="rId10"/>
    <p:sldId id="535" r:id="rId11"/>
    <p:sldId id="536" r:id="rId12"/>
    <p:sldId id="538" r:id="rId13"/>
    <p:sldId id="544" r:id="rId14"/>
    <p:sldId id="532" r:id="rId15"/>
    <p:sldId id="472" r:id="rId16"/>
    <p:sldId id="445" r:id="rId17"/>
    <p:sldId id="446" r:id="rId18"/>
  </p:sldIdLst>
  <p:sldSz cx="9144000" cy="6858000" type="screen4x3"/>
  <p:notesSz cx="7086600" cy="9372600"/>
  <p:custDataLst>
    <p:tags r:id="rId21"/>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6633"/>
    <a:srgbClr val="F47C45"/>
    <a:srgbClr val="0069AA"/>
    <a:srgbClr val="EB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245" autoAdjust="0"/>
    <p:restoredTop sz="90160" autoAdjust="0"/>
  </p:normalViewPr>
  <p:slideViewPr>
    <p:cSldViewPr snapToGrid="0">
      <p:cViewPr>
        <p:scale>
          <a:sx n="78" d="100"/>
          <a:sy n="78" d="100"/>
        </p:scale>
        <p:origin x="-1530" y="-3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4046" tIns="47023" rIns="94046" bIns="47023" rtlCol="0"/>
          <a:lstStyle>
            <a:lvl1pPr algn="r">
              <a:defRPr sz="1200">
                <a:cs typeface="Arial" charset="0"/>
              </a:defRPr>
            </a:lvl1pPr>
          </a:lstStyle>
          <a:p>
            <a:pPr>
              <a:defRPr/>
            </a:pPr>
            <a:fld id="{6307C075-CBF3-4B35-BF3D-3ED4CC0290E4}" type="datetimeFigureOut">
              <a:rPr lang="en-US"/>
              <a:pPr>
                <a:defRPr/>
              </a:pPr>
              <a:t>5/16/2018</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4046" tIns="47023" rIns="94046" bIns="47023" rtlCol="0" anchor="b"/>
          <a:lstStyle>
            <a:lvl1pPr algn="r">
              <a:defRPr sz="1200">
                <a:cs typeface="Arial" charset="0"/>
              </a:defRPr>
            </a:lvl1pPr>
          </a:lstStyle>
          <a:p>
            <a:pPr>
              <a:defRPr/>
            </a:pPr>
            <a:fld id="{0F804B4D-782B-4993-8032-CBDDC7169C48}" type="slidenum">
              <a:rPr lang="en-US"/>
              <a:pPr>
                <a:defRPr/>
              </a:pPr>
              <a:t>‹#›</a:t>
            </a:fld>
            <a:endParaRPr lang="en-US"/>
          </a:p>
        </p:txBody>
      </p:sp>
    </p:spTree>
    <p:extLst>
      <p:ext uri="{BB962C8B-B14F-4D97-AF65-F5344CB8AC3E}">
        <p14:creationId xmlns:p14="http://schemas.microsoft.com/office/powerpoint/2010/main" val="748347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4046" tIns="47023" rIns="94046" bIns="47023" rtlCol="0"/>
          <a:lstStyle>
            <a:lvl1pPr algn="r" fontAlgn="auto">
              <a:spcBef>
                <a:spcPts val="0"/>
              </a:spcBef>
              <a:spcAft>
                <a:spcPts val="0"/>
              </a:spcAft>
              <a:defRPr sz="1200">
                <a:latin typeface="+mn-lt"/>
                <a:cs typeface="+mn-cs"/>
              </a:defRPr>
            </a:lvl1pPr>
          </a:lstStyle>
          <a:p>
            <a:pPr>
              <a:defRPr/>
            </a:pPr>
            <a:fld id="{BC76D0E2-F045-4B40-9879-6DD6786B3DCE}" type="datetimeFigureOut">
              <a:rPr lang="en-US"/>
              <a:pPr>
                <a:defRPr/>
              </a:pPr>
              <a:t>5/16/2018</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4046" tIns="47023" rIns="94046" bIns="47023" rtlCol="0" anchor="b"/>
          <a:lstStyle>
            <a:lvl1pPr algn="r" fontAlgn="auto">
              <a:spcBef>
                <a:spcPts val="0"/>
              </a:spcBef>
              <a:spcAft>
                <a:spcPts val="0"/>
              </a:spcAft>
              <a:defRPr sz="1200">
                <a:latin typeface="+mn-lt"/>
                <a:cs typeface="+mn-cs"/>
              </a:defRPr>
            </a:lvl1pPr>
          </a:lstStyle>
          <a:p>
            <a:pPr>
              <a:defRPr/>
            </a:pPr>
            <a:fld id="{ADD7CA55-11D8-425A-A30B-98CF3F803D73}" type="slidenum">
              <a:rPr lang="en-US"/>
              <a:pPr>
                <a:defRPr/>
              </a:pPr>
              <a:t>‹#›</a:t>
            </a:fld>
            <a:endParaRPr lang="en-US"/>
          </a:p>
        </p:txBody>
      </p:sp>
    </p:spTree>
    <p:extLst>
      <p:ext uri="{BB962C8B-B14F-4D97-AF65-F5344CB8AC3E}">
        <p14:creationId xmlns:p14="http://schemas.microsoft.com/office/powerpoint/2010/main" val="131782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B17243-13B1-4A03-894C-63D68A06B27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93986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3F77AA-B512-491B-A4DA-826F43B43E2A}" type="slidenum">
              <a:rPr lang="en-US" smtClean="0"/>
              <a:pPr>
                <a:defRPr/>
              </a:pPr>
              <a:t>15</a:t>
            </a:fld>
            <a:endParaRPr lang="en-US"/>
          </a:p>
        </p:txBody>
      </p:sp>
    </p:spTree>
    <p:extLst>
      <p:ext uri="{BB962C8B-B14F-4D97-AF65-F5344CB8AC3E}">
        <p14:creationId xmlns:p14="http://schemas.microsoft.com/office/powerpoint/2010/main" val="241387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pPr>
                <a:defRPr/>
              </a:pPr>
              <a:t>5/16/2018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pPr>
                <a:defRPr/>
              </a:pPr>
              <a:t>‹#›</a:t>
            </a:fld>
            <a:endParaRPr lang="en-US"/>
          </a:p>
        </p:txBody>
      </p:sp>
    </p:spTree>
    <p:extLst>
      <p:ext uri="{BB962C8B-B14F-4D97-AF65-F5344CB8AC3E}">
        <p14:creationId xmlns:p14="http://schemas.microsoft.com/office/powerpoint/2010/main" val="407193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pPr>
                <a:defRPr/>
              </a:pPr>
              <a:t>5/16/2018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pPr>
                <a:defRPr/>
              </a:pPr>
              <a:t>‹#›</a:t>
            </a:fld>
            <a:endParaRPr lang="en-US"/>
          </a:p>
        </p:txBody>
      </p:sp>
    </p:spTree>
    <p:extLst>
      <p:ext uri="{BB962C8B-B14F-4D97-AF65-F5344CB8AC3E}">
        <p14:creationId xmlns:p14="http://schemas.microsoft.com/office/powerpoint/2010/main" val="107126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pPr>
                <a:defRPr/>
              </a:pPr>
              <a:t>5/16/2018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pPr>
                <a:defRPr/>
              </a:pPr>
              <a:t>‹#›</a:t>
            </a:fld>
            <a:endParaRPr lang="en-US"/>
          </a:p>
        </p:txBody>
      </p:sp>
    </p:spTree>
    <p:extLst>
      <p:ext uri="{BB962C8B-B14F-4D97-AF65-F5344CB8AC3E}">
        <p14:creationId xmlns:p14="http://schemas.microsoft.com/office/powerpoint/2010/main" val="105348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pPr>
                <a:defRPr/>
              </a:pPr>
              <a:t>5/16/2018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pPr>
                <a:defRPr/>
              </a:pPr>
              <a:t>‹#›</a:t>
            </a:fld>
            <a:endParaRPr lang="en-US"/>
          </a:p>
        </p:txBody>
      </p:sp>
    </p:spTree>
    <p:extLst>
      <p:ext uri="{BB962C8B-B14F-4D97-AF65-F5344CB8AC3E}">
        <p14:creationId xmlns:p14="http://schemas.microsoft.com/office/powerpoint/2010/main" val="249154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pPr>
                <a:defRPr/>
              </a:pPr>
              <a:t>5/16/2018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pPr>
                <a:defRPr/>
              </a:pPr>
              <a:t>‹#›</a:t>
            </a:fld>
            <a:endParaRPr lang="en-US"/>
          </a:p>
        </p:txBody>
      </p:sp>
    </p:spTree>
    <p:extLst>
      <p:ext uri="{BB962C8B-B14F-4D97-AF65-F5344CB8AC3E}">
        <p14:creationId xmlns:p14="http://schemas.microsoft.com/office/powerpoint/2010/main" val="83834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pPr>
                <a:defRPr/>
              </a:pPr>
              <a:t>5/16/2018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pPr>
                <a:defRPr/>
              </a:pPr>
              <a:t>‹#›</a:t>
            </a:fld>
            <a:endParaRPr lang="en-US"/>
          </a:p>
        </p:txBody>
      </p:sp>
    </p:spTree>
    <p:extLst>
      <p:ext uri="{BB962C8B-B14F-4D97-AF65-F5344CB8AC3E}">
        <p14:creationId xmlns:p14="http://schemas.microsoft.com/office/powerpoint/2010/main" val="415282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pPr>
                <a:defRPr/>
              </a:pPr>
              <a:t>5/16/2018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pPr>
                <a:defRPr/>
              </a:pPr>
              <a:t>‹#›</a:t>
            </a:fld>
            <a:endParaRPr lang="en-US"/>
          </a:p>
        </p:txBody>
      </p:sp>
    </p:spTree>
    <p:extLst>
      <p:ext uri="{BB962C8B-B14F-4D97-AF65-F5344CB8AC3E}">
        <p14:creationId xmlns:p14="http://schemas.microsoft.com/office/powerpoint/2010/main" val="375552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pPr>
                <a:defRPr/>
              </a:pPr>
              <a:t>5/16/2018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pPr>
                <a:defRPr/>
              </a:pPr>
              <a:t>‹#›</a:t>
            </a:fld>
            <a:endParaRPr lang="en-US"/>
          </a:p>
        </p:txBody>
      </p:sp>
    </p:spTree>
    <p:extLst>
      <p:ext uri="{BB962C8B-B14F-4D97-AF65-F5344CB8AC3E}">
        <p14:creationId xmlns:p14="http://schemas.microsoft.com/office/powerpoint/2010/main" val="504398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pPr>
                <a:defRPr/>
              </a:pPr>
              <a:t>5/16/2018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pPr>
                <a:defRPr/>
              </a:pPr>
              <a:t>‹#›</a:t>
            </a:fld>
            <a:endParaRPr lang="en-US"/>
          </a:p>
        </p:txBody>
      </p:sp>
    </p:spTree>
    <p:extLst>
      <p:ext uri="{BB962C8B-B14F-4D97-AF65-F5344CB8AC3E}">
        <p14:creationId xmlns:p14="http://schemas.microsoft.com/office/powerpoint/2010/main" val="285633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pPr>
                <a:defRPr/>
              </a:pPr>
              <a:t>5/16/2018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pPr>
                <a:defRPr/>
              </a:pPr>
              <a:t>‹#›</a:t>
            </a:fld>
            <a:endParaRPr lang="en-US"/>
          </a:p>
        </p:txBody>
      </p:sp>
    </p:spTree>
    <p:extLst>
      <p:ext uri="{BB962C8B-B14F-4D97-AF65-F5344CB8AC3E}">
        <p14:creationId xmlns:p14="http://schemas.microsoft.com/office/powerpoint/2010/main" val="130380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pPr>
                <a:defRPr/>
              </a:pPr>
              <a:t>5/16/2018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pPr>
                <a:defRPr/>
              </a:pPr>
              <a:t>‹#›</a:t>
            </a:fld>
            <a:endParaRPr lang="en-US"/>
          </a:p>
        </p:txBody>
      </p:sp>
    </p:spTree>
    <p:extLst>
      <p:ext uri="{BB962C8B-B14F-4D97-AF65-F5344CB8AC3E}">
        <p14:creationId xmlns:p14="http://schemas.microsoft.com/office/powerpoint/2010/main" val="16902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admin@collabornation.net" TargetMode="External"/><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7.tmp"/><Relationship Id="rId4" Type="http://schemas.openxmlformats.org/officeDocument/2006/relationships/image" Target="../media/image16.tmp"/></Relationships>
</file>

<file path=ppt/slides/_rels/slide1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0.tmp"/></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3.tmp"/></Relationships>
</file>

<file path=ppt/slides/_rels/slide16.xml.rels><?xml version="1.0" encoding="UTF-8" standalone="yes"?>
<Relationships xmlns="http://schemas.openxmlformats.org/package/2006/relationships"><Relationship Id="rId3" Type="http://schemas.openxmlformats.org/officeDocument/2006/relationships/hyperlink" Target="http://support.cypherworx.com/support/discussions" TargetMode="Externa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hyperlink" Target="http://www.google.com/url?sa=i&amp;rct=j&amp;q=&amp;esrc=s&amp;frm=1&amp;source=images&amp;cd=&amp;cad=rja&amp;docid=-mIZ-n14f1nguM&amp;tbnid=0y-8S3_uw0rSwM:&amp;ved=0CAUQjRw&amp;url=http://ltcadministrator.com/listing/the-80th-street-residence/&amp;ei=7IvVUumsFrHnsASHvILAAQ&amp;bvm=bv.59378465,d.eW0&amp;psig=AFQjCNG0ykIQpeMCzgLN-0_Hi1CqThyZDg&amp;ust=138981309371421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ollabornation.net/" TargetMode="Externa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OrfDxQdEY4" TargetMode="Externa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https://www.youtube.com/watch?v=cX4AXHe5Ya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1.png"/><Relationship Id="rId4" Type="http://schemas.openxmlformats.org/officeDocument/2006/relationships/hyperlink" Target="https://support.cypherworx.com/support/hom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5.tmp"/><Relationship Id="rId5" Type="http://schemas.openxmlformats.org/officeDocument/2006/relationships/image" Target="../media/image14.tmp"/><Relationship Id="rId4" Type="http://schemas.openxmlformats.org/officeDocument/2006/relationships/image" Target="../media/image13.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725613"/>
            <a:ext cx="300196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5"/>
          <p:cNvSpPr txBox="1">
            <a:spLocks noChangeArrowheads="1"/>
          </p:cNvSpPr>
          <p:nvPr/>
        </p:nvSpPr>
        <p:spPr bwMode="auto">
          <a:xfrm>
            <a:off x="4887913" y="2071688"/>
            <a:ext cx="30273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3600" b="1">
                <a:solidFill>
                  <a:srgbClr val="F47C45"/>
                </a:solidFill>
              </a:rPr>
              <a:t>Administrators</a:t>
            </a:r>
          </a:p>
          <a:p>
            <a:pPr algn="ctr" eaLnBrk="1" hangingPunct="1"/>
            <a:r>
              <a:rPr lang="en-US" altLang="en-US" sz="3600" b="1">
                <a:solidFill>
                  <a:srgbClr val="F47C45"/>
                </a:solidFill>
              </a:rPr>
              <a:t>Users Group</a:t>
            </a:r>
          </a:p>
          <a:p>
            <a:pPr algn="ctr" eaLnBrk="1" hangingPunct="1"/>
            <a:r>
              <a:rPr lang="en-US" altLang="en-US" sz="3600" b="1">
                <a:solidFill>
                  <a:srgbClr val="F47C45"/>
                </a:solidFill>
              </a:rPr>
              <a:t>Meeting</a:t>
            </a:r>
          </a:p>
        </p:txBody>
      </p:sp>
      <p:pic>
        <p:nvPicPr>
          <p:cNvPr id="13316" name="Pictur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5525" y="3895725"/>
            <a:ext cx="3133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32670" y="6128657"/>
            <a:ext cx="968008" cy="369332"/>
          </a:xfrm>
          <a:prstGeom prst="rect">
            <a:avLst/>
          </a:prstGeom>
          <a:noFill/>
        </p:spPr>
        <p:txBody>
          <a:bodyPr wrap="none" rtlCol="0">
            <a:spAutoFit/>
          </a:bodyPr>
          <a:lstStyle/>
          <a:p>
            <a:r>
              <a:rPr lang="en-US" b="1" dirty="0" smtClean="0">
                <a:solidFill>
                  <a:schemeClr val="bg1"/>
                </a:solidFill>
              </a:rPr>
              <a:t>5/16/18</a:t>
            </a:r>
            <a:endParaRPr lang="en-US"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94065" y="348340"/>
            <a:ext cx="4162251" cy="646331"/>
          </a:xfrm>
          <a:prstGeom prst="rect">
            <a:avLst/>
          </a:prstGeom>
          <a:noFill/>
        </p:spPr>
        <p:txBody>
          <a:bodyPr wrap="square" rtlCol="0">
            <a:spAutoFit/>
          </a:bodyPr>
          <a:lstStyle/>
          <a:p>
            <a:r>
              <a:rPr lang="en-US" sz="3600" b="1" dirty="0" smtClean="0">
                <a:solidFill>
                  <a:prstClr val="black"/>
                </a:solidFill>
              </a:rPr>
              <a:t>Site Building feature</a:t>
            </a:r>
            <a:endParaRPr lang="en-US" sz="3600" b="1" dirty="0">
              <a:solidFill>
                <a:prstClr val="black"/>
              </a:solidFill>
            </a:endParaRPr>
          </a:p>
        </p:txBody>
      </p:sp>
      <p:sp>
        <p:nvSpPr>
          <p:cNvPr id="9" name="TextBox 2"/>
          <p:cNvSpPr txBox="1">
            <a:spLocks noChangeArrowheads="1"/>
          </p:cNvSpPr>
          <p:nvPr/>
        </p:nvSpPr>
        <p:spPr bwMode="auto">
          <a:xfrm>
            <a:off x="220716" y="1117146"/>
            <a:ext cx="863560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Change the Registration Message – the email that a person receives confirming their registration.  Customize this with information such as asking them to allow the </a:t>
            </a:r>
            <a:r>
              <a:rPr lang="en-US" altLang="en-US" sz="1500" dirty="0" smtClean="0">
                <a:solidFill>
                  <a:prstClr val="black"/>
                </a:solidFill>
                <a:hlinkClick r:id="rId3"/>
              </a:rPr>
              <a:t>admin@collabornation.net</a:t>
            </a:r>
            <a:r>
              <a:rPr lang="en-US" altLang="en-US" sz="1500" dirty="0" smtClean="0">
                <a:solidFill>
                  <a:prstClr val="black"/>
                </a:solidFill>
              </a:rPr>
              <a:t> email address into their inboxes, specific welcome message or instructions on a course or event to get them started using the site, change the signature to be from someone at your organization.</a:t>
            </a:r>
          </a:p>
          <a:p>
            <a:pPr eaLnBrk="1" hangingPunct="1"/>
            <a:endParaRPr lang="en-US" altLang="en-US" sz="1500" dirty="0">
              <a:solidFill>
                <a:prstClr val="black"/>
              </a:solidFill>
            </a:endParaRPr>
          </a:p>
          <a:p>
            <a:pPr eaLnBrk="1" hangingPunct="1"/>
            <a:r>
              <a:rPr lang="en-US" altLang="en-US" sz="1500" dirty="0" smtClean="0">
                <a:solidFill>
                  <a:prstClr val="black"/>
                </a:solidFill>
              </a:rPr>
              <a:t>This is only sent to people the first time they register into a site. If they subsequently join one of our other sites it is not necessary that they receive it.</a:t>
            </a:r>
          </a:p>
          <a:p>
            <a:pPr eaLnBrk="1" hangingPunct="1"/>
            <a:endParaRPr lang="en-US" altLang="en-US" sz="1500" dirty="0">
              <a:solidFill>
                <a:prstClr val="black"/>
              </a:solidFill>
            </a:endParaRPr>
          </a:p>
          <a:p>
            <a:pPr eaLnBrk="1" hangingPunct="1"/>
            <a:endParaRPr lang="en-US" altLang="en-US" sz="1500" dirty="0" smtClean="0">
              <a:solidFill>
                <a:prstClr val="black"/>
              </a:solidFill>
            </a:endParaRPr>
          </a:p>
          <a:p>
            <a:pPr eaLnBrk="1" hangingPunct="1"/>
            <a:endParaRPr lang="en-US" altLang="en-US" sz="1500" dirty="0" smtClean="0">
              <a:solidFill>
                <a:prstClr val="black"/>
              </a:solidFill>
            </a:endParaRPr>
          </a:p>
          <a:p>
            <a:pPr eaLnBrk="1" hangingPunct="1"/>
            <a:endParaRPr lang="en-US" altLang="en-US" sz="1500" dirty="0">
              <a:solidFill>
                <a:prstClr val="black"/>
              </a:solidFill>
            </a:endParaRPr>
          </a:p>
          <a:p>
            <a:pPr eaLnBrk="1" hangingPunct="1"/>
            <a:endParaRPr lang="en-US" altLang="en-US" sz="1500" dirty="0" smtClean="0">
              <a:solidFill>
                <a:prstClr val="black"/>
              </a:solidFill>
            </a:endParaRPr>
          </a:p>
          <a:p>
            <a:pPr eaLnBrk="1" hangingPunct="1"/>
            <a:endParaRPr lang="en-US" altLang="en-US" sz="1500" dirty="0">
              <a:solidFill>
                <a:prstClr val="black"/>
              </a:solidFill>
            </a:endParaRPr>
          </a:p>
          <a:p>
            <a:pPr eaLnBrk="1" hangingPunct="1"/>
            <a:endParaRPr lang="en-US" altLang="en-US" sz="1500" dirty="0" smtClean="0">
              <a:solidFill>
                <a:prstClr val="black"/>
              </a:solidFill>
            </a:endParaRPr>
          </a:p>
          <a:p>
            <a:pPr eaLnBrk="1" hangingPunct="1"/>
            <a:endParaRPr lang="en-US" altLang="en-US" sz="1500" dirty="0" smtClean="0">
              <a:solidFill>
                <a:prstClr val="black"/>
              </a:solidFill>
            </a:endParaRPr>
          </a:p>
          <a:p>
            <a:pPr eaLnBrk="1" hangingPunct="1"/>
            <a:endParaRPr lang="en-US" altLang="en-US" sz="1500" dirty="0" smtClean="0">
              <a:solidFill>
                <a:prstClr val="black"/>
              </a:solidFill>
            </a:endParaRPr>
          </a:p>
          <a:p>
            <a:pPr eaLnBrk="1" hangingPunct="1"/>
            <a:endParaRPr lang="en-US" altLang="en-US" sz="1500" dirty="0" smtClean="0">
              <a:solidFill>
                <a:prstClr val="black"/>
              </a:solidFill>
            </a:endParaRPr>
          </a:p>
        </p:txBody>
      </p:sp>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966" y="2824835"/>
            <a:ext cx="5352770" cy="1987654"/>
          </a:xfrm>
          <a:prstGeom prst="rect">
            <a:avLst/>
          </a:prstGeom>
        </p:spPr>
      </p:pic>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90394" y="4934964"/>
            <a:ext cx="4607342" cy="1023036"/>
          </a:xfrm>
          <a:prstGeom prst="rect">
            <a:avLst/>
          </a:prstGeom>
        </p:spPr>
      </p:pic>
    </p:spTree>
    <p:custDataLst>
      <p:tags r:id="rId1"/>
    </p:custDataLst>
    <p:extLst>
      <p:ext uri="{BB962C8B-B14F-4D97-AF65-F5344CB8AC3E}">
        <p14:creationId xmlns:p14="http://schemas.microsoft.com/office/powerpoint/2010/main" val="1518272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94065" y="348340"/>
            <a:ext cx="4162251" cy="646331"/>
          </a:xfrm>
          <a:prstGeom prst="rect">
            <a:avLst/>
          </a:prstGeom>
          <a:noFill/>
        </p:spPr>
        <p:txBody>
          <a:bodyPr wrap="square" rtlCol="0">
            <a:spAutoFit/>
          </a:bodyPr>
          <a:lstStyle/>
          <a:p>
            <a:r>
              <a:rPr lang="en-US" sz="3600" b="1" dirty="0" smtClean="0">
                <a:solidFill>
                  <a:prstClr val="black"/>
                </a:solidFill>
              </a:rPr>
              <a:t>Site Building feature</a:t>
            </a:r>
            <a:endParaRPr lang="en-US" sz="3600" b="1" dirty="0">
              <a:solidFill>
                <a:prstClr val="black"/>
              </a:solidFill>
            </a:endParaRPr>
          </a:p>
        </p:txBody>
      </p:sp>
      <p:sp>
        <p:nvSpPr>
          <p:cNvPr id="8" name="TextBox 2"/>
          <p:cNvSpPr txBox="1">
            <a:spLocks noChangeArrowheads="1"/>
          </p:cNvSpPr>
          <p:nvPr/>
        </p:nvSpPr>
        <p:spPr bwMode="auto">
          <a:xfrm>
            <a:off x="220716" y="1160689"/>
            <a:ext cx="8635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Create auto-assignments.</a:t>
            </a:r>
          </a:p>
          <a:p>
            <a:pPr eaLnBrk="1" hangingPunct="1"/>
            <a:r>
              <a:rPr lang="en-US" altLang="en-US" sz="1500" dirty="0" smtClean="0">
                <a:solidFill>
                  <a:prstClr val="black"/>
                </a:solidFill>
              </a:rPr>
              <a:t>If you choose a course or courses in this section, every new account into your site will have it/them assigned to them as part of the registration process. When they complete the process they will see the course(s) on their My Courses page instead of a blank page. Sample:</a:t>
            </a:r>
          </a:p>
          <a:p>
            <a:pPr eaLnBrk="1" hangingPunct="1"/>
            <a:endParaRPr lang="en-US" altLang="en-US" sz="1500" dirty="0">
              <a:solidFill>
                <a:prstClr val="black"/>
              </a:solidFill>
            </a:endParaRPr>
          </a:p>
          <a:p>
            <a:pPr eaLnBrk="1" hangingPunct="1"/>
            <a:endParaRPr lang="en-US" altLang="en-US" sz="1500" dirty="0" smtClean="0">
              <a:solidFill>
                <a:prstClr val="black"/>
              </a:solidFill>
            </a:endParaRPr>
          </a:p>
          <a:p>
            <a:pPr eaLnBrk="1" hangingPunct="1"/>
            <a:endParaRPr lang="en-US" altLang="en-US" sz="1500" dirty="0">
              <a:solidFill>
                <a:prstClr val="black"/>
              </a:solidFill>
            </a:endParaRPr>
          </a:p>
          <a:p>
            <a:pPr eaLnBrk="1" hangingPunct="1"/>
            <a:endParaRPr lang="en-US" altLang="en-US" sz="1500" dirty="0" smtClean="0">
              <a:solidFill>
                <a:prstClr val="black"/>
              </a:solidFill>
            </a:endParaRPr>
          </a:p>
          <a:p>
            <a:pPr eaLnBrk="1" hangingPunct="1"/>
            <a:endParaRPr lang="en-US" altLang="en-US" sz="1500" dirty="0" smtClean="0">
              <a:solidFill>
                <a:prstClr val="black"/>
              </a:solidFill>
            </a:endParaRPr>
          </a:p>
          <a:p>
            <a:pPr eaLnBrk="1" hangingPunct="1"/>
            <a:endParaRPr lang="en-US" altLang="en-US" sz="1500" dirty="0">
              <a:solidFill>
                <a:prstClr val="black"/>
              </a:solidFill>
            </a:endParaRPr>
          </a:p>
          <a:p>
            <a:pPr eaLnBrk="1" hangingPunct="1"/>
            <a:endParaRPr lang="en-US" altLang="en-US" sz="1500" dirty="0" smtClean="0">
              <a:solidFill>
                <a:prstClr val="black"/>
              </a:solidFill>
            </a:endParaRPr>
          </a:p>
          <a:p>
            <a:pPr eaLnBrk="1" hangingPunct="1"/>
            <a:endParaRPr lang="en-US" altLang="en-US" sz="1500" dirty="0">
              <a:solidFill>
                <a:prstClr val="black"/>
              </a:solidFill>
            </a:endParaRPr>
          </a:p>
          <a:p>
            <a:pPr eaLnBrk="1" hangingPunct="1"/>
            <a:endParaRPr lang="en-US" altLang="en-US" sz="1500" dirty="0" smtClean="0">
              <a:solidFill>
                <a:prstClr val="black"/>
              </a:solidFill>
            </a:endParaRPr>
          </a:p>
          <a:p>
            <a:pPr eaLnBrk="1" hangingPunct="1"/>
            <a:endParaRPr lang="en-US" altLang="en-US" sz="1500" dirty="0" smtClean="0">
              <a:solidFill>
                <a:prstClr val="black"/>
              </a:solidFill>
            </a:endParaRPr>
          </a:p>
          <a:p>
            <a:pPr eaLnBrk="1" hangingPunct="1"/>
            <a:endParaRPr lang="en-US" altLang="en-US" sz="1500" dirty="0" smtClean="0">
              <a:solidFill>
                <a:prstClr val="black"/>
              </a:solidFill>
            </a:endParaRPr>
          </a:p>
          <a:p>
            <a:pPr eaLnBrk="1" hangingPunct="1"/>
            <a:endParaRPr lang="en-US" altLang="en-US" sz="1500" dirty="0" smtClean="0">
              <a:solidFill>
                <a:prstClr val="black"/>
              </a:solidFill>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912" y="2356657"/>
            <a:ext cx="4669208" cy="3353718"/>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571927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94065" y="348340"/>
            <a:ext cx="4162251" cy="646331"/>
          </a:xfrm>
          <a:prstGeom prst="rect">
            <a:avLst/>
          </a:prstGeom>
          <a:noFill/>
        </p:spPr>
        <p:txBody>
          <a:bodyPr wrap="square" rtlCol="0">
            <a:spAutoFit/>
          </a:bodyPr>
          <a:lstStyle/>
          <a:p>
            <a:r>
              <a:rPr lang="en-US" sz="3600" b="1" dirty="0" smtClean="0">
                <a:solidFill>
                  <a:prstClr val="black"/>
                </a:solidFill>
              </a:rPr>
              <a:t>Site Building feature</a:t>
            </a:r>
            <a:endParaRPr lang="en-US" sz="3600" b="1" dirty="0">
              <a:solidFill>
                <a:prstClr val="black"/>
              </a:solidFill>
            </a:endParaRPr>
          </a:p>
        </p:txBody>
      </p:sp>
      <p:sp>
        <p:nvSpPr>
          <p:cNvPr id="7" name="TextBox 2"/>
          <p:cNvSpPr txBox="1">
            <a:spLocks noChangeArrowheads="1"/>
          </p:cNvSpPr>
          <p:nvPr/>
        </p:nvSpPr>
        <p:spPr bwMode="auto">
          <a:xfrm>
            <a:off x="220716" y="1160689"/>
            <a:ext cx="86356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solidFill>
                  <a:prstClr val="black"/>
                </a:solidFill>
              </a:rPr>
              <a:t>Control the Social Feature tabs across the top menu bar in your site.</a:t>
            </a:r>
          </a:p>
          <a:p>
            <a:pPr eaLnBrk="1" hangingPunct="1"/>
            <a:r>
              <a:rPr lang="en-US" altLang="en-US" sz="1500" dirty="0" smtClean="0">
                <a:solidFill>
                  <a:prstClr val="black"/>
                </a:solidFill>
              </a:rPr>
              <a:t>Below are the default settings for the 4 tabs on the top menu bar to the right of My Courses and Course Catalog. You can change these. Choices are shown in second picture:</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7773" y="2090879"/>
            <a:ext cx="6081486" cy="1953669"/>
          </a:xfrm>
          <a:prstGeom prst="rect">
            <a:avLst/>
          </a:prstGeom>
          <a:ln>
            <a:solidFill>
              <a:schemeClr val="bg1">
                <a:lumMod val="50000"/>
              </a:schemeClr>
            </a:solidFill>
          </a:ln>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011" y="4423838"/>
            <a:ext cx="6697010" cy="1000265"/>
          </a:xfrm>
          <a:prstGeom prst="rect">
            <a:avLst/>
          </a:prstGeom>
          <a:ln>
            <a:solidFill>
              <a:schemeClr val="bg1">
                <a:lumMod val="50000"/>
              </a:schemeClr>
            </a:solidFill>
          </a:ln>
        </p:spPr>
      </p:pic>
      <p:sp>
        <p:nvSpPr>
          <p:cNvPr id="10" name="Oval 9"/>
          <p:cNvSpPr/>
          <p:nvPr/>
        </p:nvSpPr>
        <p:spPr>
          <a:xfrm>
            <a:off x="885371" y="4644570"/>
            <a:ext cx="3439886" cy="10305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93604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071"/>
            <a:ext cx="4657911" cy="5661279"/>
          </a:xfrm>
          <a:prstGeom prst="rect">
            <a:avLst/>
          </a:prstGeom>
        </p:spPr>
      </p:pic>
      <p:sp>
        <p:nvSpPr>
          <p:cNvPr id="3" name="TextBox 2"/>
          <p:cNvSpPr txBox="1"/>
          <p:nvPr/>
        </p:nvSpPr>
        <p:spPr>
          <a:xfrm>
            <a:off x="4895059" y="481626"/>
            <a:ext cx="3886804" cy="523220"/>
          </a:xfrm>
          <a:prstGeom prst="rect">
            <a:avLst/>
          </a:prstGeom>
          <a:noFill/>
        </p:spPr>
        <p:txBody>
          <a:bodyPr wrap="square" rtlCol="0">
            <a:spAutoFit/>
          </a:bodyPr>
          <a:lstStyle/>
          <a:p>
            <a:r>
              <a:rPr lang="en-US" sz="2800" b="1" dirty="0" smtClean="0">
                <a:solidFill>
                  <a:prstClr val="black"/>
                </a:solidFill>
              </a:rPr>
              <a:t>Browser/Flash Info</a:t>
            </a:r>
            <a:endParaRPr lang="en-US" sz="2800" b="1" dirty="0">
              <a:solidFill>
                <a:prstClr val="black"/>
              </a:solidFill>
            </a:endParaRPr>
          </a:p>
        </p:txBody>
      </p:sp>
    </p:spTree>
    <p:custDataLst>
      <p:tags r:id="rId1"/>
    </p:custDataLst>
    <p:extLst>
      <p:ext uri="{BB962C8B-B14F-4D97-AF65-F5344CB8AC3E}">
        <p14:creationId xmlns:p14="http://schemas.microsoft.com/office/powerpoint/2010/main" val="895461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5059" y="481626"/>
            <a:ext cx="3886804" cy="523220"/>
          </a:xfrm>
          <a:prstGeom prst="rect">
            <a:avLst/>
          </a:prstGeom>
          <a:noFill/>
        </p:spPr>
        <p:txBody>
          <a:bodyPr wrap="square" rtlCol="0">
            <a:spAutoFit/>
          </a:bodyPr>
          <a:lstStyle/>
          <a:p>
            <a:r>
              <a:rPr lang="en-US" sz="2800" b="1" dirty="0" smtClean="0">
                <a:solidFill>
                  <a:prstClr val="black"/>
                </a:solidFill>
              </a:rPr>
              <a:t>Browser/Flash Info</a:t>
            </a:r>
            <a:endParaRPr lang="en-US" sz="2800" b="1"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587" y="1090612"/>
            <a:ext cx="5838825" cy="4676775"/>
          </a:xfrm>
          <a:prstGeom prst="rect">
            <a:avLst/>
          </a:prstGeom>
        </p:spPr>
      </p:pic>
    </p:spTree>
    <p:custDataLst>
      <p:tags r:id="rId1"/>
    </p:custDataLst>
    <p:extLst>
      <p:ext uri="{BB962C8B-B14F-4D97-AF65-F5344CB8AC3E}">
        <p14:creationId xmlns:p14="http://schemas.microsoft.com/office/powerpoint/2010/main" val="38063740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4419600" y="381001"/>
            <a:ext cx="4572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3600" dirty="0" smtClean="0">
                <a:latin typeface="+mn-lt"/>
                <a:cs typeface="Arial" charset="0"/>
              </a:rPr>
              <a:t>Support Hub</a:t>
            </a:r>
          </a:p>
        </p:txBody>
      </p:sp>
      <p:sp>
        <p:nvSpPr>
          <p:cNvPr id="2" name="TextBox 1"/>
          <p:cNvSpPr txBox="1"/>
          <p:nvPr/>
        </p:nvSpPr>
        <p:spPr>
          <a:xfrm>
            <a:off x="287079" y="446566"/>
            <a:ext cx="4051005" cy="461665"/>
          </a:xfrm>
          <a:prstGeom prst="rect">
            <a:avLst/>
          </a:prstGeom>
          <a:noFill/>
        </p:spPr>
        <p:txBody>
          <a:bodyPr wrap="square" rtlCol="0">
            <a:spAutoFit/>
          </a:bodyPr>
          <a:lstStyle/>
          <a:p>
            <a:r>
              <a:rPr lang="en-US" sz="2400" dirty="0" smtClean="0">
                <a:solidFill>
                  <a:schemeClr val="bg1"/>
                </a:solidFill>
              </a:rPr>
              <a:t>SUPPORT.CYPHERWORX.COM</a:t>
            </a:r>
            <a:endParaRPr lang="en-US" sz="2400" dirty="0">
              <a:solidFill>
                <a:schemeClr val="bg1"/>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29" y="2141938"/>
            <a:ext cx="7555832" cy="2713293"/>
          </a:xfrm>
          <a:prstGeom prst="rect">
            <a:avLst/>
          </a:prstGeom>
          <a:ln>
            <a:solidFill>
              <a:schemeClr val="bg1">
                <a:lumMod val="50000"/>
              </a:schemeClr>
            </a:solidFill>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Box 2"/>
          <p:cNvSpPr txBox="1">
            <a:spLocks noChangeArrowheads="1"/>
          </p:cNvSpPr>
          <p:nvPr/>
        </p:nvSpPr>
        <p:spPr bwMode="auto">
          <a:xfrm>
            <a:off x="4768395" y="1171881"/>
            <a:ext cx="4121150"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500" dirty="0" smtClean="0"/>
              <a:t>If </a:t>
            </a:r>
            <a:r>
              <a:rPr lang="en-US" altLang="en-US" sz="1500" dirty="0"/>
              <a:t>you have any suggestions, and/or would like to request a new feature that would increase YOUR overall customer experience with our system, then please share them with us. </a:t>
            </a:r>
          </a:p>
          <a:p>
            <a:pPr eaLnBrk="1" hangingPunct="1"/>
            <a:endParaRPr lang="en-US" altLang="en-US" sz="1500" dirty="0"/>
          </a:p>
          <a:p>
            <a:pPr eaLnBrk="1" hangingPunct="1"/>
            <a:r>
              <a:rPr lang="en-US" altLang="en-US" sz="1500" dirty="0" smtClean="0"/>
              <a:t>Any </a:t>
            </a:r>
            <a:r>
              <a:rPr lang="en-US" altLang="en-US" sz="1500" dirty="0"/>
              <a:t>features which are incorporated into our </a:t>
            </a:r>
            <a:r>
              <a:rPr lang="en-US" altLang="en-US" sz="1500" dirty="0" err="1"/>
              <a:t>LMS</a:t>
            </a:r>
            <a:r>
              <a:rPr lang="en-US" altLang="en-US" sz="1500" dirty="0"/>
              <a:t> will be announced on next month’s call. By sharing your ideas with us you are assigning us all rights to the features. </a:t>
            </a:r>
            <a:endParaRPr lang="en-US" altLang="en-US" sz="1500" dirty="0" smtClean="0"/>
          </a:p>
          <a:p>
            <a:pPr eaLnBrk="1" hangingPunct="1"/>
            <a:endParaRPr lang="en-US" altLang="en-US" sz="1500" dirty="0"/>
          </a:p>
          <a:p>
            <a:pPr eaLnBrk="1" hangingPunct="1"/>
            <a:r>
              <a:rPr lang="en-US" altLang="en-US" sz="1500" dirty="0" smtClean="0"/>
              <a:t>In </a:t>
            </a:r>
            <a:r>
              <a:rPr lang="en-US" altLang="en-US" sz="1500" dirty="0"/>
              <a:t>appreciation of your time</a:t>
            </a:r>
            <a:r>
              <a:rPr lang="en-US" altLang="en-US" sz="1500" dirty="0" smtClean="0"/>
              <a:t>, </a:t>
            </a:r>
            <a:r>
              <a:rPr lang="en-US" altLang="en-US" sz="1500" dirty="0"/>
              <a:t>submitters whose features are incorporated into our </a:t>
            </a:r>
            <a:r>
              <a:rPr lang="en-US" altLang="en-US" sz="1500" dirty="0" err="1"/>
              <a:t>LMS</a:t>
            </a:r>
            <a:r>
              <a:rPr lang="en-US" altLang="en-US" sz="1500" dirty="0"/>
              <a:t> will be sent a $5 Starbucks gift card as a quick </a:t>
            </a:r>
            <a:r>
              <a:rPr lang="en-US" altLang="en-US" sz="1500" dirty="0" smtClean="0"/>
              <a:t>“Thank </a:t>
            </a:r>
            <a:r>
              <a:rPr lang="en-US" altLang="en-US" sz="1500" dirty="0"/>
              <a:t>You</a:t>
            </a:r>
            <a:r>
              <a:rPr lang="en-US" altLang="en-US" sz="1500" dirty="0" smtClean="0"/>
              <a:t>!”</a:t>
            </a:r>
            <a:endParaRPr lang="en-US" altLang="en-US" sz="1500" dirty="0"/>
          </a:p>
        </p:txBody>
      </p:sp>
      <p:sp>
        <p:nvSpPr>
          <p:cNvPr id="27653" name="TextBox 2"/>
          <p:cNvSpPr txBox="1">
            <a:spLocks noChangeArrowheads="1"/>
          </p:cNvSpPr>
          <p:nvPr/>
        </p:nvSpPr>
        <p:spPr bwMode="auto">
          <a:xfrm>
            <a:off x="254000" y="5010150"/>
            <a:ext cx="40338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dirty="0">
                <a:hlinkClick r:id="rId3"/>
              </a:rPr>
              <a:t>http://support.cypherworx.com/support/discussions</a:t>
            </a:r>
            <a:endParaRPr lang="en-US" altLang="en-US" sz="1400" dirty="0"/>
          </a:p>
          <a:p>
            <a:pPr algn="ctr" eaLnBrk="1" hangingPunct="1"/>
            <a:r>
              <a:rPr lang="en-US" altLang="en-US" sz="1400" dirty="0"/>
              <a:t>Click on “Suggestion Box” to add your ideas </a:t>
            </a:r>
          </a:p>
          <a:p>
            <a:pPr algn="ctr" eaLnBrk="1" hangingPunct="1"/>
            <a:r>
              <a:rPr lang="en-US" altLang="en-US" sz="1400" dirty="0"/>
              <a:t>in our community forum</a:t>
            </a:r>
          </a:p>
        </p:txBody>
      </p:sp>
      <p:sp>
        <p:nvSpPr>
          <p:cNvPr id="6" name="Title 1"/>
          <p:cNvSpPr txBox="1">
            <a:spLocks/>
          </p:cNvSpPr>
          <p:nvPr/>
        </p:nvSpPr>
        <p:spPr bwMode="auto">
          <a:xfrm>
            <a:off x="4419600" y="359228"/>
            <a:ext cx="4582886" cy="5987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Suggestions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204" y="1132114"/>
            <a:ext cx="1693911" cy="3878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2188029" y="4103914"/>
            <a:ext cx="1589314" cy="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6953" y="4295467"/>
            <a:ext cx="2608936" cy="160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81000" y="1600200"/>
            <a:ext cx="8382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Please feel free to reach out to our customer support folks after the webinar if you have more questions.</a:t>
            </a:r>
          </a:p>
          <a:p>
            <a:pPr>
              <a:defRPr/>
            </a:pPr>
            <a:endParaRPr lang="en-US" altLang="en-US" sz="2800" dirty="0" smtClean="0"/>
          </a:p>
          <a:p>
            <a:pPr marL="457200" indent="-457200">
              <a:buFont typeface="Arial" panose="020B0604020202020204" pitchFamily="34" charset="0"/>
              <a:buChar char="•"/>
              <a:defRPr/>
            </a:pPr>
            <a:r>
              <a:rPr lang="en-US" altLang="en-US" sz="2800" dirty="0" smtClean="0"/>
              <a:t>Debbie </a:t>
            </a:r>
            <a:r>
              <a:rPr lang="en-US" altLang="en-US" sz="2800" dirty="0" err="1" smtClean="0"/>
              <a:t>DiBacco</a:t>
            </a:r>
            <a:r>
              <a:rPr lang="en-US" altLang="en-US" sz="2800" dirty="0" smtClean="0"/>
              <a:t> – ddibacco@cypherworx.com</a:t>
            </a:r>
          </a:p>
          <a:p>
            <a:pPr marL="457200" indent="-457200">
              <a:buFont typeface="Arial" panose="020B0604020202020204" pitchFamily="34" charset="0"/>
              <a:buChar char="•"/>
              <a:defRPr/>
            </a:pPr>
            <a:r>
              <a:rPr lang="en-US" altLang="en-US" sz="2800" dirty="0" smtClean="0"/>
              <a:t>Chris Glenn – cglenn@cypherworx.com</a:t>
            </a:r>
          </a:p>
          <a:p>
            <a:pPr marL="457200" indent="-457200">
              <a:buFont typeface="Arial" panose="020B0604020202020204" pitchFamily="34" charset="0"/>
              <a:buChar char="•"/>
              <a:defRPr/>
            </a:pPr>
            <a:r>
              <a:rPr lang="en-US" altLang="en-US" sz="2800" dirty="0" smtClean="0"/>
              <a:t>Brett McIntosh – bmcintosh@cypherworx.com</a:t>
            </a:r>
          </a:p>
        </p:txBody>
      </p:sp>
      <p:sp>
        <p:nvSpPr>
          <p:cNvPr id="3" name="Title 1"/>
          <p:cNvSpPr txBox="1">
            <a:spLocks/>
          </p:cNvSpPr>
          <p:nvPr/>
        </p:nvSpPr>
        <p:spPr bwMode="auto">
          <a:xfrm>
            <a:off x="4419600" y="432940"/>
            <a:ext cx="4572000" cy="535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b="1" dirty="0" smtClean="0">
                <a:latin typeface="+mn-lt"/>
                <a:cs typeface="Arial" charset="0"/>
              </a:rPr>
              <a:t>Contact Info</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60960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TextBox 2"/>
          <p:cNvSpPr txBox="1">
            <a:spLocks noChangeArrowheads="1"/>
          </p:cNvSpPr>
          <p:nvPr/>
        </p:nvSpPr>
        <p:spPr bwMode="auto">
          <a:xfrm>
            <a:off x="3352800" y="1600200"/>
            <a:ext cx="4191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a:t>Right-click on the orange arrow and  you’ll see two options: Auto-Hide Control Panel or Show Control Panel. </a:t>
            </a:r>
          </a:p>
          <a:p>
            <a:pPr eaLnBrk="1" hangingPunct="1"/>
            <a:endParaRPr lang="en-US" altLang="en-US" dirty="0"/>
          </a:p>
          <a:p>
            <a:pPr eaLnBrk="1" hangingPunct="1"/>
            <a:r>
              <a:rPr lang="en-US" altLang="en-US" dirty="0"/>
              <a:t>Clicking on “Show Control Panel” will let you keep the control panel open throughout the presentation.</a:t>
            </a:r>
          </a:p>
        </p:txBody>
      </p:sp>
      <p:cxnSp>
        <p:nvCxnSpPr>
          <p:cNvPr id="4" name="Straight Connector 3"/>
          <p:cNvCxnSpPr/>
          <p:nvPr/>
        </p:nvCxnSpPr>
        <p:spPr>
          <a:xfrm>
            <a:off x="2057400" y="1866900"/>
            <a:ext cx="1295400"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341"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064" y="1567548"/>
            <a:ext cx="2562225"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TextBox 2"/>
          <p:cNvSpPr txBox="1">
            <a:spLocks noChangeArrowheads="1"/>
          </p:cNvSpPr>
          <p:nvPr/>
        </p:nvSpPr>
        <p:spPr bwMode="auto">
          <a:xfrm>
            <a:off x="4376064" y="2024748"/>
            <a:ext cx="431073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t>If you have a question, please </a:t>
            </a:r>
            <a:r>
              <a:rPr lang="en-US" altLang="en-US" dirty="0"/>
              <a:t>type </a:t>
            </a:r>
            <a:r>
              <a:rPr lang="en-US" altLang="en-US" dirty="0" smtClean="0"/>
              <a:t>it </a:t>
            </a:r>
            <a:r>
              <a:rPr lang="en-US" altLang="en-US" dirty="0"/>
              <a:t>into the questions area on your “Go To Webinar” control panel. </a:t>
            </a:r>
            <a:endParaRPr lang="en-US" altLang="en-US" dirty="0" smtClean="0"/>
          </a:p>
          <a:p>
            <a:pPr eaLnBrk="1" hangingPunct="1"/>
            <a:endParaRPr lang="en-US" altLang="en-US" dirty="0"/>
          </a:p>
          <a:p>
            <a:pPr eaLnBrk="1" hangingPunct="1"/>
            <a:r>
              <a:rPr lang="en-US" altLang="en-US" dirty="0" smtClean="0"/>
              <a:t>We want to encourage questions, so please feel free to type them in at any time.</a:t>
            </a:r>
            <a:endParaRPr lang="en-US" altLang="en-US" dirty="0"/>
          </a:p>
        </p:txBody>
      </p:sp>
      <p:cxnSp>
        <p:nvCxnSpPr>
          <p:cNvPr id="5" name="Straight Connector 4"/>
          <p:cNvCxnSpPr/>
          <p:nvPr/>
        </p:nvCxnSpPr>
        <p:spPr>
          <a:xfrm>
            <a:off x="3080664" y="2291448"/>
            <a:ext cx="1295400" cy="0"/>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Our Presenters</a:t>
            </a:r>
          </a:p>
        </p:txBody>
      </p:sp>
      <p:sp>
        <p:nvSpPr>
          <p:cNvPr id="6" name="TextBox 5"/>
          <p:cNvSpPr txBox="1"/>
          <p:nvPr/>
        </p:nvSpPr>
        <p:spPr>
          <a:xfrm>
            <a:off x="2890148" y="2464448"/>
            <a:ext cx="5785760" cy="830997"/>
          </a:xfrm>
          <a:prstGeom prst="rect">
            <a:avLst/>
          </a:prstGeom>
          <a:noFill/>
        </p:spPr>
        <p:txBody>
          <a:bodyPr wrap="square" rtlCol="0">
            <a:spAutoFit/>
          </a:bodyPr>
          <a:lstStyle/>
          <a:p>
            <a:r>
              <a:rPr lang="en-US" sz="2400" dirty="0" smtClean="0">
                <a:latin typeface="+mn-lt"/>
              </a:rPr>
              <a:t>Chris Glenn, Client Services</a:t>
            </a:r>
          </a:p>
          <a:p>
            <a:r>
              <a:rPr lang="en-US" sz="2400" dirty="0" smtClean="0">
                <a:latin typeface="+mn-lt"/>
              </a:rPr>
              <a:t>CypherWorx, Inc. </a:t>
            </a:r>
            <a:endParaRPr lang="en-US" sz="2400" dirty="0">
              <a:latin typeface="+mn-lt"/>
            </a:endParaRPr>
          </a:p>
        </p:txBody>
      </p:sp>
      <p:sp>
        <p:nvSpPr>
          <p:cNvPr id="5" name="Rectangle 4"/>
          <p:cNvSpPr/>
          <p:nvPr/>
        </p:nvSpPr>
        <p:spPr>
          <a:xfrm>
            <a:off x="1198911" y="3503605"/>
            <a:ext cx="1307592" cy="1408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166" y="3461073"/>
            <a:ext cx="1272158" cy="1453896"/>
          </a:xfrm>
          <a:prstGeom prst="rect">
            <a:avLst/>
          </a:prstGeom>
        </p:spPr>
      </p:pic>
      <p:sp>
        <p:nvSpPr>
          <p:cNvPr id="7" name="TextBox 6"/>
          <p:cNvSpPr txBox="1"/>
          <p:nvPr/>
        </p:nvSpPr>
        <p:spPr>
          <a:xfrm>
            <a:off x="2890148" y="3975761"/>
            <a:ext cx="5318187" cy="830997"/>
          </a:xfrm>
          <a:prstGeom prst="rect">
            <a:avLst/>
          </a:prstGeom>
          <a:noFill/>
        </p:spPr>
        <p:txBody>
          <a:bodyPr wrap="square" rtlCol="0">
            <a:spAutoFit/>
          </a:bodyPr>
          <a:lstStyle/>
          <a:p>
            <a:r>
              <a:rPr lang="en-US" sz="2400" dirty="0" smtClean="0">
                <a:latin typeface="+mn-lt"/>
              </a:rPr>
              <a:t>Debbie </a:t>
            </a:r>
            <a:r>
              <a:rPr lang="en-US" sz="2400" dirty="0" err="1" smtClean="0">
                <a:latin typeface="+mn-lt"/>
              </a:rPr>
              <a:t>DiBacco</a:t>
            </a:r>
            <a:r>
              <a:rPr lang="en-US" sz="2400" dirty="0" smtClean="0">
                <a:latin typeface="+mn-lt"/>
              </a:rPr>
              <a:t>, Client Services </a:t>
            </a:r>
            <a:r>
              <a:rPr lang="en-US" sz="2400" dirty="0"/>
              <a:t>CypherWorx, Inc.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275" y="1845469"/>
            <a:ext cx="1333500" cy="1524000"/>
          </a:xfrm>
          <a:prstGeom prst="rect">
            <a:avLst/>
          </a:prstGeom>
        </p:spPr>
      </p:pic>
    </p:spTree>
    <p:custDataLst>
      <p:tags r:id="rId1"/>
    </p:custDataLst>
    <p:extLst>
      <p:ext uri="{BB962C8B-B14F-4D97-AF65-F5344CB8AC3E}">
        <p14:creationId xmlns:p14="http://schemas.microsoft.com/office/powerpoint/2010/main" val="633843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5" name="AutoShape 4"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7" name="Rectangle 1"/>
          <p:cNvSpPr>
            <a:spLocks noChangeArrowheads="1"/>
          </p:cNvSpPr>
          <p:nvPr/>
        </p:nvSpPr>
        <p:spPr bwMode="auto">
          <a:xfrm>
            <a:off x="4953000" y="6034088"/>
            <a:ext cx="426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a:solidFill>
                  <a:srgbClr val="0069AA"/>
                </a:solidFill>
              </a:rPr>
              <a:t>http://en.wikipedia.org/wiki/Firefighting_in_the_United_States</a:t>
            </a:r>
          </a:p>
        </p:txBody>
      </p:sp>
      <p:sp>
        <p:nvSpPr>
          <p:cNvPr id="18438" name="Title 1"/>
          <p:cNvSpPr txBox="1">
            <a:spLocks/>
          </p:cNvSpPr>
          <p:nvPr/>
        </p:nvSpPr>
        <p:spPr bwMode="auto">
          <a:xfrm>
            <a:off x="4452258" y="391888"/>
            <a:ext cx="4572000" cy="5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a:t>Agenda</a:t>
            </a:r>
          </a:p>
        </p:txBody>
      </p:sp>
      <p:grpSp>
        <p:nvGrpSpPr>
          <p:cNvPr id="3" name="Group 2"/>
          <p:cNvGrpSpPr/>
          <p:nvPr/>
        </p:nvGrpSpPr>
        <p:grpSpPr>
          <a:xfrm>
            <a:off x="5726906" y="1560513"/>
            <a:ext cx="2719388" cy="3705225"/>
            <a:chOff x="5486400" y="1609725"/>
            <a:chExt cx="2719388" cy="3705225"/>
          </a:xfrm>
        </p:grpSpPr>
        <p:sp>
          <p:nvSpPr>
            <p:cNvPr id="2" name="Rounded Rectangle 1"/>
            <p:cNvSpPr/>
            <p:nvPr/>
          </p:nvSpPr>
          <p:spPr>
            <a:xfrm>
              <a:off x="5486400" y="1609725"/>
              <a:ext cx="2719388" cy="3705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450013" y="2419350"/>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450013" y="2925763"/>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450013" y="3425825"/>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450013" y="3938588"/>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7850" y="2066925"/>
              <a:ext cx="57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ontent Placeholder 2"/>
          <p:cNvSpPr>
            <a:spLocks noGrp="1"/>
          </p:cNvSpPr>
          <p:nvPr>
            <p:ph idx="1"/>
          </p:nvPr>
        </p:nvSpPr>
        <p:spPr bwMode="auto">
          <a:xfrm>
            <a:off x="273946" y="1328205"/>
            <a:ext cx="5010942" cy="44800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Registration Overview</a:t>
            </a:r>
          </a:p>
          <a:p>
            <a:r>
              <a:rPr lang="en-US" sz="2400" dirty="0" smtClean="0"/>
              <a:t>YouTube Training Videos</a:t>
            </a:r>
          </a:p>
          <a:p>
            <a:r>
              <a:rPr lang="en-US" sz="2400" dirty="0" smtClean="0"/>
              <a:t>Site Status</a:t>
            </a:r>
          </a:p>
          <a:p>
            <a:r>
              <a:rPr lang="en-US" sz="2400" dirty="0" smtClean="0"/>
              <a:t>Site Building Feature</a:t>
            </a:r>
          </a:p>
          <a:p>
            <a:r>
              <a:rPr lang="en-US" sz="2400" dirty="0" smtClean="0"/>
              <a:t>Browsers/Flash</a:t>
            </a:r>
          </a:p>
          <a:p>
            <a:r>
              <a:rPr lang="en-US" sz="2400" dirty="0" smtClean="0"/>
              <a:t>Support Hub Resources</a:t>
            </a:r>
            <a:endParaRPr lang="en-US" sz="24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3628" y="348340"/>
            <a:ext cx="2490682" cy="646331"/>
          </a:xfrm>
          <a:prstGeom prst="rect">
            <a:avLst/>
          </a:prstGeom>
          <a:noFill/>
        </p:spPr>
        <p:txBody>
          <a:bodyPr wrap="none" rtlCol="0">
            <a:spAutoFit/>
          </a:bodyPr>
          <a:lstStyle/>
          <a:p>
            <a:r>
              <a:rPr lang="en-US" sz="3600" b="1" dirty="0" smtClean="0"/>
              <a:t>Registration</a:t>
            </a:r>
            <a:endParaRPr lang="en-US" sz="3600" b="1" dirty="0"/>
          </a:p>
        </p:txBody>
      </p:sp>
      <p:sp>
        <p:nvSpPr>
          <p:cNvPr id="5" name="TextBox 4"/>
          <p:cNvSpPr txBox="1"/>
          <p:nvPr/>
        </p:nvSpPr>
        <p:spPr>
          <a:xfrm>
            <a:off x="5377543" y="1582021"/>
            <a:ext cx="3690256" cy="2585323"/>
          </a:xfrm>
          <a:prstGeom prst="rect">
            <a:avLst/>
          </a:prstGeom>
          <a:noFill/>
        </p:spPr>
        <p:txBody>
          <a:bodyPr wrap="square" rtlCol="0">
            <a:spAutoFit/>
          </a:bodyPr>
          <a:lstStyle/>
          <a:p>
            <a:r>
              <a:rPr lang="en-US" b="1" dirty="0" smtClean="0"/>
              <a:t>Importance of the URL</a:t>
            </a:r>
            <a:r>
              <a:rPr lang="en-US" dirty="0" smtClean="0"/>
              <a:t>: </a:t>
            </a:r>
          </a:p>
          <a:p>
            <a:pPr marL="285750" indent="-285750">
              <a:buFont typeface="Arial" panose="020B0604020202020204" pitchFamily="34" charset="0"/>
              <a:buChar char="•"/>
            </a:pPr>
            <a:r>
              <a:rPr lang="en-US" dirty="0" smtClean="0"/>
              <a:t>Specific URLs for each site</a:t>
            </a:r>
          </a:p>
          <a:p>
            <a:pPr marL="285750" indent="-285750">
              <a:buFont typeface="Arial" panose="020B0604020202020204" pitchFamily="34" charset="0"/>
              <a:buChar char="•"/>
            </a:pPr>
            <a:r>
              <a:rPr lang="en-US" dirty="0" smtClean="0"/>
              <a:t>Naming convention is: </a:t>
            </a:r>
            <a:r>
              <a:rPr lang="en-US" dirty="0" smtClean="0">
                <a:hlinkClick r:id="rId3"/>
              </a:rPr>
              <a:t>https://collabornation.net/</a:t>
            </a:r>
            <a:r>
              <a:rPr lang="en-US" dirty="0" smtClean="0"/>
              <a:t> login/</a:t>
            </a:r>
            <a:r>
              <a:rPr lang="en-US" dirty="0" err="1" smtClean="0">
                <a:solidFill>
                  <a:srgbClr val="FF0000"/>
                </a:solidFill>
              </a:rPr>
              <a:t>yoursiteinfohere</a:t>
            </a:r>
            <a:endParaRPr lang="en-US" dirty="0" smtClean="0">
              <a:solidFill>
                <a:srgbClr val="FF0000"/>
              </a:solidFill>
            </a:endParaRPr>
          </a:p>
          <a:p>
            <a:pPr marL="285750" indent="-285750">
              <a:buFont typeface="Arial" panose="020B0604020202020204" pitchFamily="34" charset="0"/>
              <a:buChar char="•"/>
            </a:pPr>
            <a:r>
              <a:rPr lang="en-US" dirty="0" smtClean="0"/>
              <a:t>Without that URL, a customer registers incorrectly (usually into collabornation.net) and without the courses they need.</a:t>
            </a:r>
          </a:p>
        </p:txBody>
      </p:sp>
      <p:pic>
        <p:nvPicPr>
          <p:cNvPr id="1030" name="Picture 6" descr="C:\Users\ddibacco\AppData\Local\Temp\SNAGHTMLa132e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29" y="1336749"/>
            <a:ext cx="5040085" cy="32457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0629" y="4970540"/>
            <a:ext cx="5919056" cy="369332"/>
          </a:xfrm>
          <a:prstGeom prst="rect">
            <a:avLst/>
          </a:prstGeom>
          <a:noFill/>
        </p:spPr>
        <p:txBody>
          <a:bodyPr wrap="none" rtlCol="0">
            <a:spAutoFit/>
          </a:bodyPr>
          <a:lstStyle/>
          <a:p>
            <a:r>
              <a:rPr lang="en-US" b="1" dirty="0" smtClean="0">
                <a:solidFill>
                  <a:srgbClr val="FF0000"/>
                </a:solidFill>
              </a:rPr>
              <a:t>EXAMPLE: https</a:t>
            </a:r>
            <a:r>
              <a:rPr lang="en-US" b="1" dirty="0">
                <a:solidFill>
                  <a:srgbClr val="FF0000"/>
                </a:solidFill>
              </a:rPr>
              <a:t>://collabornation.net/login/ymcanorthshore</a:t>
            </a:r>
          </a:p>
        </p:txBody>
      </p:sp>
    </p:spTree>
    <p:custDataLst>
      <p:tags r:id="rId1"/>
    </p:custDataLst>
    <p:extLst>
      <p:ext uri="{BB962C8B-B14F-4D97-AF65-F5344CB8AC3E}">
        <p14:creationId xmlns:p14="http://schemas.microsoft.com/office/powerpoint/2010/main" val="59745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YouTube Training Videos</a:t>
            </a:r>
            <a:endParaRPr lang="en-US" sz="2800" b="1" dirty="0">
              <a:solidFill>
                <a:prstClr val="black"/>
              </a:solidFill>
            </a:endParaRPr>
          </a:p>
        </p:txBody>
      </p:sp>
      <p:sp>
        <p:nvSpPr>
          <p:cNvPr id="2" name="TextBox 1"/>
          <p:cNvSpPr txBox="1"/>
          <p:nvPr/>
        </p:nvSpPr>
        <p:spPr>
          <a:xfrm>
            <a:off x="595423" y="1573618"/>
            <a:ext cx="7814930" cy="3724096"/>
          </a:xfrm>
          <a:prstGeom prst="rect">
            <a:avLst/>
          </a:prstGeom>
          <a:noFill/>
        </p:spPr>
        <p:txBody>
          <a:bodyPr wrap="square" rtlCol="0">
            <a:spAutoFit/>
          </a:bodyPr>
          <a:lstStyle/>
          <a:p>
            <a:r>
              <a:rPr lang="en-US" dirty="0" smtClean="0"/>
              <a:t>7:18 minute video </a:t>
            </a:r>
            <a:endParaRPr lang="en-US" dirty="0"/>
          </a:p>
          <a:p>
            <a:r>
              <a:rPr lang="en-US" sz="2000" b="1" dirty="0" smtClean="0"/>
              <a:t>Learning Management System </a:t>
            </a:r>
          </a:p>
          <a:p>
            <a:r>
              <a:rPr lang="en-US" dirty="0" smtClean="0"/>
              <a:t>Details how to take courses, participate in discussions, add events and upload resources.  Admins can see how to use the reporting features, course assignment options and our DIY Course Creation tool. </a:t>
            </a:r>
          </a:p>
          <a:p>
            <a:r>
              <a:rPr lang="en-US" dirty="0" smtClean="0">
                <a:hlinkClick r:id="rId3"/>
              </a:rPr>
              <a:t>https</a:t>
            </a:r>
            <a:r>
              <a:rPr lang="en-US" dirty="0">
                <a:hlinkClick r:id="rId3"/>
              </a:rPr>
              <a:t>://</a:t>
            </a:r>
            <a:r>
              <a:rPr lang="en-US" dirty="0" smtClean="0">
                <a:hlinkClick r:id="rId3"/>
              </a:rPr>
              <a:t>www.youtube.com/watch?v=cOrfDxQdEY4</a:t>
            </a:r>
            <a:endParaRPr lang="en-US" dirty="0" smtClean="0"/>
          </a:p>
          <a:p>
            <a:endParaRPr lang="en-US" dirty="0"/>
          </a:p>
          <a:p>
            <a:r>
              <a:rPr lang="en-US" dirty="0" smtClean="0"/>
              <a:t>10:41 minute video</a:t>
            </a:r>
          </a:p>
          <a:p>
            <a:r>
              <a:rPr lang="en-US" sz="2000" b="1" dirty="0" err="1" smtClean="0"/>
              <a:t>CollaborNation</a:t>
            </a:r>
            <a:r>
              <a:rPr lang="en-US" sz="2000" b="1" dirty="0" smtClean="0"/>
              <a:t> Create-a-Course (DIY) Tutorial</a:t>
            </a:r>
          </a:p>
          <a:p>
            <a:r>
              <a:rPr lang="en-US" dirty="0" smtClean="0"/>
              <a:t>Details the step by step process on how to turn your existing material into an online course.</a:t>
            </a:r>
          </a:p>
          <a:p>
            <a:r>
              <a:rPr lang="en-US" dirty="0">
                <a:hlinkClick r:id="rId4"/>
              </a:rPr>
              <a:t>https://</a:t>
            </a:r>
            <a:r>
              <a:rPr lang="en-US" dirty="0" smtClean="0">
                <a:hlinkClick r:id="rId4"/>
              </a:rPr>
              <a:t>www.youtube.com/watch?v=cX4AXHe5Yak</a:t>
            </a:r>
            <a:endParaRPr lang="en-US" dirty="0" smtClean="0"/>
          </a:p>
          <a:p>
            <a:endParaRPr lang="en-US" dirty="0"/>
          </a:p>
        </p:txBody>
      </p:sp>
    </p:spTree>
    <p:custDataLst>
      <p:tags r:id="rId1"/>
    </p:custDataLst>
    <p:extLst>
      <p:ext uri="{BB962C8B-B14F-4D97-AF65-F5344CB8AC3E}">
        <p14:creationId xmlns:p14="http://schemas.microsoft.com/office/powerpoint/2010/main" val="390692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3826871" cy="646331"/>
          </a:xfrm>
          <a:prstGeom prst="rect">
            <a:avLst/>
          </a:prstGeom>
          <a:noFill/>
        </p:spPr>
        <p:txBody>
          <a:bodyPr wrap="square" rtlCol="0">
            <a:spAutoFit/>
          </a:bodyPr>
          <a:lstStyle/>
          <a:p>
            <a:r>
              <a:rPr lang="en-US" sz="3600" b="1" dirty="0" smtClean="0">
                <a:solidFill>
                  <a:prstClr val="black"/>
                </a:solidFill>
              </a:rPr>
              <a:t>Status Page</a:t>
            </a:r>
            <a:endParaRPr lang="en-US" sz="3600" b="1"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1" y="1377696"/>
            <a:ext cx="5011843" cy="369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36336" y="1492937"/>
            <a:ext cx="2596896" cy="4524315"/>
          </a:xfrm>
          <a:prstGeom prst="rect">
            <a:avLst/>
          </a:prstGeom>
          <a:noFill/>
        </p:spPr>
        <p:txBody>
          <a:bodyPr wrap="square" rtlCol="0">
            <a:spAutoFit/>
          </a:bodyPr>
          <a:lstStyle/>
          <a:p>
            <a:r>
              <a:rPr lang="en-US" dirty="0" smtClean="0">
                <a:hlinkClick r:id="rId4"/>
              </a:rPr>
              <a:t>support.cypherworx.com/support/home</a:t>
            </a:r>
            <a:endParaRPr lang="en-US" dirty="0" smtClean="0"/>
          </a:p>
          <a:p>
            <a:endParaRPr lang="en-US" dirty="0"/>
          </a:p>
          <a:p>
            <a:r>
              <a:rPr lang="en-US" dirty="0" smtClean="0"/>
              <a:t>Under the Knowledge Base section, click on “Site Status”</a:t>
            </a:r>
          </a:p>
          <a:p>
            <a:endParaRPr lang="en-US" dirty="0"/>
          </a:p>
          <a:p>
            <a:endParaRPr lang="en-US" dirty="0" smtClean="0"/>
          </a:p>
          <a:p>
            <a:endParaRPr lang="en-US" dirty="0"/>
          </a:p>
          <a:p>
            <a:endParaRPr lang="en-US" dirty="0" smtClean="0"/>
          </a:p>
          <a:p>
            <a:endParaRPr lang="en-US" dirty="0"/>
          </a:p>
          <a:p>
            <a:r>
              <a:rPr lang="en-US" dirty="0"/>
              <a:t>Click on “Get Updates” to be informed via email </a:t>
            </a:r>
            <a:r>
              <a:rPr lang="en-US" dirty="0" smtClean="0"/>
              <a:t>if </a:t>
            </a:r>
            <a:r>
              <a:rPr lang="en-US" dirty="0"/>
              <a:t>the site is experiencing </a:t>
            </a:r>
            <a:r>
              <a:rPr lang="en-US" dirty="0" smtClean="0"/>
              <a:t>an </a:t>
            </a:r>
            <a:r>
              <a:rPr lang="en-US" dirty="0"/>
              <a:t>issue.</a:t>
            </a:r>
          </a:p>
          <a:p>
            <a:endParaRPr lang="en-US" dirty="0"/>
          </a:p>
        </p:txBody>
      </p:sp>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291" r="8473" b="33536"/>
          <a:stretch/>
        </p:blipFill>
        <p:spPr bwMode="auto">
          <a:xfrm>
            <a:off x="5754624" y="3460040"/>
            <a:ext cx="2692199" cy="8736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1249643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694065" y="348340"/>
            <a:ext cx="4162251" cy="646331"/>
          </a:xfrm>
          <a:prstGeom prst="rect">
            <a:avLst/>
          </a:prstGeom>
          <a:noFill/>
        </p:spPr>
        <p:txBody>
          <a:bodyPr wrap="square" rtlCol="0">
            <a:spAutoFit/>
          </a:bodyPr>
          <a:lstStyle/>
          <a:p>
            <a:r>
              <a:rPr lang="en-US" sz="3600" b="1" dirty="0" smtClean="0">
                <a:solidFill>
                  <a:prstClr val="black"/>
                </a:solidFill>
              </a:rPr>
              <a:t>Site Building feature</a:t>
            </a:r>
            <a:endParaRPr lang="en-US" sz="3600" b="1" dirty="0">
              <a:solidFill>
                <a:prstClr val="black"/>
              </a:solidFill>
            </a:endParaRPr>
          </a:p>
        </p:txBody>
      </p:sp>
      <p:sp>
        <p:nvSpPr>
          <p:cNvPr id="11" name="TextBox 2"/>
          <p:cNvSpPr txBox="1">
            <a:spLocks noChangeArrowheads="1"/>
          </p:cNvSpPr>
          <p:nvPr/>
        </p:nvSpPr>
        <p:spPr bwMode="auto">
          <a:xfrm>
            <a:off x="220716" y="1160689"/>
            <a:ext cx="8635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solidFill>
                  <a:prstClr val="black"/>
                </a:solidFill>
              </a:rPr>
              <a:t>What you can manage through the choices in the Site Building feature – top choice in the Admin Settings Menu:</a:t>
            </a:r>
          </a:p>
          <a:p>
            <a:pPr eaLnBrk="1" hangingPunct="1"/>
            <a:endParaRPr lang="en-US" altLang="en-US" b="1" dirty="0">
              <a:solidFill>
                <a:prstClr val="black"/>
              </a:solidFill>
            </a:endParaRPr>
          </a:p>
          <a:p>
            <a:pPr eaLnBrk="1" hangingPunct="1"/>
            <a:endParaRPr lang="en-US" altLang="en-US" b="1" dirty="0" smtClean="0">
              <a:solidFill>
                <a:prstClr val="black"/>
              </a:solidFill>
            </a:endParaRPr>
          </a:p>
          <a:p>
            <a:pPr eaLnBrk="1" hangingPunct="1"/>
            <a:endParaRPr lang="en-US" altLang="en-US" b="1" dirty="0" smtClean="0">
              <a:solidFill>
                <a:prstClr val="black"/>
              </a:solidFill>
            </a:endParaRPr>
          </a:p>
          <a:p>
            <a:pPr eaLnBrk="1" hangingPunct="1"/>
            <a:r>
              <a:rPr lang="en-US" altLang="en-US" dirty="0" smtClean="0">
                <a:solidFill>
                  <a:prstClr val="black"/>
                </a:solidFill>
              </a:rPr>
              <a:t>Change the color of the banner at the top and change the logo and title:</a:t>
            </a:r>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16" y="1915842"/>
            <a:ext cx="2029108" cy="428685"/>
          </a:xfrm>
          <a:prstGeom prst="rect">
            <a:avLst/>
          </a:prstGeom>
          <a:ln>
            <a:solidFill>
              <a:schemeClr val="bg1">
                <a:lumMod val="50000"/>
              </a:schemeClr>
            </a:solidFill>
          </a:ln>
        </p:spPr>
      </p:pic>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05" y="3053515"/>
            <a:ext cx="2124371" cy="971686"/>
          </a:xfrm>
          <a:prstGeom prst="rect">
            <a:avLst/>
          </a:prstGeom>
        </p:spPr>
      </p:pic>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205" y="4237353"/>
            <a:ext cx="2810267" cy="1247949"/>
          </a:xfrm>
          <a:prstGeom prst="rect">
            <a:avLst/>
          </a:prstGeom>
        </p:spPr>
      </p:pic>
      <p:sp>
        <p:nvSpPr>
          <p:cNvPr id="15" name="TextBox 14"/>
          <p:cNvSpPr txBox="1"/>
          <p:nvPr/>
        </p:nvSpPr>
        <p:spPr>
          <a:xfrm>
            <a:off x="5221052" y="3539358"/>
            <a:ext cx="3635264" cy="923330"/>
          </a:xfrm>
          <a:prstGeom prst="rect">
            <a:avLst/>
          </a:prstGeom>
          <a:noFill/>
          <a:ln>
            <a:solidFill>
              <a:schemeClr val="bg1">
                <a:lumMod val="50000"/>
              </a:schemeClr>
            </a:solidFill>
          </a:ln>
        </p:spPr>
        <p:txBody>
          <a:bodyPr wrap="square" rtlCol="0">
            <a:spAutoFit/>
          </a:bodyPr>
          <a:lstStyle/>
          <a:p>
            <a:r>
              <a:rPr lang="en-US" dirty="0" smtClean="0"/>
              <a:t>After each modification, scroll to the bottom of the page and select the </a:t>
            </a:r>
            <a:r>
              <a:rPr lang="en-US" b="1" dirty="0" smtClean="0"/>
              <a:t>Save Changes </a:t>
            </a:r>
            <a:r>
              <a:rPr lang="en-US" dirty="0" smtClean="0"/>
              <a:t>button.</a:t>
            </a:r>
            <a:endParaRPr lang="en-US" dirty="0"/>
          </a:p>
        </p:txBody>
      </p:sp>
      <p:pic>
        <p:nvPicPr>
          <p:cNvPr id="16" name="Picture 1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366" y="4667873"/>
            <a:ext cx="2038635" cy="419158"/>
          </a:xfrm>
          <a:prstGeom prst="rect">
            <a:avLst/>
          </a:prstGeom>
        </p:spPr>
      </p:pic>
      <p:sp>
        <p:nvSpPr>
          <p:cNvPr id="17" name="Oval 16"/>
          <p:cNvSpPr/>
          <p:nvPr/>
        </p:nvSpPr>
        <p:spPr>
          <a:xfrm>
            <a:off x="6019366" y="4515132"/>
            <a:ext cx="1266806" cy="7390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948419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36396</TotalTime>
  <Words>705</Words>
  <Application>Microsoft Office PowerPoint</Application>
  <PresentationFormat>On-screen Show (4:3)</PresentationFormat>
  <Paragraphs>106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Hub</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ID1</dc:creator>
  <cp:lastModifiedBy>ddibacco</cp:lastModifiedBy>
  <cp:revision>449</cp:revision>
  <cp:lastPrinted>2013-12-05T16:52:49Z</cp:lastPrinted>
  <dcterms:created xsi:type="dcterms:W3CDTF">2012-01-18T21:52:15Z</dcterms:created>
  <dcterms:modified xsi:type="dcterms:W3CDTF">2018-05-16T18:49:20Z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20098468-10C1-46B5-89C1-C1CFB885ED6C</vt:lpwstr>
  </property>
  <property fmtid="{D5CDD505-2E9C-101B-9397-08002B2CF9AE}" pid="3" name="ArticulatePath">
    <vt:lpwstr>Users Group Meeting 10-18-17</vt:lpwstr>
  </property>
</Properties>
</file>