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24" r:id="rId2"/>
    <p:sldId id="443" r:id="rId3"/>
    <p:sldId id="442" r:id="rId4"/>
    <p:sldId id="483" r:id="rId5"/>
    <p:sldId id="465" r:id="rId6"/>
    <p:sldId id="484" r:id="rId7"/>
    <p:sldId id="500" r:id="rId8"/>
    <p:sldId id="533" r:id="rId9"/>
    <p:sldId id="534" r:id="rId10"/>
    <p:sldId id="535" r:id="rId11"/>
    <p:sldId id="536" r:id="rId12"/>
    <p:sldId id="538" r:id="rId13"/>
    <p:sldId id="539" r:id="rId14"/>
    <p:sldId id="537" r:id="rId15"/>
    <p:sldId id="540" r:id="rId16"/>
    <p:sldId id="541" r:id="rId17"/>
    <p:sldId id="542" r:id="rId18"/>
    <p:sldId id="543" r:id="rId19"/>
    <p:sldId id="532" r:id="rId20"/>
    <p:sldId id="544" r:id="rId21"/>
    <p:sldId id="472" r:id="rId22"/>
    <p:sldId id="445" r:id="rId23"/>
    <p:sldId id="446" r:id="rId24"/>
  </p:sldIdLst>
  <p:sldSz cx="9144000" cy="6858000" type="screen4x3"/>
  <p:notesSz cx="7086600" cy="9372600"/>
  <p:custDataLst>
    <p:tags r:id="rId27"/>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33"/>
    <a:srgbClr val="F47C45"/>
    <a:srgbClr val="0069AA"/>
    <a:srgbClr val="EB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45" autoAdjust="0"/>
    <p:restoredTop sz="90160" autoAdjust="0"/>
  </p:normalViewPr>
  <p:slideViewPr>
    <p:cSldViewPr snapToGrid="0">
      <p:cViewPr>
        <p:scale>
          <a:sx n="78" d="100"/>
          <a:sy n="78" d="100"/>
        </p:scale>
        <p:origin x="-2490" y="-59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cs typeface="Arial" charset="0"/>
              </a:defRPr>
            </a:lvl1pPr>
          </a:lstStyle>
          <a:p>
            <a:pPr>
              <a:defRPr/>
            </a:pPr>
            <a:fld id="{6307C075-CBF3-4B35-BF3D-3ED4CC0290E4}" type="datetimeFigureOut">
              <a:rPr lang="en-US"/>
              <a:pPr>
                <a:defRPr/>
              </a:pPr>
              <a:t>4/18/2018</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cs typeface="Arial" charset="0"/>
              </a:defRPr>
            </a:lvl1pPr>
          </a:lstStyle>
          <a:p>
            <a:pPr>
              <a:defRPr/>
            </a:pPr>
            <a:fld id="{0F804B4D-782B-4993-8032-CBDDC7169C48}" type="slidenum">
              <a:rPr lang="en-US"/>
              <a:pPr>
                <a:defRPr/>
              </a:pPr>
              <a:t>‹#›</a:t>
            </a:fld>
            <a:endParaRPr lang="en-US"/>
          </a:p>
        </p:txBody>
      </p:sp>
    </p:spTree>
    <p:extLst>
      <p:ext uri="{BB962C8B-B14F-4D97-AF65-F5344CB8AC3E}">
        <p14:creationId xmlns:p14="http://schemas.microsoft.com/office/powerpoint/2010/main" val="74834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cs typeface="+mn-cs"/>
              </a:defRPr>
            </a:lvl1pPr>
          </a:lstStyle>
          <a:p>
            <a:pPr>
              <a:defRPr/>
            </a:pPr>
            <a:fld id="{BC76D0E2-F045-4B40-9879-6DD6786B3DCE}" type="datetimeFigureOut">
              <a:rPr lang="en-US"/>
              <a:pPr>
                <a:defRPr/>
              </a:pPr>
              <a:t>4/18/2018</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cs typeface="+mn-cs"/>
              </a:defRPr>
            </a:lvl1pPr>
          </a:lstStyle>
          <a:p>
            <a:pPr>
              <a:defRPr/>
            </a:pPr>
            <a:fld id="{ADD7CA55-11D8-425A-A30B-98CF3F803D73}" type="slidenum">
              <a:rPr lang="en-US"/>
              <a:pPr>
                <a:defRPr/>
              </a:pPr>
              <a:t>‹#›</a:t>
            </a:fld>
            <a:endParaRPr lang="en-US"/>
          </a:p>
        </p:txBody>
      </p:sp>
    </p:spTree>
    <p:extLst>
      <p:ext uri="{BB962C8B-B14F-4D97-AF65-F5344CB8AC3E}">
        <p14:creationId xmlns:p14="http://schemas.microsoft.com/office/powerpoint/2010/main" val="131782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17243-13B1-4A03-894C-63D68A06B27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3986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3F77AA-B512-491B-A4DA-826F43B43E2A}" type="slidenum">
              <a:rPr lang="en-US" smtClean="0"/>
              <a:pPr>
                <a:defRPr/>
              </a:pPr>
              <a:t>21</a:t>
            </a:fld>
            <a:endParaRPr lang="en-US"/>
          </a:p>
        </p:txBody>
      </p:sp>
    </p:spTree>
    <p:extLst>
      <p:ext uri="{BB962C8B-B14F-4D97-AF65-F5344CB8AC3E}">
        <p14:creationId xmlns:p14="http://schemas.microsoft.com/office/powerpoint/2010/main" val="24138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pPr>
                <a:defRPr/>
              </a:pPr>
              <a:t>4/18/2018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pPr>
                <a:defRPr/>
              </a:pPr>
              <a:t>‹#›</a:t>
            </a:fld>
            <a:endParaRPr lang="en-US"/>
          </a:p>
        </p:txBody>
      </p:sp>
    </p:spTree>
    <p:extLst>
      <p:ext uri="{BB962C8B-B14F-4D97-AF65-F5344CB8AC3E}">
        <p14:creationId xmlns:p14="http://schemas.microsoft.com/office/powerpoint/2010/main" val="40719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pPr>
                <a:defRPr/>
              </a:pPr>
              <a:t>4/18/2018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pPr>
                <a:defRPr/>
              </a:pPr>
              <a:t>‹#›</a:t>
            </a:fld>
            <a:endParaRPr lang="en-US"/>
          </a:p>
        </p:txBody>
      </p:sp>
    </p:spTree>
    <p:extLst>
      <p:ext uri="{BB962C8B-B14F-4D97-AF65-F5344CB8AC3E}">
        <p14:creationId xmlns:p14="http://schemas.microsoft.com/office/powerpoint/2010/main" val="107126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pPr>
                <a:defRPr/>
              </a:pPr>
              <a:t>4/18/2018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pPr>
                <a:defRPr/>
              </a:pPr>
              <a:t>‹#›</a:t>
            </a:fld>
            <a:endParaRPr lang="en-US"/>
          </a:p>
        </p:txBody>
      </p:sp>
    </p:spTree>
    <p:extLst>
      <p:ext uri="{BB962C8B-B14F-4D97-AF65-F5344CB8AC3E}">
        <p14:creationId xmlns:p14="http://schemas.microsoft.com/office/powerpoint/2010/main" val="105348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pPr>
                <a:defRPr/>
              </a:pPr>
              <a:t>4/18/2018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pPr>
                <a:defRPr/>
              </a:pPr>
              <a:t>‹#›</a:t>
            </a:fld>
            <a:endParaRPr lang="en-US"/>
          </a:p>
        </p:txBody>
      </p:sp>
    </p:spTree>
    <p:extLst>
      <p:ext uri="{BB962C8B-B14F-4D97-AF65-F5344CB8AC3E}">
        <p14:creationId xmlns:p14="http://schemas.microsoft.com/office/powerpoint/2010/main" val="24915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pPr>
                <a:defRPr/>
              </a:pPr>
              <a:t>4/18/2018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pPr>
                <a:defRPr/>
              </a:pPr>
              <a:t>‹#›</a:t>
            </a:fld>
            <a:endParaRPr lang="en-US"/>
          </a:p>
        </p:txBody>
      </p:sp>
    </p:spTree>
    <p:extLst>
      <p:ext uri="{BB962C8B-B14F-4D97-AF65-F5344CB8AC3E}">
        <p14:creationId xmlns:p14="http://schemas.microsoft.com/office/powerpoint/2010/main" val="8383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pPr>
                <a:defRPr/>
              </a:pPr>
              <a:t>4/18/2018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pPr>
                <a:defRPr/>
              </a:pPr>
              <a:t>‹#›</a:t>
            </a:fld>
            <a:endParaRPr lang="en-US"/>
          </a:p>
        </p:txBody>
      </p:sp>
    </p:spTree>
    <p:extLst>
      <p:ext uri="{BB962C8B-B14F-4D97-AF65-F5344CB8AC3E}">
        <p14:creationId xmlns:p14="http://schemas.microsoft.com/office/powerpoint/2010/main" val="41528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pPr>
                <a:defRPr/>
              </a:pPr>
              <a:t>4/18/2018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pPr>
                <a:defRPr/>
              </a:pPr>
              <a:t>‹#›</a:t>
            </a:fld>
            <a:endParaRPr lang="en-US"/>
          </a:p>
        </p:txBody>
      </p:sp>
    </p:spTree>
    <p:extLst>
      <p:ext uri="{BB962C8B-B14F-4D97-AF65-F5344CB8AC3E}">
        <p14:creationId xmlns:p14="http://schemas.microsoft.com/office/powerpoint/2010/main" val="375552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pPr>
                <a:defRPr/>
              </a:pPr>
              <a:t>4/18/2018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pPr>
                <a:defRPr/>
              </a:pPr>
              <a:t>‹#›</a:t>
            </a:fld>
            <a:endParaRPr lang="en-US"/>
          </a:p>
        </p:txBody>
      </p:sp>
    </p:spTree>
    <p:extLst>
      <p:ext uri="{BB962C8B-B14F-4D97-AF65-F5344CB8AC3E}">
        <p14:creationId xmlns:p14="http://schemas.microsoft.com/office/powerpoint/2010/main" val="504398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pPr>
                <a:defRPr/>
              </a:pPr>
              <a:t>4/18/2018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pPr>
                <a:defRPr/>
              </a:pPr>
              <a:t>‹#›</a:t>
            </a:fld>
            <a:endParaRPr lang="en-US"/>
          </a:p>
        </p:txBody>
      </p:sp>
    </p:spTree>
    <p:extLst>
      <p:ext uri="{BB962C8B-B14F-4D97-AF65-F5344CB8AC3E}">
        <p14:creationId xmlns:p14="http://schemas.microsoft.com/office/powerpoint/2010/main" val="285633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pPr>
                <a:defRPr/>
              </a:pPr>
              <a:t>4/18/2018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pPr>
                <a:defRPr/>
              </a:pPr>
              <a:t>‹#›</a:t>
            </a:fld>
            <a:endParaRPr lang="en-US"/>
          </a:p>
        </p:txBody>
      </p:sp>
    </p:spTree>
    <p:extLst>
      <p:ext uri="{BB962C8B-B14F-4D97-AF65-F5344CB8AC3E}">
        <p14:creationId xmlns:p14="http://schemas.microsoft.com/office/powerpoint/2010/main" val="13038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pPr>
                <a:defRPr/>
              </a:pPr>
              <a:t>4/18/2018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pPr>
                <a:defRPr/>
              </a:pPr>
              <a:t>‹#›</a:t>
            </a:fld>
            <a:endParaRPr lang="en-US"/>
          </a:p>
        </p:txBody>
      </p:sp>
    </p:spTree>
    <p:extLst>
      <p:ext uri="{BB962C8B-B14F-4D97-AF65-F5344CB8AC3E}">
        <p14:creationId xmlns:p14="http://schemas.microsoft.com/office/powerpoint/2010/main" val="16902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 Id="rId4" Type="http://schemas.openxmlformats.org/officeDocument/2006/relationships/image" Target="../media/image19.tmp"/></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2.tmp"/></Relationships>
</file>

<file path=ppt/slides/_rels/slide22.xml.rels><?xml version="1.0" encoding="UTF-8" standalone="yes"?>
<Relationships xmlns="http://schemas.openxmlformats.org/package/2006/relationships"><Relationship Id="rId3" Type="http://schemas.openxmlformats.org/officeDocument/2006/relationships/hyperlink" Target="http://support.cypherworx.com/support/discussions" TargetMode="Externa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docid=-mIZ-n14f1nguM&amp;tbnid=0y-8S3_uw0rSwM:&amp;ved=0CAUQjRw&amp;url=http://ltcadministrator.com/listing/the-80th-street-residence/&amp;ei=7IvVUumsFrHnsASHvILAAQ&amp;bvm=bv.59378465,d.eW0&amp;psig=AFQjCNG0ykIQpeMCzgLN-0_Hi1CqThyZDg&amp;ust=138981309371421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llabornation.net/" TargetMode="Externa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OrfDxQdEY4" TargetMode="Externa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https://www.youtube.com/watch?v=cX4AXHe5Ya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1.tmp"/></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0.tmp"/><Relationship Id="rId1" Type="http://schemas.openxmlformats.org/officeDocument/2006/relationships/slideLayout" Target="../slideLayouts/slideLayout7.xml"/><Relationship Id="rId5" Type="http://schemas.openxmlformats.org/officeDocument/2006/relationships/image" Target="../media/image14.tmp"/><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725613"/>
            <a:ext cx="30019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4887913" y="2071688"/>
            <a:ext cx="30273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a:solidFill>
                  <a:srgbClr val="F47C45"/>
                </a:solidFill>
              </a:rPr>
              <a:t>Administrators</a:t>
            </a:r>
          </a:p>
          <a:p>
            <a:pPr algn="ctr" eaLnBrk="1" hangingPunct="1"/>
            <a:r>
              <a:rPr lang="en-US" altLang="en-US" sz="3600" b="1">
                <a:solidFill>
                  <a:srgbClr val="F47C45"/>
                </a:solidFill>
              </a:rPr>
              <a:t>Users Group</a:t>
            </a:r>
          </a:p>
          <a:p>
            <a:pPr algn="ctr" eaLnBrk="1" hangingPunct="1"/>
            <a:r>
              <a:rPr lang="en-US" altLang="en-US" sz="3600" b="1">
                <a:solidFill>
                  <a:srgbClr val="F47C45"/>
                </a:solidFill>
              </a:rPr>
              <a:t>Meeting</a:t>
            </a:r>
          </a:p>
        </p:txBody>
      </p:sp>
      <p:pic>
        <p:nvPicPr>
          <p:cNvPr id="1331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5525" y="3895725"/>
            <a:ext cx="313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2670" y="6128657"/>
            <a:ext cx="968008" cy="369332"/>
          </a:xfrm>
          <a:prstGeom prst="rect">
            <a:avLst/>
          </a:prstGeom>
          <a:noFill/>
        </p:spPr>
        <p:txBody>
          <a:bodyPr wrap="none" rtlCol="0">
            <a:spAutoFit/>
          </a:bodyPr>
          <a:lstStyle/>
          <a:p>
            <a:r>
              <a:rPr lang="en-US" b="1" dirty="0" smtClean="0">
                <a:solidFill>
                  <a:schemeClr val="bg1"/>
                </a:solidFill>
              </a:rPr>
              <a:t>4/18/18</a:t>
            </a:r>
            <a:endParaRPr lang="en-US"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56528" y="325539"/>
            <a:ext cx="4310774" cy="646331"/>
          </a:xfrm>
          <a:prstGeom prst="rect">
            <a:avLst/>
          </a:prstGeom>
          <a:noFill/>
        </p:spPr>
        <p:txBody>
          <a:bodyPr wrap="square" rtlCol="0">
            <a:spAutoFit/>
          </a:bodyPr>
          <a:lstStyle/>
          <a:p>
            <a:r>
              <a:rPr lang="en-US" sz="3600" b="1" dirty="0" smtClean="0">
                <a:solidFill>
                  <a:prstClr val="black"/>
                </a:solidFill>
              </a:rPr>
              <a:t>ARI </a:t>
            </a:r>
            <a:r>
              <a:rPr lang="en-US" sz="2800" b="1" dirty="0" smtClean="0">
                <a:solidFill>
                  <a:prstClr val="black"/>
                </a:solidFill>
              </a:rPr>
              <a:t>and Reporting Groups</a:t>
            </a:r>
            <a:endParaRPr lang="en-US" sz="2800" b="1" dirty="0">
              <a:solidFill>
                <a:prstClr val="black"/>
              </a:solidFill>
            </a:endParaRPr>
          </a:p>
        </p:txBody>
      </p:sp>
      <p:sp>
        <p:nvSpPr>
          <p:cNvPr id="5" name="TextBox 2"/>
          <p:cNvSpPr txBox="1">
            <a:spLocks noChangeArrowheads="1"/>
          </p:cNvSpPr>
          <p:nvPr/>
        </p:nvSpPr>
        <p:spPr bwMode="auto">
          <a:xfrm>
            <a:off x="133998" y="1342279"/>
            <a:ext cx="88333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Here is what that will look like to someone registering into your site.</a:t>
            </a:r>
          </a:p>
          <a:p>
            <a:pPr eaLnBrk="1" hangingPunct="1"/>
            <a:endParaRPr lang="en-US" altLang="en-US" sz="1500" dirty="0">
              <a:solidFill>
                <a:prstClr val="black"/>
              </a:solidFill>
            </a:endParaRPr>
          </a:p>
          <a:p>
            <a:pPr eaLnBrk="1" hangingPunct="1"/>
            <a:r>
              <a:rPr lang="en-US" altLang="en-US" sz="1500" b="1" dirty="0" smtClean="0">
                <a:solidFill>
                  <a:prstClr val="black"/>
                </a:solidFill>
              </a:rPr>
              <a:t>Note</a:t>
            </a:r>
            <a:r>
              <a:rPr lang="en-US" altLang="en-US" sz="1500" dirty="0" smtClean="0">
                <a:solidFill>
                  <a:prstClr val="black"/>
                </a:solidFill>
              </a:rPr>
              <a:t> – the system adds a colon at the end of the field so you should leave out punctuation when you are creating your ARI fields.</a:t>
            </a:r>
          </a:p>
          <a:p>
            <a:pPr eaLnBrk="1" hangingPunct="1"/>
            <a:endParaRPr lang="en-US" altLang="en-US" sz="1500" dirty="0">
              <a:solidFill>
                <a:prstClr val="black"/>
              </a:solidFill>
            </a:endParaRPr>
          </a:p>
          <a:p>
            <a:pPr eaLnBrk="1" hangingPunct="1"/>
            <a:r>
              <a:rPr lang="en-US" altLang="en-US" sz="1500" b="1" dirty="0" smtClean="0">
                <a:solidFill>
                  <a:prstClr val="black"/>
                </a:solidFill>
              </a:rPr>
              <a:t>And</a:t>
            </a:r>
            <a:r>
              <a:rPr lang="en-US" altLang="en-US" sz="1500" dirty="0" smtClean="0">
                <a:solidFill>
                  <a:prstClr val="black"/>
                </a:solidFill>
              </a:rPr>
              <a:t> - Reporting Group information is available as a choice in Custom Reporting.</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852" y="508305"/>
            <a:ext cx="1446104" cy="280797"/>
          </a:xfrm>
          <a:prstGeom prst="rect">
            <a:avLst/>
          </a:prstGeom>
          <a:ln>
            <a:solidFill>
              <a:schemeClr val="bg1">
                <a:lumMod val="50000"/>
              </a:schemeClr>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592" y="3084423"/>
            <a:ext cx="6554115" cy="2276793"/>
          </a:xfrm>
          <a:prstGeom prst="rect">
            <a:avLst/>
          </a:prstGeom>
          <a:ln>
            <a:solidFill>
              <a:schemeClr val="bg1">
                <a:lumMod val="50000"/>
              </a:schemeClr>
            </a:solidFill>
          </a:ln>
        </p:spPr>
      </p:pic>
    </p:spTree>
    <p:extLst>
      <p:ext uri="{BB962C8B-B14F-4D97-AF65-F5344CB8AC3E}">
        <p14:creationId xmlns:p14="http://schemas.microsoft.com/office/powerpoint/2010/main" val="151827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56528" y="325539"/>
            <a:ext cx="4310774" cy="646331"/>
          </a:xfrm>
          <a:prstGeom prst="rect">
            <a:avLst/>
          </a:prstGeom>
          <a:noFill/>
        </p:spPr>
        <p:txBody>
          <a:bodyPr wrap="square" rtlCol="0">
            <a:spAutoFit/>
          </a:bodyPr>
          <a:lstStyle/>
          <a:p>
            <a:r>
              <a:rPr lang="en-US" sz="3600" b="1" dirty="0" smtClean="0">
                <a:solidFill>
                  <a:prstClr val="black"/>
                </a:solidFill>
              </a:rPr>
              <a:t>ARI </a:t>
            </a:r>
            <a:r>
              <a:rPr lang="en-US" sz="2800" b="1" dirty="0" smtClean="0">
                <a:solidFill>
                  <a:prstClr val="black"/>
                </a:solidFill>
              </a:rPr>
              <a:t>and Free Text fields</a:t>
            </a:r>
            <a:endParaRPr lang="en-US" sz="2800" b="1" dirty="0">
              <a:solidFill>
                <a:prstClr val="black"/>
              </a:solidFill>
            </a:endParaRPr>
          </a:p>
        </p:txBody>
      </p:sp>
      <p:sp>
        <p:nvSpPr>
          <p:cNvPr id="5" name="TextBox 2"/>
          <p:cNvSpPr txBox="1">
            <a:spLocks noChangeArrowheads="1"/>
          </p:cNvSpPr>
          <p:nvPr/>
        </p:nvSpPr>
        <p:spPr bwMode="auto">
          <a:xfrm>
            <a:off x="482320" y="1442762"/>
            <a:ext cx="8119069"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Free Text fields are very useful for gathering additional information.</a:t>
            </a:r>
          </a:p>
          <a:p>
            <a:pPr eaLnBrk="1" hangingPunct="1"/>
            <a:endParaRPr lang="en-US" altLang="en-US" sz="1500" dirty="0">
              <a:solidFill>
                <a:prstClr val="black"/>
              </a:solidFill>
            </a:endParaRPr>
          </a:p>
          <a:p>
            <a:pPr eaLnBrk="1" hangingPunct="1"/>
            <a:r>
              <a:rPr lang="en-US" altLang="en-US" sz="1500" dirty="0" smtClean="0">
                <a:solidFill>
                  <a:prstClr val="black"/>
                </a:solidFill>
              </a:rPr>
              <a:t>They can be set up with yes/no questions like “Do you drive a company vehicle?”</a:t>
            </a:r>
          </a:p>
          <a:p>
            <a:pPr eaLnBrk="1" hangingPunct="1"/>
            <a:endParaRPr lang="en-US" altLang="en-US" sz="1500" dirty="0">
              <a:solidFill>
                <a:prstClr val="black"/>
              </a:solidFill>
            </a:endParaRPr>
          </a:p>
          <a:p>
            <a:pPr eaLnBrk="1" hangingPunct="1"/>
            <a:r>
              <a:rPr lang="en-US" altLang="en-US" sz="1500" dirty="0" smtClean="0">
                <a:solidFill>
                  <a:prstClr val="black"/>
                </a:solidFill>
              </a:rPr>
              <a:t>Or to collect employee id information: “Please enter your employee id number”</a:t>
            </a:r>
          </a:p>
          <a:p>
            <a:pPr eaLnBrk="1" hangingPunct="1"/>
            <a:endParaRPr lang="en-US" altLang="en-US" sz="1500" dirty="0">
              <a:solidFill>
                <a:prstClr val="black"/>
              </a:solidFill>
            </a:endParaRPr>
          </a:p>
          <a:p>
            <a:pPr eaLnBrk="1" hangingPunct="1"/>
            <a:r>
              <a:rPr lang="en-US" altLang="en-US" sz="1500" dirty="0" smtClean="0">
                <a:solidFill>
                  <a:prstClr val="black"/>
                </a:solidFill>
              </a:rPr>
              <a:t>Or “Please enter your Zip Code”</a:t>
            </a:r>
          </a:p>
          <a:p>
            <a:pPr eaLnBrk="1" hangingPunct="1"/>
            <a:endParaRPr lang="en-US" altLang="en-US" sz="1500" dirty="0">
              <a:solidFill>
                <a:prstClr val="black"/>
              </a:solidFill>
            </a:endParaRPr>
          </a:p>
          <a:p>
            <a:pPr eaLnBrk="1" hangingPunct="1"/>
            <a:r>
              <a:rPr lang="en-US" altLang="en-US" sz="1500" dirty="0" smtClean="0">
                <a:solidFill>
                  <a:prstClr val="black"/>
                </a:solidFill>
              </a:rPr>
              <a:t>Or specifics like “What age groups do you teach?”</a:t>
            </a: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endParaRPr lang="en-US" altLang="en-US" sz="1500" dirty="0">
              <a:solidFill>
                <a:prstClr val="black"/>
              </a:solidFill>
            </a:endParaRPr>
          </a:p>
          <a:p>
            <a:pPr eaLnBrk="1" hangingPunct="1"/>
            <a:endParaRPr lang="en-US" altLang="en-US" sz="1500" b="1" dirty="0" smtClean="0">
              <a:solidFill>
                <a:prstClr val="black"/>
              </a:solidFill>
            </a:endParaRPr>
          </a:p>
          <a:p>
            <a:pPr eaLnBrk="1" hangingPunct="1"/>
            <a:r>
              <a:rPr lang="en-US" altLang="en-US" sz="1500" b="1" dirty="0" smtClean="0">
                <a:solidFill>
                  <a:prstClr val="black"/>
                </a:solidFill>
              </a:rPr>
              <a:t>Free Text field </a:t>
            </a:r>
            <a:r>
              <a:rPr lang="en-US" altLang="en-US" sz="1500" b="1" dirty="0">
                <a:solidFill>
                  <a:prstClr val="black"/>
                </a:solidFill>
              </a:rPr>
              <a:t>information is available as a choice in Custom </a:t>
            </a:r>
            <a:r>
              <a:rPr lang="en-US" altLang="en-US" sz="1500" b="1" dirty="0" smtClean="0">
                <a:solidFill>
                  <a:prstClr val="black"/>
                </a:solidFill>
              </a:rPr>
              <a:t>Reporting.</a:t>
            </a:r>
            <a:endParaRPr lang="en-US" altLang="en-US" sz="1500" b="1" dirty="0">
              <a:solidFill>
                <a:prstClr val="black"/>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852" y="508305"/>
            <a:ext cx="1446104" cy="280797"/>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571927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643380" y="3036735"/>
            <a:ext cx="786387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Permissions:</a:t>
            </a:r>
          </a:p>
          <a:p>
            <a:pPr eaLnBrk="1" hangingPunct="1"/>
            <a:endParaRPr lang="en-US" altLang="en-US" sz="1500" dirty="0" smtClean="0">
              <a:solidFill>
                <a:prstClr val="black"/>
              </a:solidFill>
            </a:endParaRPr>
          </a:p>
          <a:p>
            <a:pPr eaLnBrk="1" hangingPunct="1"/>
            <a:r>
              <a:rPr lang="en-US" altLang="en-US" sz="1500" dirty="0" smtClean="0">
                <a:solidFill>
                  <a:prstClr val="black"/>
                </a:solidFill>
              </a:rPr>
              <a:t>A site administrator never needs to be designated as a Reporting Group Administrator or Manager because site administrators can see and change all Reporting Groups.</a:t>
            </a:r>
          </a:p>
          <a:p>
            <a:pPr eaLnBrk="1" hangingPunct="1"/>
            <a:endParaRPr lang="en-US" altLang="en-US" sz="1500" dirty="0">
              <a:solidFill>
                <a:prstClr val="black"/>
              </a:solidFill>
            </a:endParaRPr>
          </a:p>
        </p:txBody>
      </p:sp>
      <p:sp>
        <p:nvSpPr>
          <p:cNvPr id="12" name="TextBox 11"/>
          <p:cNvSpPr txBox="1"/>
          <p:nvPr/>
        </p:nvSpPr>
        <p:spPr>
          <a:xfrm>
            <a:off x="4812632" y="348340"/>
            <a:ext cx="3979676" cy="646331"/>
          </a:xfrm>
          <a:prstGeom prst="rect">
            <a:avLst/>
          </a:prstGeom>
          <a:noFill/>
        </p:spPr>
        <p:txBody>
          <a:bodyPr wrap="square" rtlCol="0">
            <a:spAutoFit/>
          </a:bodyPr>
          <a:lstStyle/>
          <a:p>
            <a:r>
              <a:rPr lang="en-US" sz="3600" b="1" dirty="0" smtClean="0">
                <a:solidFill>
                  <a:prstClr val="black"/>
                </a:solidFill>
              </a:rPr>
              <a:t>Reporting Groups</a:t>
            </a:r>
            <a:endParaRPr lang="en-US" sz="3600" b="1" dirty="0">
              <a:solidFill>
                <a:prstClr val="black"/>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759" y="1463176"/>
            <a:ext cx="6011114" cy="1105054"/>
          </a:xfrm>
          <a:prstGeom prst="rect">
            <a:avLst/>
          </a:prstGeom>
          <a:ln>
            <a:solidFill>
              <a:schemeClr val="bg1">
                <a:lumMod val="50000"/>
              </a:schemeClr>
            </a:solidFill>
          </a:ln>
        </p:spPr>
      </p:pic>
    </p:spTree>
    <p:extLst>
      <p:ext uri="{BB962C8B-B14F-4D97-AF65-F5344CB8AC3E}">
        <p14:creationId xmlns:p14="http://schemas.microsoft.com/office/powerpoint/2010/main" val="2993604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577516" y="2106748"/>
            <a:ext cx="32918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Reporting Group </a:t>
            </a:r>
            <a:r>
              <a:rPr lang="en-US" altLang="en-US" sz="1500" b="1" dirty="0" smtClean="0">
                <a:solidFill>
                  <a:prstClr val="black"/>
                </a:solidFill>
              </a:rPr>
              <a:t>Administrator</a:t>
            </a:r>
            <a:r>
              <a:rPr lang="en-US" altLang="en-US" sz="1500" dirty="0" smtClean="0">
                <a:solidFill>
                  <a:prstClr val="black"/>
                </a:solidFill>
              </a:rPr>
              <a:t> menu:</a:t>
            </a:r>
            <a:endParaRPr lang="en-US" altLang="en-US" sz="1500" dirty="0">
              <a:solidFill>
                <a:prstClr val="black"/>
              </a:solidFill>
            </a:endParaRPr>
          </a:p>
        </p:txBody>
      </p:sp>
      <p:sp>
        <p:nvSpPr>
          <p:cNvPr id="12" name="TextBox 11"/>
          <p:cNvSpPr txBox="1"/>
          <p:nvPr/>
        </p:nvSpPr>
        <p:spPr>
          <a:xfrm>
            <a:off x="4812632" y="348340"/>
            <a:ext cx="3979676" cy="646331"/>
          </a:xfrm>
          <a:prstGeom prst="rect">
            <a:avLst/>
          </a:prstGeom>
          <a:noFill/>
        </p:spPr>
        <p:txBody>
          <a:bodyPr wrap="square" rtlCol="0">
            <a:spAutoFit/>
          </a:bodyPr>
          <a:lstStyle/>
          <a:p>
            <a:r>
              <a:rPr lang="en-US" sz="3600" b="1" dirty="0" smtClean="0">
                <a:solidFill>
                  <a:prstClr val="black"/>
                </a:solidFill>
              </a:rPr>
              <a:t>Reporting Groups</a:t>
            </a:r>
            <a:endParaRPr lang="en-US" sz="3600" b="1" dirty="0">
              <a:solidFill>
                <a:prstClr val="black"/>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16" y="2603003"/>
            <a:ext cx="1867161" cy="2410161"/>
          </a:xfrm>
          <a:prstGeom prst="rect">
            <a:avLst/>
          </a:prstGeom>
          <a:ln>
            <a:solidFill>
              <a:schemeClr val="bg1">
                <a:lumMod val="50000"/>
              </a:schemeClr>
            </a:solidFill>
          </a:ln>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556" y="1422104"/>
            <a:ext cx="5563376" cy="257211"/>
          </a:xfrm>
          <a:prstGeom prst="rect">
            <a:avLst/>
          </a:prstGeom>
        </p:spPr>
      </p:pic>
      <p:sp>
        <p:nvSpPr>
          <p:cNvPr id="8" name="TextBox 2"/>
          <p:cNvSpPr txBox="1">
            <a:spLocks noChangeArrowheads="1"/>
          </p:cNvSpPr>
          <p:nvPr/>
        </p:nvSpPr>
        <p:spPr bwMode="auto">
          <a:xfrm>
            <a:off x="4916906" y="2106748"/>
            <a:ext cx="32918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Reporting Group </a:t>
            </a:r>
            <a:r>
              <a:rPr lang="en-US" altLang="en-US" sz="1500" b="1" dirty="0" smtClean="0">
                <a:solidFill>
                  <a:prstClr val="black"/>
                </a:solidFill>
              </a:rPr>
              <a:t>Manager</a:t>
            </a:r>
            <a:r>
              <a:rPr lang="en-US" altLang="en-US" sz="1500" dirty="0" smtClean="0">
                <a:solidFill>
                  <a:prstClr val="black"/>
                </a:solidFill>
              </a:rPr>
              <a:t> menu:</a:t>
            </a:r>
            <a:endParaRPr lang="en-US" altLang="en-US" sz="1500" dirty="0">
              <a:solidFill>
                <a:prstClr val="black"/>
              </a:solidFill>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620" y="2603003"/>
            <a:ext cx="1857634" cy="2210108"/>
          </a:xfrm>
          <a:prstGeom prst="rect">
            <a:avLst/>
          </a:prstGeom>
          <a:ln>
            <a:solidFill>
              <a:schemeClr val="bg1">
                <a:lumMod val="50000"/>
              </a:schemeClr>
            </a:solidFill>
          </a:ln>
        </p:spPr>
      </p:pic>
    </p:spTree>
    <p:extLst>
      <p:ext uri="{BB962C8B-B14F-4D97-AF65-F5344CB8AC3E}">
        <p14:creationId xmlns:p14="http://schemas.microsoft.com/office/powerpoint/2010/main" val="2769701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12632" y="348340"/>
            <a:ext cx="3979676" cy="646331"/>
          </a:xfrm>
          <a:prstGeom prst="rect">
            <a:avLst/>
          </a:prstGeom>
          <a:noFill/>
        </p:spPr>
        <p:txBody>
          <a:bodyPr wrap="square" rtlCol="0">
            <a:spAutoFit/>
          </a:bodyPr>
          <a:lstStyle/>
          <a:p>
            <a:r>
              <a:rPr lang="en-US" sz="3600" b="1" dirty="0" smtClean="0">
                <a:solidFill>
                  <a:prstClr val="black"/>
                </a:solidFill>
              </a:rPr>
              <a:t>Admins</a:t>
            </a:r>
            <a:endParaRPr lang="en-US" sz="3600" b="1" dirty="0">
              <a:solidFill>
                <a:prstClr val="black"/>
              </a:solidFill>
            </a:endParaRPr>
          </a:p>
        </p:txBody>
      </p:sp>
      <p:sp>
        <p:nvSpPr>
          <p:cNvPr id="7" name="TextBox 2"/>
          <p:cNvSpPr txBox="1">
            <a:spLocks noChangeArrowheads="1"/>
          </p:cNvSpPr>
          <p:nvPr/>
        </p:nvSpPr>
        <p:spPr bwMode="auto">
          <a:xfrm>
            <a:off x="259741" y="994671"/>
            <a:ext cx="86356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Reminders –manage accounts and trainings in your site(s) from the menus at the left side of the page:</a:t>
            </a:r>
          </a:p>
          <a:p>
            <a:pPr eaLnBrk="1" hangingPunct="1"/>
            <a:endParaRPr lang="en-US" altLang="en-US" sz="1500" dirty="0" smtClean="0">
              <a:solidFill>
                <a:prstClr val="black"/>
              </a:solidFill>
            </a:endParaRPr>
          </a:p>
          <a:p>
            <a:pPr eaLnBrk="1" hangingPunct="1"/>
            <a:r>
              <a:rPr lang="en-US" altLang="en-US" b="1" dirty="0" smtClean="0">
                <a:solidFill>
                  <a:prstClr val="black"/>
                </a:solidFill>
              </a:rPr>
              <a:t>Learner Settings menu:</a:t>
            </a:r>
          </a:p>
          <a:p>
            <a:pPr eaLnBrk="1" hangingPunct="1"/>
            <a:endParaRPr lang="en-US" altLang="en-US" b="1" dirty="0" smtClean="0">
              <a:solidFill>
                <a:prstClr val="black"/>
              </a:solidFill>
            </a:endParaRPr>
          </a:p>
          <a:p>
            <a:pPr eaLnBrk="1" hangingPunct="1"/>
            <a:r>
              <a:rPr lang="en-US" altLang="en-US" sz="1400" b="1" dirty="0" smtClean="0">
                <a:solidFill>
                  <a:prstClr val="black"/>
                </a:solidFill>
              </a:rPr>
              <a:t>Site Members:</a:t>
            </a:r>
          </a:p>
          <a:p>
            <a:pPr marL="285750" indent="-285750" eaLnBrk="1" hangingPunct="1">
              <a:buFont typeface="Arial" panose="020B0604020202020204" pitchFamily="34" charset="0"/>
              <a:buChar char="•"/>
            </a:pPr>
            <a:r>
              <a:rPr lang="en-US" altLang="en-US" sz="1400" b="1" dirty="0" smtClean="0">
                <a:solidFill>
                  <a:prstClr val="black"/>
                </a:solidFill>
              </a:rPr>
              <a:t>Activate/deactivate learner accounts</a:t>
            </a:r>
          </a:p>
          <a:p>
            <a:pPr marL="285750" indent="-285750" eaLnBrk="1" hangingPunct="1">
              <a:buFont typeface="Arial" panose="020B0604020202020204" pitchFamily="34" charset="0"/>
              <a:buChar char="•"/>
            </a:pPr>
            <a:r>
              <a:rPr lang="en-US" altLang="en-US" sz="1400" b="1" dirty="0" smtClean="0">
                <a:solidFill>
                  <a:prstClr val="black"/>
                </a:solidFill>
              </a:rPr>
              <a:t>Designate others as site admins</a:t>
            </a:r>
          </a:p>
          <a:p>
            <a:pPr marL="285750" indent="-285750" eaLnBrk="1" hangingPunct="1">
              <a:buFont typeface="Arial" panose="020B0604020202020204" pitchFamily="34" charset="0"/>
              <a:buChar char="•"/>
            </a:pPr>
            <a:r>
              <a:rPr lang="en-US" altLang="en-US" sz="1400" b="1" dirty="0" smtClean="0">
                <a:solidFill>
                  <a:prstClr val="black"/>
                </a:solidFill>
              </a:rPr>
              <a:t>Sort columns by headings</a:t>
            </a:r>
          </a:p>
          <a:p>
            <a:pPr marL="285750" indent="-285750" eaLnBrk="1" hangingPunct="1">
              <a:buFont typeface="Arial" panose="020B0604020202020204" pitchFamily="34" charset="0"/>
              <a:buChar char="•"/>
            </a:pPr>
            <a:r>
              <a:rPr lang="en-US" altLang="en-US" sz="1400" b="1" dirty="0" smtClean="0">
                <a:solidFill>
                  <a:prstClr val="black"/>
                </a:solidFill>
              </a:rPr>
              <a:t>Search for specific learners</a:t>
            </a:r>
          </a:p>
          <a:p>
            <a:pPr marL="285750" indent="-285750" eaLnBrk="1" hangingPunct="1">
              <a:buFont typeface="Arial" panose="020B0604020202020204" pitchFamily="34" charset="0"/>
              <a:buChar char="•"/>
            </a:pPr>
            <a:r>
              <a:rPr lang="en-US" altLang="en-US" sz="1400" b="1" dirty="0" smtClean="0">
                <a:solidFill>
                  <a:prstClr val="black"/>
                </a:solidFill>
              </a:rPr>
              <a:t>Export list of site members to excel</a:t>
            </a:r>
          </a:p>
          <a:p>
            <a:pPr marL="285750" indent="-285750" eaLnBrk="1" hangingPunct="1">
              <a:buFont typeface="Arial" panose="020B0604020202020204" pitchFamily="34" charset="0"/>
              <a:buChar char="•"/>
            </a:pPr>
            <a:r>
              <a:rPr lang="en-US" altLang="en-US" sz="1400" b="1" dirty="0" smtClean="0">
                <a:solidFill>
                  <a:prstClr val="black"/>
                </a:solidFill>
              </a:rPr>
              <a:t>Access learner profiles:</a:t>
            </a:r>
          </a:p>
          <a:p>
            <a:pPr marL="1028700" lvl="1" eaLnBrk="1" hangingPunct="1">
              <a:buFont typeface="Arial" panose="020B0604020202020204" pitchFamily="34" charset="0"/>
              <a:buChar char="•"/>
            </a:pPr>
            <a:r>
              <a:rPr lang="en-US" altLang="en-US" sz="1400" b="1" dirty="0" smtClean="0">
                <a:solidFill>
                  <a:prstClr val="black"/>
                </a:solidFill>
              </a:rPr>
              <a:t>Change passwords</a:t>
            </a:r>
          </a:p>
          <a:p>
            <a:pPr marL="1028700" lvl="1" eaLnBrk="1" hangingPunct="1">
              <a:buFont typeface="Arial" panose="020B0604020202020204" pitchFamily="34" charset="0"/>
              <a:buChar char="•"/>
            </a:pPr>
            <a:r>
              <a:rPr lang="en-US" altLang="en-US" sz="1400" b="1" dirty="0" smtClean="0">
                <a:solidFill>
                  <a:prstClr val="black"/>
                </a:solidFill>
              </a:rPr>
              <a:t>Change/fix email addresses and names</a:t>
            </a:r>
          </a:p>
          <a:p>
            <a:pPr marL="1028700" lvl="1" eaLnBrk="1" hangingPunct="1">
              <a:buFont typeface="Arial" panose="020B0604020202020204" pitchFamily="34" charset="0"/>
              <a:buChar char="•"/>
            </a:pPr>
            <a:r>
              <a:rPr lang="en-US" altLang="en-US" sz="1400" b="1" dirty="0" smtClean="0">
                <a:solidFill>
                  <a:prstClr val="black"/>
                </a:solidFill>
              </a:rPr>
              <a:t>Click to view transcript</a:t>
            </a:r>
          </a:p>
          <a:p>
            <a:pPr marL="1028700" lvl="1" eaLnBrk="1" hangingPunct="1">
              <a:buFont typeface="Arial" panose="020B0604020202020204" pitchFamily="34" charset="0"/>
              <a:buChar char="•"/>
            </a:pPr>
            <a:r>
              <a:rPr lang="en-US" altLang="en-US" sz="1400" b="1" dirty="0" smtClean="0">
                <a:solidFill>
                  <a:prstClr val="black"/>
                </a:solidFill>
              </a:rPr>
              <a:t>Click to view reporting page</a:t>
            </a:r>
          </a:p>
          <a:p>
            <a:pPr marL="1028700" lvl="1" eaLnBrk="1" hangingPunct="1">
              <a:buFont typeface="Arial" panose="020B0604020202020204" pitchFamily="34" charset="0"/>
              <a:buChar char="•"/>
            </a:pPr>
            <a:r>
              <a:rPr lang="en-US" altLang="en-US" sz="1400" b="1" dirty="0" smtClean="0">
                <a:solidFill>
                  <a:prstClr val="black"/>
                </a:solidFill>
              </a:rPr>
              <a:t>View short summary of activity</a:t>
            </a:r>
          </a:p>
          <a:p>
            <a:pPr marL="1028700" lvl="1" eaLnBrk="1" hangingPunct="1">
              <a:buFont typeface="Arial" panose="020B0604020202020204" pitchFamily="34" charset="0"/>
              <a:buChar char="•"/>
            </a:pPr>
            <a:r>
              <a:rPr lang="en-US" altLang="en-US" sz="1400" b="1" dirty="0" smtClean="0">
                <a:solidFill>
                  <a:prstClr val="black"/>
                </a:solidFill>
              </a:rPr>
              <a:t>View CEUs and Clock Hours</a:t>
            </a:r>
          </a:p>
          <a:p>
            <a:pPr eaLnBrk="1" hangingPunct="1"/>
            <a:endParaRPr lang="en-US" altLang="en-US" sz="1400" b="1" dirty="0" smtClean="0">
              <a:solidFill>
                <a:prstClr val="black"/>
              </a:solidFill>
            </a:endParaRPr>
          </a:p>
          <a:p>
            <a:pPr eaLnBrk="1" hangingPunct="1"/>
            <a:r>
              <a:rPr lang="en-US" altLang="en-US" sz="1400" b="1" dirty="0" smtClean="0">
                <a:solidFill>
                  <a:prstClr val="black"/>
                </a:solidFill>
              </a:rPr>
              <a:t>Additional Training:</a:t>
            </a:r>
          </a:p>
          <a:p>
            <a:pPr marL="285750" indent="-285750" eaLnBrk="1" hangingPunct="1">
              <a:buFont typeface="Arial" panose="020B0604020202020204" pitchFamily="34" charset="0"/>
              <a:buChar char="•"/>
            </a:pPr>
            <a:r>
              <a:rPr lang="en-US" altLang="en-US" sz="1400" b="1" dirty="0" smtClean="0">
                <a:solidFill>
                  <a:prstClr val="black"/>
                </a:solidFill>
              </a:rPr>
              <a:t>Add Multiple Records – batch in training records for your learners; training taken outside of the LMS</a:t>
            </a:r>
          </a:p>
        </p:txBody>
      </p:sp>
    </p:spTree>
    <p:custDataLst>
      <p:tags r:id="rId1"/>
    </p:custDataLst>
    <p:extLst>
      <p:ext uri="{BB962C8B-B14F-4D97-AF65-F5344CB8AC3E}">
        <p14:creationId xmlns:p14="http://schemas.microsoft.com/office/powerpoint/2010/main" val="2330347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12632" y="348340"/>
            <a:ext cx="3979676" cy="646331"/>
          </a:xfrm>
          <a:prstGeom prst="rect">
            <a:avLst/>
          </a:prstGeom>
          <a:noFill/>
        </p:spPr>
        <p:txBody>
          <a:bodyPr wrap="square" rtlCol="0">
            <a:spAutoFit/>
          </a:bodyPr>
          <a:lstStyle/>
          <a:p>
            <a:r>
              <a:rPr lang="en-US" sz="3600" b="1" dirty="0" smtClean="0">
                <a:solidFill>
                  <a:prstClr val="black"/>
                </a:solidFill>
              </a:rPr>
              <a:t>Admins </a:t>
            </a:r>
            <a:r>
              <a:rPr lang="en-US" sz="3600" b="1" dirty="0" err="1" smtClean="0">
                <a:solidFill>
                  <a:prstClr val="black"/>
                </a:solidFill>
              </a:rPr>
              <a:t>con’t</a:t>
            </a:r>
            <a:r>
              <a:rPr lang="en-US" sz="3600" b="1" dirty="0" smtClean="0">
                <a:solidFill>
                  <a:prstClr val="black"/>
                </a:solidFill>
              </a:rPr>
              <a:t>.</a:t>
            </a:r>
            <a:endParaRPr lang="en-US" sz="3600" b="1" dirty="0">
              <a:solidFill>
                <a:prstClr val="black"/>
              </a:solidFill>
            </a:endParaRPr>
          </a:p>
        </p:txBody>
      </p:sp>
      <p:sp>
        <p:nvSpPr>
          <p:cNvPr id="4" name="TextBox 2"/>
          <p:cNvSpPr txBox="1">
            <a:spLocks noChangeArrowheads="1"/>
          </p:cNvSpPr>
          <p:nvPr/>
        </p:nvSpPr>
        <p:spPr bwMode="auto">
          <a:xfrm>
            <a:off x="156708" y="1060105"/>
            <a:ext cx="8635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smtClean="0">
                <a:solidFill>
                  <a:prstClr val="black"/>
                </a:solidFill>
              </a:rPr>
              <a:t>Admin Settings menu:</a:t>
            </a:r>
          </a:p>
          <a:p>
            <a:pPr eaLnBrk="1" hangingPunct="1"/>
            <a:endParaRPr lang="en-US" altLang="en-US" b="1" dirty="0" smtClean="0">
              <a:solidFill>
                <a:prstClr val="black"/>
              </a:solidFill>
            </a:endParaRPr>
          </a:p>
          <a:p>
            <a:pPr eaLnBrk="1" hangingPunct="1"/>
            <a:r>
              <a:rPr lang="en-US" altLang="en-US" sz="1400" b="1" dirty="0" smtClean="0">
                <a:solidFill>
                  <a:prstClr val="black"/>
                </a:solidFill>
              </a:rPr>
              <a:t>Site Building:</a:t>
            </a:r>
          </a:p>
          <a:p>
            <a:pPr marL="285750" indent="-285750" eaLnBrk="1" hangingPunct="1">
              <a:buFont typeface="Arial" panose="020B0604020202020204" pitchFamily="34" charset="0"/>
              <a:buChar char="•"/>
            </a:pPr>
            <a:r>
              <a:rPr lang="en-US" altLang="en-US" sz="1400" b="1" dirty="0" smtClean="0">
                <a:solidFill>
                  <a:prstClr val="black"/>
                </a:solidFill>
              </a:rPr>
              <a:t>Change your site’s banner color and logo</a:t>
            </a:r>
          </a:p>
          <a:p>
            <a:pPr marL="285750" indent="-285750" eaLnBrk="1" hangingPunct="1">
              <a:buFont typeface="Arial" panose="020B0604020202020204" pitchFamily="34" charset="0"/>
              <a:buChar char="•"/>
            </a:pPr>
            <a:r>
              <a:rPr lang="en-US" altLang="en-US" sz="1400" b="1" dirty="0" smtClean="0">
                <a:solidFill>
                  <a:prstClr val="black"/>
                </a:solidFill>
              </a:rPr>
              <a:t>Customize a Registration confirmation message (for those who set up their own accounts)</a:t>
            </a:r>
          </a:p>
          <a:p>
            <a:pPr marL="285750" indent="-285750" eaLnBrk="1" hangingPunct="1">
              <a:buFont typeface="Arial" panose="020B0604020202020204" pitchFamily="34" charset="0"/>
              <a:buChar char="•"/>
            </a:pPr>
            <a:r>
              <a:rPr lang="en-US" altLang="en-US" sz="1400" b="1" dirty="0" smtClean="0">
                <a:solidFill>
                  <a:prstClr val="black"/>
                </a:solidFill>
              </a:rPr>
              <a:t>Select courses to be automatically assigned to new accounts</a:t>
            </a:r>
          </a:p>
          <a:p>
            <a:pPr marL="285750" indent="-285750" eaLnBrk="1" hangingPunct="1">
              <a:buFont typeface="Arial" panose="020B0604020202020204" pitchFamily="34" charset="0"/>
              <a:buChar char="•"/>
            </a:pPr>
            <a:r>
              <a:rPr lang="en-US" altLang="en-US" sz="1400" b="1" dirty="0" smtClean="0">
                <a:solidFill>
                  <a:prstClr val="black"/>
                </a:solidFill>
              </a:rPr>
              <a:t>Control the settings of the “social” tabs (Discussions/Events/Resources/Teams)</a:t>
            </a:r>
          </a:p>
          <a:p>
            <a:pPr eaLnBrk="1" hangingPunct="1"/>
            <a:endParaRPr lang="en-US" altLang="en-US" sz="1400" b="1" dirty="0" smtClean="0">
              <a:solidFill>
                <a:prstClr val="black"/>
              </a:solidFill>
            </a:endParaRPr>
          </a:p>
          <a:p>
            <a:pPr eaLnBrk="1" hangingPunct="1"/>
            <a:r>
              <a:rPr lang="en-US" altLang="en-US" sz="1400" b="1" dirty="0" smtClean="0">
                <a:solidFill>
                  <a:prstClr val="black"/>
                </a:solidFill>
              </a:rPr>
              <a:t>Reporting:</a:t>
            </a:r>
          </a:p>
          <a:p>
            <a:pPr marL="285750" indent="-285750" eaLnBrk="1" hangingPunct="1">
              <a:buFont typeface="Arial" panose="020B0604020202020204" pitchFamily="34" charset="0"/>
              <a:buChar char="•"/>
            </a:pPr>
            <a:r>
              <a:rPr lang="en-US" altLang="en-US" sz="1400" b="1" dirty="0" smtClean="0">
                <a:solidFill>
                  <a:prstClr val="black"/>
                </a:solidFill>
              </a:rPr>
              <a:t>View learner information on Courses, Events, Resources, Additional Training</a:t>
            </a:r>
          </a:p>
          <a:p>
            <a:pPr marL="285750" indent="-285750" eaLnBrk="1" hangingPunct="1">
              <a:buFont typeface="Arial" panose="020B0604020202020204" pitchFamily="34" charset="0"/>
              <a:buChar char="•"/>
            </a:pPr>
            <a:r>
              <a:rPr lang="en-US" altLang="en-US" sz="1400" b="1" dirty="0" smtClean="0">
                <a:solidFill>
                  <a:prstClr val="black"/>
                </a:solidFill>
              </a:rPr>
              <a:t>Filter results by one or more Reporting Groups</a:t>
            </a:r>
          </a:p>
          <a:p>
            <a:pPr marL="285750" indent="-285750" eaLnBrk="1" hangingPunct="1">
              <a:buFont typeface="Arial" panose="020B0604020202020204" pitchFamily="34" charset="0"/>
              <a:buChar char="•"/>
            </a:pPr>
            <a:r>
              <a:rPr lang="en-US" altLang="en-US" sz="1400" b="1" dirty="0" smtClean="0">
                <a:solidFill>
                  <a:prstClr val="black"/>
                </a:solidFill>
              </a:rPr>
              <a:t>Filter results by Date Span</a:t>
            </a:r>
          </a:p>
          <a:p>
            <a:pPr marL="285750" indent="-285750" eaLnBrk="1" hangingPunct="1">
              <a:buFont typeface="Arial" panose="020B0604020202020204" pitchFamily="34" charset="0"/>
              <a:buChar char="•"/>
            </a:pPr>
            <a:r>
              <a:rPr lang="en-US" altLang="en-US" sz="1400" b="1" dirty="0" smtClean="0">
                <a:solidFill>
                  <a:prstClr val="black"/>
                </a:solidFill>
              </a:rPr>
              <a:t>Search titles or learner names</a:t>
            </a:r>
          </a:p>
          <a:p>
            <a:pPr marL="285750" indent="-285750" eaLnBrk="1" hangingPunct="1">
              <a:buFont typeface="Arial" panose="020B0604020202020204" pitchFamily="34" charset="0"/>
              <a:buChar char="•"/>
            </a:pPr>
            <a:r>
              <a:rPr lang="en-US" altLang="en-US" sz="1400" b="1" dirty="0" smtClean="0">
                <a:solidFill>
                  <a:prstClr val="black"/>
                </a:solidFill>
              </a:rPr>
              <a:t>Sort columns by headings</a:t>
            </a:r>
          </a:p>
          <a:p>
            <a:pPr marL="285750" indent="-285750" eaLnBrk="1" hangingPunct="1">
              <a:buFont typeface="Arial" panose="020B0604020202020204" pitchFamily="34" charset="0"/>
              <a:buChar char="•"/>
            </a:pPr>
            <a:r>
              <a:rPr lang="en-US" altLang="en-US" sz="1400" b="1" dirty="0" smtClean="0">
                <a:solidFill>
                  <a:prstClr val="black"/>
                </a:solidFill>
              </a:rPr>
              <a:t>Export result lists to excel</a:t>
            </a:r>
          </a:p>
          <a:p>
            <a:pPr eaLnBrk="1" hangingPunct="1"/>
            <a:endParaRPr lang="en-US" altLang="en-US" sz="1400" b="1" dirty="0" smtClean="0">
              <a:solidFill>
                <a:prstClr val="black"/>
              </a:solidFill>
            </a:endParaRPr>
          </a:p>
          <a:p>
            <a:pPr eaLnBrk="1" hangingPunct="1"/>
            <a:r>
              <a:rPr lang="en-US" altLang="en-US" sz="1400" b="1" dirty="0" smtClean="0">
                <a:solidFill>
                  <a:prstClr val="black"/>
                </a:solidFill>
              </a:rPr>
              <a:t>Custom Reporting:</a:t>
            </a:r>
          </a:p>
          <a:p>
            <a:pPr marL="285750" indent="-285750" eaLnBrk="1" hangingPunct="1">
              <a:buFont typeface="Arial" panose="020B0604020202020204" pitchFamily="34" charset="0"/>
              <a:buChar char="•"/>
            </a:pPr>
            <a:r>
              <a:rPr lang="en-US" altLang="en-US" sz="1400" b="1" dirty="0" smtClean="0">
                <a:solidFill>
                  <a:prstClr val="black"/>
                </a:solidFill>
              </a:rPr>
              <a:t>Create custom reports by selecting individual fields, including Addl. Reg. Fields and Reporting Groups</a:t>
            </a:r>
          </a:p>
          <a:p>
            <a:pPr marL="285750" indent="-285750" eaLnBrk="1" hangingPunct="1">
              <a:buFont typeface="Arial" panose="020B0604020202020204" pitchFamily="34" charset="0"/>
              <a:buChar char="•"/>
            </a:pPr>
            <a:r>
              <a:rPr lang="en-US" altLang="en-US" sz="1400" b="1" dirty="0" smtClean="0">
                <a:solidFill>
                  <a:prstClr val="black"/>
                </a:solidFill>
              </a:rPr>
              <a:t>Filter some fields to narrow results</a:t>
            </a:r>
          </a:p>
          <a:p>
            <a:pPr marL="285750" indent="-285750" eaLnBrk="1" hangingPunct="1">
              <a:buFont typeface="Arial" panose="020B0604020202020204" pitchFamily="34" charset="0"/>
              <a:buChar char="•"/>
            </a:pPr>
            <a:r>
              <a:rPr lang="en-US" altLang="en-US" sz="1400" b="1" dirty="0" smtClean="0">
                <a:solidFill>
                  <a:prstClr val="black"/>
                </a:solidFill>
              </a:rPr>
              <a:t>If no filters used, save reports to be reused or sent to other admins</a:t>
            </a:r>
          </a:p>
        </p:txBody>
      </p:sp>
    </p:spTree>
    <p:custDataLst>
      <p:tags r:id="rId1"/>
    </p:custDataLst>
    <p:extLst>
      <p:ext uri="{BB962C8B-B14F-4D97-AF65-F5344CB8AC3E}">
        <p14:creationId xmlns:p14="http://schemas.microsoft.com/office/powerpoint/2010/main" val="1577240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12632" y="348340"/>
            <a:ext cx="3979676" cy="646331"/>
          </a:xfrm>
          <a:prstGeom prst="rect">
            <a:avLst/>
          </a:prstGeom>
          <a:noFill/>
        </p:spPr>
        <p:txBody>
          <a:bodyPr wrap="square" rtlCol="0">
            <a:spAutoFit/>
          </a:bodyPr>
          <a:lstStyle/>
          <a:p>
            <a:r>
              <a:rPr lang="en-US" sz="3600" b="1" dirty="0" smtClean="0">
                <a:solidFill>
                  <a:prstClr val="black"/>
                </a:solidFill>
              </a:rPr>
              <a:t>Admins </a:t>
            </a:r>
            <a:r>
              <a:rPr lang="en-US" sz="3600" b="1" dirty="0" err="1" smtClean="0">
                <a:solidFill>
                  <a:prstClr val="black"/>
                </a:solidFill>
              </a:rPr>
              <a:t>con’t</a:t>
            </a:r>
            <a:r>
              <a:rPr lang="en-US" sz="3600" b="1" dirty="0" smtClean="0">
                <a:solidFill>
                  <a:prstClr val="black"/>
                </a:solidFill>
              </a:rPr>
              <a:t>.</a:t>
            </a:r>
            <a:endParaRPr lang="en-US" sz="3600" b="1" dirty="0">
              <a:solidFill>
                <a:prstClr val="black"/>
              </a:solidFill>
            </a:endParaRPr>
          </a:p>
        </p:txBody>
      </p:sp>
      <p:sp>
        <p:nvSpPr>
          <p:cNvPr id="4" name="TextBox 2"/>
          <p:cNvSpPr txBox="1">
            <a:spLocks noChangeArrowheads="1"/>
          </p:cNvSpPr>
          <p:nvPr/>
        </p:nvSpPr>
        <p:spPr bwMode="auto">
          <a:xfrm>
            <a:off x="248148" y="1242985"/>
            <a:ext cx="86356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smtClean="0">
                <a:solidFill>
                  <a:prstClr val="black"/>
                </a:solidFill>
              </a:rPr>
              <a:t>Admin Settings menu:</a:t>
            </a:r>
          </a:p>
          <a:p>
            <a:pPr eaLnBrk="1" hangingPunct="1"/>
            <a:endParaRPr lang="en-US" altLang="en-US" b="1" dirty="0" smtClean="0">
              <a:solidFill>
                <a:prstClr val="black"/>
              </a:solidFill>
            </a:endParaRPr>
          </a:p>
          <a:p>
            <a:pPr eaLnBrk="1" hangingPunct="1"/>
            <a:r>
              <a:rPr lang="en-US" altLang="en-US" sz="1400" b="1" dirty="0" smtClean="0">
                <a:solidFill>
                  <a:prstClr val="black"/>
                </a:solidFill>
              </a:rPr>
              <a:t>Reporting Groups:</a:t>
            </a:r>
          </a:p>
          <a:p>
            <a:pPr marL="285750" indent="-285750" eaLnBrk="1" hangingPunct="1">
              <a:buFont typeface="Arial" panose="020B0604020202020204" pitchFamily="34" charset="0"/>
              <a:buChar char="•"/>
            </a:pPr>
            <a:r>
              <a:rPr lang="en-US" altLang="en-US" sz="1400" b="1" dirty="0" smtClean="0">
                <a:solidFill>
                  <a:prstClr val="black"/>
                </a:solidFill>
              </a:rPr>
              <a:t>Create Reporting Groups</a:t>
            </a:r>
          </a:p>
          <a:p>
            <a:pPr marL="285750" indent="-285750" eaLnBrk="1" hangingPunct="1">
              <a:buFont typeface="Arial" panose="020B0604020202020204" pitchFamily="34" charset="0"/>
              <a:buChar char="•"/>
            </a:pPr>
            <a:r>
              <a:rPr lang="en-US" altLang="en-US" sz="1400" b="1" dirty="0" smtClean="0">
                <a:solidFill>
                  <a:prstClr val="black"/>
                </a:solidFill>
              </a:rPr>
              <a:t>Assign Admins and Managers for specific groups</a:t>
            </a:r>
          </a:p>
          <a:p>
            <a:pPr marL="285750" indent="-285750" eaLnBrk="1" hangingPunct="1">
              <a:buFont typeface="Arial" panose="020B0604020202020204" pitchFamily="34" charset="0"/>
              <a:buChar char="•"/>
            </a:pPr>
            <a:r>
              <a:rPr lang="en-US" altLang="en-US" sz="1400" b="1" dirty="0" smtClean="0">
                <a:solidFill>
                  <a:prstClr val="black"/>
                </a:solidFill>
              </a:rPr>
              <a:t>Add/Remove group members</a:t>
            </a:r>
          </a:p>
          <a:p>
            <a:pPr marL="285750" indent="-285750" eaLnBrk="1" hangingPunct="1">
              <a:buFont typeface="Arial" panose="020B0604020202020204" pitchFamily="34" charset="0"/>
              <a:buChar char="•"/>
            </a:pPr>
            <a:r>
              <a:rPr lang="en-US" altLang="en-US" sz="1400" b="1" dirty="0" smtClean="0">
                <a:solidFill>
                  <a:prstClr val="black"/>
                </a:solidFill>
              </a:rPr>
              <a:t>Rearrange groups/subgroups; move group members</a:t>
            </a:r>
          </a:p>
          <a:p>
            <a:pPr marL="285750" indent="-285750" eaLnBrk="1" hangingPunct="1">
              <a:buFont typeface="Arial" panose="020B0604020202020204" pitchFamily="34" charset="0"/>
              <a:buChar char="•"/>
            </a:pPr>
            <a:r>
              <a:rPr lang="en-US" altLang="en-US" sz="1400" b="1" dirty="0" smtClean="0">
                <a:solidFill>
                  <a:prstClr val="black"/>
                </a:solidFill>
              </a:rPr>
              <a:t>Link courses to groups and subgroups for auto-assignment</a:t>
            </a:r>
          </a:p>
          <a:p>
            <a:pPr marL="285750" indent="-285750" eaLnBrk="1" hangingPunct="1">
              <a:buFont typeface="Arial" panose="020B0604020202020204" pitchFamily="34" charset="0"/>
              <a:buChar char="•"/>
            </a:pPr>
            <a:r>
              <a:rPr lang="en-US" altLang="en-US" sz="1400" b="1" dirty="0">
                <a:solidFill>
                  <a:prstClr val="black"/>
                </a:solidFill>
              </a:rPr>
              <a:t>Create </a:t>
            </a:r>
            <a:r>
              <a:rPr lang="en-US" altLang="en-US" sz="1400" b="1" dirty="0" smtClean="0">
                <a:solidFill>
                  <a:prstClr val="black"/>
                </a:solidFill>
              </a:rPr>
              <a:t>subgroups</a:t>
            </a:r>
          </a:p>
          <a:p>
            <a:pPr eaLnBrk="1" hangingPunct="1"/>
            <a:endParaRPr lang="en-US" altLang="en-US" sz="1400" b="1" dirty="0" smtClean="0">
              <a:solidFill>
                <a:prstClr val="black"/>
              </a:solidFill>
            </a:endParaRPr>
          </a:p>
          <a:p>
            <a:pPr eaLnBrk="1" hangingPunct="1"/>
            <a:r>
              <a:rPr lang="en-US" altLang="en-US" sz="1400" b="1" dirty="0" smtClean="0">
                <a:solidFill>
                  <a:prstClr val="black"/>
                </a:solidFill>
              </a:rPr>
              <a:t>Course Assignments:</a:t>
            </a:r>
          </a:p>
          <a:p>
            <a:pPr marL="285750" indent="-285750" eaLnBrk="1" hangingPunct="1">
              <a:buFont typeface="Arial" panose="020B0604020202020204" pitchFamily="34" charset="0"/>
              <a:buChar char="•"/>
            </a:pPr>
            <a:r>
              <a:rPr lang="en-US" altLang="en-US" sz="1400" b="1" dirty="0" smtClean="0">
                <a:solidFill>
                  <a:prstClr val="black"/>
                </a:solidFill>
              </a:rPr>
              <a:t>Assign courses to all or individuals or reporting groups</a:t>
            </a:r>
          </a:p>
          <a:p>
            <a:pPr marL="285750" indent="-285750" eaLnBrk="1" hangingPunct="1">
              <a:buFont typeface="Arial" panose="020B0604020202020204" pitchFamily="34" charset="0"/>
              <a:buChar char="•"/>
            </a:pPr>
            <a:r>
              <a:rPr lang="en-US" altLang="en-US" sz="1400" b="1" dirty="0" smtClean="0">
                <a:solidFill>
                  <a:prstClr val="black"/>
                </a:solidFill>
              </a:rPr>
              <a:t>Alert of duplicate assignments</a:t>
            </a:r>
          </a:p>
          <a:p>
            <a:pPr marL="285750" indent="-285750" eaLnBrk="1" hangingPunct="1">
              <a:buFont typeface="Arial" panose="020B0604020202020204" pitchFamily="34" charset="0"/>
              <a:buChar char="•"/>
            </a:pPr>
            <a:r>
              <a:rPr lang="en-US" altLang="en-US" sz="1400" b="1" dirty="0" smtClean="0">
                <a:solidFill>
                  <a:prstClr val="black"/>
                </a:solidFill>
              </a:rPr>
              <a:t>Changes can be made to list before committing</a:t>
            </a:r>
          </a:p>
          <a:p>
            <a:pPr marL="285750" indent="-285750" eaLnBrk="1" hangingPunct="1">
              <a:buFont typeface="Arial" panose="020B0604020202020204" pitchFamily="34" charset="0"/>
              <a:buChar char="•"/>
            </a:pPr>
            <a:r>
              <a:rPr lang="en-US" altLang="en-US" sz="1400" b="1" dirty="0" smtClean="0">
                <a:solidFill>
                  <a:prstClr val="black"/>
                </a:solidFill>
              </a:rPr>
              <a:t>Deadlines (expirations) can be assigned</a:t>
            </a:r>
          </a:p>
          <a:p>
            <a:pPr marL="285750" indent="-285750" eaLnBrk="1" hangingPunct="1">
              <a:buFont typeface="Arial" panose="020B0604020202020204" pitchFamily="34" charset="0"/>
              <a:buChar char="•"/>
            </a:pPr>
            <a:r>
              <a:rPr lang="en-US" altLang="en-US" sz="1400" b="1" dirty="0" smtClean="0">
                <a:solidFill>
                  <a:prstClr val="black"/>
                </a:solidFill>
              </a:rPr>
              <a:t>Customized messages can be sent for each assignment</a:t>
            </a:r>
          </a:p>
          <a:p>
            <a:pPr marL="285750" indent="-285750" eaLnBrk="1" hangingPunct="1">
              <a:buFont typeface="Arial" panose="020B0604020202020204" pitchFamily="34" charset="0"/>
              <a:buChar char="•"/>
            </a:pPr>
            <a:r>
              <a:rPr lang="en-US" altLang="en-US" sz="1400" b="1" dirty="0" smtClean="0">
                <a:solidFill>
                  <a:prstClr val="black"/>
                </a:solidFill>
              </a:rPr>
              <a:t>Option to send no message or send a default message</a:t>
            </a:r>
          </a:p>
        </p:txBody>
      </p:sp>
    </p:spTree>
    <p:custDataLst>
      <p:tags r:id="rId1"/>
    </p:custDataLst>
    <p:extLst>
      <p:ext uri="{BB962C8B-B14F-4D97-AF65-F5344CB8AC3E}">
        <p14:creationId xmlns:p14="http://schemas.microsoft.com/office/powerpoint/2010/main" val="471087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12632" y="348340"/>
            <a:ext cx="3979676" cy="646331"/>
          </a:xfrm>
          <a:prstGeom prst="rect">
            <a:avLst/>
          </a:prstGeom>
          <a:noFill/>
        </p:spPr>
        <p:txBody>
          <a:bodyPr wrap="square" rtlCol="0">
            <a:spAutoFit/>
          </a:bodyPr>
          <a:lstStyle/>
          <a:p>
            <a:r>
              <a:rPr lang="en-US" sz="3600" b="1" dirty="0" smtClean="0">
                <a:solidFill>
                  <a:prstClr val="black"/>
                </a:solidFill>
              </a:rPr>
              <a:t>Admins </a:t>
            </a:r>
            <a:r>
              <a:rPr lang="en-US" sz="3600" b="1" dirty="0" err="1" smtClean="0">
                <a:solidFill>
                  <a:prstClr val="black"/>
                </a:solidFill>
              </a:rPr>
              <a:t>con’t</a:t>
            </a:r>
            <a:r>
              <a:rPr lang="en-US" sz="3600" b="1" dirty="0" smtClean="0">
                <a:solidFill>
                  <a:prstClr val="black"/>
                </a:solidFill>
              </a:rPr>
              <a:t>.</a:t>
            </a:r>
            <a:endParaRPr lang="en-US" sz="3600" b="1" dirty="0">
              <a:solidFill>
                <a:prstClr val="black"/>
              </a:solidFill>
            </a:endParaRPr>
          </a:p>
        </p:txBody>
      </p:sp>
      <p:sp>
        <p:nvSpPr>
          <p:cNvPr id="4" name="TextBox 2"/>
          <p:cNvSpPr txBox="1">
            <a:spLocks noChangeArrowheads="1"/>
          </p:cNvSpPr>
          <p:nvPr/>
        </p:nvSpPr>
        <p:spPr bwMode="auto">
          <a:xfrm>
            <a:off x="220716" y="1160689"/>
            <a:ext cx="86356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smtClean="0">
                <a:solidFill>
                  <a:prstClr val="black"/>
                </a:solidFill>
              </a:rPr>
              <a:t>Admin Settings menu:</a:t>
            </a:r>
          </a:p>
          <a:p>
            <a:pPr eaLnBrk="1" hangingPunct="1"/>
            <a:endParaRPr lang="en-US" altLang="en-US" b="1" dirty="0" smtClean="0">
              <a:solidFill>
                <a:prstClr val="black"/>
              </a:solidFill>
            </a:endParaRPr>
          </a:p>
          <a:p>
            <a:pPr eaLnBrk="1" hangingPunct="1"/>
            <a:r>
              <a:rPr lang="en-US" altLang="en-US" sz="1500" b="1" dirty="0" smtClean="0">
                <a:solidFill>
                  <a:prstClr val="black"/>
                </a:solidFill>
              </a:rPr>
              <a:t>Create-A-Course (if you have that feature):</a:t>
            </a:r>
          </a:p>
          <a:p>
            <a:pPr marL="285750" indent="-285750" eaLnBrk="1" hangingPunct="1">
              <a:buFont typeface="Arial" panose="020B0604020202020204" pitchFamily="34" charset="0"/>
              <a:buChar char="•"/>
            </a:pPr>
            <a:r>
              <a:rPr lang="en-US" altLang="en-US" sz="1500" b="1" dirty="0" smtClean="0">
                <a:solidFill>
                  <a:prstClr val="black"/>
                </a:solidFill>
              </a:rPr>
              <a:t>Create custom courses for your learners</a:t>
            </a:r>
          </a:p>
          <a:p>
            <a:pPr marL="285750" indent="-285750" eaLnBrk="1" hangingPunct="1">
              <a:buFont typeface="Arial" panose="020B0604020202020204" pitchFamily="34" charset="0"/>
              <a:buChar char="•"/>
            </a:pPr>
            <a:r>
              <a:rPr lang="en-US" altLang="en-US" sz="1500" b="1" dirty="0" smtClean="0">
                <a:solidFill>
                  <a:prstClr val="black"/>
                </a:solidFill>
              </a:rPr>
              <a:t>Reporting allows you to see information on learner answers</a:t>
            </a:r>
          </a:p>
          <a:p>
            <a:pPr marL="285750" indent="-285750" eaLnBrk="1" hangingPunct="1">
              <a:buFont typeface="Arial" panose="020B0604020202020204" pitchFamily="34" charset="0"/>
              <a:buChar char="•"/>
            </a:pPr>
            <a:r>
              <a:rPr lang="en-US" altLang="en-US" sz="1500" b="1" dirty="0" smtClean="0">
                <a:solidFill>
                  <a:prstClr val="black"/>
                </a:solidFill>
              </a:rPr>
              <a:t>Videos may be added as slides to courses</a:t>
            </a:r>
          </a:p>
          <a:p>
            <a:pPr marL="285750" indent="-285750" eaLnBrk="1" hangingPunct="1">
              <a:buFont typeface="Arial" panose="020B0604020202020204" pitchFamily="34" charset="0"/>
              <a:buChar char="•"/>
            </a:pPr>
            <a:r>
              <a:rPr lang="en-US" altLang="en-US" sz="1500" b="1" dirty="0" smtClean="0">
                <a:solidFill>
                  <a:prstClr val="black"/>
                </a:solidFill>
              </a:rPr>
              <a:t>Add a quiz if desired</a:t>
            </a:r>
          </a:p>
          <a:p>
            <a:pPr marL="285750" indent="-285750" eaLnBrk="1" hangingPunct="1">
              <a:buFont typeface="Arial" panose="020B0604020202020204" pitchFamily="34" charset="0"/>
              <a:buChar char="•"/>
            </a:pPr>
            <a:r>
              <a:rPr lang="en-US" altLang="en-US" sz="1500" b="1" dirty="0" smtClean="0">
                <a:solidFill>
                  <a:prstClr val="black"/>
                </a:solidFill>
              </a:rPr>
              <a:t>Set a minimum passing grade</a:t>
            </a:r>
          </a:p>
          <a:p>
            <a:pPr marL="285750" indent="-285750" eaLnBrk="1" hangingPunct="1">
              <a:buFont typeface="Arial" panose="020B0604020202020204" pitchFamily="34" charset="0"/>
              <a:buChar char="•"/>
            </a:pPr>
            <a:r>
              <a:rPr lang="en-US" altLang="en-US" sz="1500" b="1" dirty="0" smtClean="0">
                <a:solidFill>
                  <a:prstClr val="black"/>
                </a:solidFill>
              </a:rPr>
              <a:t>Publish to the course catalog or “publish later” (can assign is not in catalog)</a:t>
            </a:r>
          </a:p>
          <a:p>
            <a:pPr eaLnBrk="1" hangingPunct="1"/>
            <a:endParaRPr lang="en-US" altLang="en-US" sz="1500" b="1" dirty="0">
              <a:solidFill>
                <a:prstClr val="black"/>
              </a:solidFill>
            </a:endParaRPr>
          </a:p>
          <a:p>
            <a:pPr eaLnBrk="1" hangingPunct="1"/>
            <a:r>
              <a:rPr lang="en-US" altLang="en-US" sz="1500" b="1" dirty="0" smtClean="0">
                <a:solidFill>
                  <a:prstClr val="black"/>
                </a:solidFill>
              </a:rPr>
              <a:t>Custom Certificates:</a:t>
            </a:r>
          </a:p>
          <a:p>
            <a:pPr marL="285750" indent="-285750" eaLnBrk="1" hangingPunct="1">
              <a:buFont typeface="Arial" panose="020B0604020202020204" pitchFamily="34" charset="0"/>
              <a:buChar char="•"/>
            </a:pPr>
            <a:r>
              <a:rPr lang="en-US" altLang="en-US" sz="1500" b="1" dirty="0" smtClean="0">
                <a:solidFill>
                  <a:prstClr val="black"/>
                </a:solidFill>
              </a:rPr>
              <a:t>Create custom certificates with easy to use template (see 10-18-17 Users Group Meeting </a:t>
            </a:r>
            <a:r>
              <a:rPr lang="en-US" altLang="en-US" sz="1500" b="1" dirty="0" err="1" smtClean="0">
                <a:solidFill>
                  <a:prstClr val="black"/>
                </a:solidFill>
              </a:rPr>
              <a:t>powerpoint</a:t>
            </a:r>
            <a:r>
              <a:rPr lang="en-US" altLang="en-US" sz="1500" b="1" dirty="0" smtClean="0">
                <a:solidFill>
                  <a:prstClr val="black"/>
                </a:solidFill>
              </a:rPr>
              <a:t> in the support hub/Forums for step by step instructions)</a:t>
            </a:r>
          </a:p>
          <a:p>
            <a:pPr eaLnBrk="1" hangingPunct="1"/>
            <a:endParaRPr lang="en-US" altLang="en-US" sz="1500" b="1" dirty="0">
              <a:solidFill>
                <a:prstClr val="black"/>
              </a:solidFill>
            </a:endParaRPr>
          </a:p>
          <a:p>
            <a:pPr eaLnBrk="1" hangingPunct="1"/>
            <a:r>
              <a:rPr lang="en-US" altLang="en-US" sz="1500" b="1" dirty="0" smtClean="0">
                <a:solidFill>
                  <a:prstClr val="black"/>
                </a:solidFill>
              </a:rPr>
              <a:t>Add Users (learners):</a:t>
            </a:r>
          </a:p>
          <a:p>
            <a:pPr marL="285750" indent="-285750" eaLnBrk="1" hangingPunct="1">
              <a:buFont typeface="Arial" panose="020B0604020202020204" pitchFamily="34" charset="0"/>
              <a:buChar char="•"/>
            </a:pPr>
            <a:r>
              <a:rPr lang="en-US" altLang="en-US" sz="1500" b="1" dirty="0" smtClean="0">
                <a:solidFill>
                  <a:prstClr val="black"/>
                </a:solidFill>
              </a:rPr>
              <a:t>Single form for individual account set up</a:t>
            </a:r>
          </a:p>
          <a:p>
            <a:pPr marL="285750" indent="-285750" eaLnBrk="1" hangingPunct="1">
              <a:buFont typeface="Arial" panose="020B0604020202020204" pitchFamily="34" charset="0"/>
              <a:buChar char="•"/>
            </a:pPr>
            <a:r>
              <a:rPr lang="en-US" altLang="en-US" sz="1500" b="1" dirty="0" smtClean="0">
                <a:solidFill>
                  <a:prstClr val="black"/>
                </a:solidFill>
              </a:rPr>
              <a:t>Add Multiples – set up multiple accounts at once with batch template</a:t>
            </a:r>
          </a:p>
          <a:p>
            <a:pPr eaLnBrk="1" hangingPunct="1"/>
            <a:endParaRPr lang="en-US" altLang="en-US" sz="1500" b="1" dirty="0" smtClean="0">
              <a:solidFill>
                <a:prstClr val="black"/>
              </a:solidFill>
            </a:endParaRPr>
          </a:p>
        </p:txBody>
      </p:sp>
    </p:spTree>
    <p:custDataLst>
      <p:tags r:id="rId1"/>
    </p:custDataLst>
    <p:extLst>
      <p:ext uri="{BB962C8B-B14F-4D97-AF65-F5344CB8AC3E}">
        <p14:creationId xmlns:p14="http://schemas.microsoft.com/office/powerpoint/2010/main" val="4089484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12632" y="348340"/>
            <a:ext cx="3979676" cy="646331"/>
          </a:xfrm>
          <a:prstGeom prst="rect">
            <a:avLst/>
          </a:prstGeom>
          <a:noFill/>
        </p:spPr>
        <p:txBody>
          <a:bodyPr wrap="square" rtlCol="0">
            <a:spAutoFit/>
          </a:bodyPr>
          <a:lstStyle/>
          <a:p>
            <a:r>
              <a:rPr lang="en-US" sz="3600" b="1" dirty="0" smtClean="0">
                <a:solidFill>
                  <a:prstClr val="black"/>
                </a:solidFill>
              </a:rPr>
              <a:t>Admins </a:t>
            </a:r>
            <a:r>
              <a:rPr lang="en-US" sz="3600" b="1" dirty="0" err="1" smtClean="0">
                <a:solidFill>
                  <a:prstClr val="black"/>
                </a:solidFill>
              </a:rPr>
              <a:t>con’t</a:t>
            </a:r>
            <a:r>
              <a:rPr lang="en-US" sz="3600" b="1" dirty="0" smtClean="0">
                <a:solidFill>
                  <a:prstClr val="black"/>
                </a:solidFill>
              </a:rPr>
              <a:t>.</a:t>
            </a:r>
            <a:endParaRPr lang="en-US" sz="3600" b="1" dirty="0">
              <a:solidFill>
                <a:prstClr val="black"/>
              </a:solidFill>
            </a:endParaRPr>
          </a:p>
        </p:txBody>
      </p:sp>
      <p:sp>
        <p:nvSpPr>
          <p:cNvPr id="4" name="TextBox 2"/>
          <p:cNvSpPr txBox="1">
            <a:spLocks noChangeArrowheads="1"/>
          </p:cNvSpPr>
          <p:nvPr/>
        </p:nvSpPr>
        <p:spPr bwMode="auto">
          <a:xfrm>
            <a:off x="156708" y="1160689"/>
            <a:ext cx="86356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smtClean="0">
                <a:solidFill>
                  <a:prstClr val="black"/>
                </a:solidFill>
              </a:rPr>
              <a:t>Admin Settings menu:</a:t>
            </a:r>
          </a:p>
          <a:p>
            <a:pPr eaLnBrk="1" hangingPunct="1"/>
            <a:endParaRPr lang="en-US" altLang="en-US" b="1" dirty="0" smtClean="0">
              <a:solidFill>
                <a:prstClr val="black"/>
              </a:solidFill>
            </a:endParaRPr>
          </a:p>
          <a:p>
            <a:pPr eaLnBrk="1" hangingPunct="1"/>
            <a:r>
              <a:rPr lang="en-US" altLang="en-US" sz="1500" b="1" dirty="0" smtClean="0">
                <a:solidFill>
                  <a:prstClr val="black"/>
                </a:solidFill>
              </a:rPr>
              <a:t>Additional Registration Information:</a:t>
            </a:r>
          </a:p>
          <a:p>
            <a:pPr marL="285750" indent="-285750" eaLnBrk="1" hangingPunct="1">
              <a:buFont typeface="Arial" panose="020B0604020202020204" pitchFamily="34" charset="0"/>
              <a:buChar char="•"/>
            </a:pPr>
            <a:r>
              <a:rPr lang="en-US" altLang="en-US" sz="1500" b="1" dirty="0" smtClean="0">
                <a:solidFill>
                  <a:prstClr val="black"/>
                </a:solidFill>
              </a:rPr>
              <a:t>Create text fields to capture information like employee id, address information, yes/no questions, etc.</a:t>
            </a:r>
          </a:p>
          <a:p>
            <a:pPr marL="285750" indent="-285750" eaLnBrk="1" hangingPunct="1">
              <a:buFont typeface="Arial" panose="020B0604020202020204" pitchFamily="34" charset="0"/>
              <a:buChar char="•"/>
            </a:pPr>
            <a:r>
              <a:rPr lang="en-US" altLang="en-US" sz="1500" b="1" dirty="0" smtClean="0">
                <a:solidFill>
                  <a:prstClr val="black"/>
                </a:solidFill>
              </a:rPr>
              <a:t>Create fields that link to Reporting Groups to organize your site members for Reporting and Course Assignments</a:t>
            </a:r>
          </a:p>
          <a:p>
            <a:pPr marL="285750" indent="-285750" eaLnBrk="1" hangingPunct="1">
              <a:buFont typeface="Arial" panose="020B0604020202020204" pitchFamily="34" charset="0"/>
              <a:buChar char="•"/>
            </a:pPr>
            <a:r>
              <a:rPr lang="en-US" altLang="en-US" sz="1500" b="1" dirty="0" smtClean="0">
                <a:solidFill>
                  <a:prstClr val="black"/>
                </a:solidFill>
              </a:rPr>
              <a:t>Rearrange the order of the fields for better learner experience</a:t>
            </a:r>
          </a:p>
          <a:p>
            <a:pPr marL="285750" indent="-285750" eaLnBrk="1" hangingPunct="1">
              <a:buFont typeface="Arial" panose="020B0604020202020204" pitchFamily="34" charset="0"/>
              <a:buChar char="•"/>
            </a:pPr>
            <a:r>
              <a:rPr lang="en-US" altLang="en-US" sz="1500" b="1" dirty="0" smtClean="0">
                <a:solidFill>
                  <a:prstClr val="black"/>
                </a:solidFill>
              </a:rPr>
              <a:t>Deactivate or delete fields </a:t>
            </a:r>
          </a:p>
          <a:p>
            <a:pPr eaLnBrk="1" hangingPunct="1"/>
            <a:endParaRPr lang="en-US" altLang="en-US" sz="1500" b="1" dirty="0">
              <a:solidFill>
                <a:prstClr val="black"/>
              </a:solidFill>
            </a:endParaRPr>
          </a:p>
          <a:p>
            <a:pPr eaLnBrk="1" hangingPunct="1"/>
            <a:r>
              <a:rPr lang="en-US" altLang="en-US" sz="1500" b="1" dirty="0" smtClean="0">
                <a:solidFill>
                  <a:prstClr val="black"/>
                </a:solidFill>
              </a:rPr>
              <a:t>Course Feedback:</a:t>
            </a:r>
          </a:p>
          <a:p>
            <a:pPr marL="285750" indent="-285750" eaLnBrk="1" hangingPunct="1">
              <a:buFont typeface="Arial" panose="020B0604020202020204" pitchFamily="34" charset="0"/>
              <a:buChar char="•"/>
            </a:pPr>
            <a:r>
              <a:rPr lang="en-US" altLang="en-US" sz="1500" b="1" dirty="0" smtClean="0">
                <a:solidFill>
                  <a:prstClr val="black"/>
                </a:solidFill>
              </a:rPr>
              <a:t>View feedback from learners on courses</a:t>
            </a:r>
          </a:p>
          <a:p>
            <a:pPr marL="285750" indent="-285750" eaLnBrk="1" hangingPunct="1">
              <a:buFont typeface="Arial" panose="020B0604020202020204" pitchFamily="34" charset="0"/>
              <a:buChar char="•"/>
            </a:pPr>
            <a:r>
              <a:rPr lang="en-US" altLang="en-US" sz="1500" b="1" dirty="0" smtClean="0">
                <a:solidFill>
                  <a:prstClr val="black"/>
                </a:solidFill>
              </a:rPr>
              <a:t>Sort columns by headings</a:t>
            </a:r>
          </a:p>
          <a:p>
            <a:pPr marL="285750" indent="-285750" eaLnBrk="1" hangingPunct="1">
              <a:buFont typeface="Arial" panose="020B0604020202020204" pitchFamily="34" charset="0"/>
              <a:buChar char="•"/>
            </a:pPr>
            <a:r>
              <a:rPr lang="en-US" altLang="en-US" sz="1500" b="1" dirty="0" smtClean="0">
                <a:solidFill>
                  <a:prstClr val="black"/>
                </a:solidFill>
              </a:rPr>
              <a:t>Search</a:t>
            </a:r>
          </a:p>
          <a:p>
            <a:pPr marL="285750" indent="-285750" eaLnBrk="1" hangingPunct="1">
              <a:buFont typeface="Arial" panose="020B0604020202020204" pitchFamily="34" charset="0"/>
              <a:buChar char="•"/>
            </a:pPr>
            <a:r>
              <a:rPr lang="en-US" altLang="en-US" sz="1500" b="1" dirty="0" smtClean="0">
                <a:solidFill>
                  <a:prstClr val="black"/>
                </a:solidFill>
              </a:rPr>
              <a:t>Export to excel </a:t>
            </a:r>
          </a:p>
          <a:p>
            <a:pPr marL="285750" indent="-285750" eaLnBrk="1" hangingPunct="1">
              <a:buFont typeface="Arial" panose="020B0604020202020204" pitchFamily="34" charset="0"/>
              <a:buChar char="•"/>
            </a:pPr>
            <a:endParaRPr lang="en-US" altLang="en-US" sz="1500" b="1" dirty="0" smtClean="0">
              <a:solidFill>
                <a:prstClr val="black"/>
              </a:solidFill>
            </a:endParaRPr>
          </a:p>
        </p:txBody>
      </p:sp>
    </p:spTree>
    <p:custDataLst>
      <p:tags r:id="rId1"/>
    </p:custDataLst>
    <p:extLst>
      <p:ext uri="{BB962C8B-B14F-4D97-AF65-F5344CB8AC3E}">
        <p14:creationId xmlns:p14="http://schemas.microsoft.com/office/powerpoint/2010/main" val="3744506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587" y="1090612"/>
            <a:ext cx="5838825" cy="4676775"/>
          </a:xfrm>
          <a:prstGeom prst="rect">
            <a:avLst/>
          </a:prstGeom>
        </p:spPr>
      </p:pic>
    </p:spTree>
    <p:custDataLst>
      <p:tags r:id="rId1"/>
    </p:custDataLst>
    <p:extLst>
      <p:ext uri="{BB962C8B-B14F-4D97-AF65-F5344CB8AC3E}">
        <p14:creationId xmlns:p14="http://schemas.microsoft.com/office/powerpoint/2010/main" val="3806374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096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TextBox 2"/>
          <p:cNvSpPr txBox="1">
            <a:spLocks noChangeArrowheads="1"/>
          </p:cNvSpPr>
          <p:nvPr/>
        </p:nvSpPr>
        <p:spPr bwMode="auto">
          <a:xfrm>
            <a:off x="3352800" y="1600200"/>
            <a:ext cx="4191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t>Right-click on the orange arrow and  you’ll see two options: Auto-Hide Control Panel or Show Control Panel. </a:t>
            </a:r>
          </a:p>
          <a:p>
            <a:pPr eaLnBrk="1" hangingPunct="1"/>
            <a:endParaRPr lang="en-US" altLang="en-US" dirty="0"/>
          </a:p>
          <a:p>
            <a:pPr eaLnBrk="1" hangingPunct="1"/>
            <a:r>
              <a:rPr lang="en-US" altLang="en-US" dirty="0"/>
              <a:t>Clicking on “Show Control Panel” will let you keep the control panel open throughout the presentation.</a:t>
            </a:r>
          </a:p>
        </p:txBody>
      </p:sp>
      <p:cxnSp>
        <p:nvCxnSpPr>
          <p:cNvPr id="4" name="Straight Connector 3"/>
          <p:cNvCxnSpPr/>
          <p:nvPr/>
        </p:nvCxnSpPr>
        <p:spPr>
          <a:xfrm>
            <a:off x="2057400" y="1866900"/>
            <a:ext cx="1295400"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341"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071"/>
            <a:ext cx="4657911" cy="5661279"/>
          </a:xfrm>
          <a:prstGeom prst="rect">
            <a:avLst/>
          </a:prstGeom>
        </p:spPr>
      </p:pic>
      <p:sp>
        <p:nvSpPr>
          <p:cNvPr id="3" name="TextBox 2"/>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spTree>
    <p:custDataLst>
      <p:tags r:id="rId1"/>
    </p:custDataLst>
    <p:extLst>
      <p:ext uri="{BB962C8B-B14F-4D97-AF65-F5344CB8AC3E}">
        <p14:creationId xmlns:p14="http://schemas.microsoft.com/office/powerpoint/2010/main" val="89546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4419600" y="381001"/>
            <a:ext cx="4572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latin typeface="+mn-lt"/>
                <a:cs typeface="Arial" charset="0"/>
              </a:rPr>
              <a:t>Support Hub</a:t>
            </a:r>
          </a:p>
        </p:txBody>
      </p:sp>
      <p:sp>
        <p:nvSpPr>
          <p:cNvPr id="2" name="TextBox 1"/>
          <p:cNvSpPr txBox="1"/>
          <p:nvPr/>
        </p:nvSpPr>
        <p:spPr>
          <a:xfrm>
            <a:off x="287079" y="446566"/>
            <a:ext cx="4051005" cy="461665"/>
          </a:xfrm>
          <a:prstGeom prst="rect">
            <a:avLst/>
          </a:prstGeom>
          <a:noFill/>
        </p:spPr>
        <p:txBody>
          <a:bodyPr wrap="square" rtlCol="0">
            <a:spAutoFit/>
          </a:bodyPr>
          <a:lstStyle/>
          <a:p>
            <a:r>
              <a:rPr lang="en-US" sz="2400" dirty="0" smtClean="0">
                <a:solidFill>
                  <a:schemeClr val="bg1"/>
                </a:solidFill>
              </a:rPr>
              <a:t>SUPPORT.CYPHERWORX.COM</a:t>
            </a:r>
            <a:endParaRPr lang="en-US" sz="2400" dirty="0">
              <a:solidFill>
                <a:schemeClr val="bg1"/>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29" y="2141938"/>
            <a:ext cx="7555832" cy="2713293"/>
          </a:xfrm>
          <a:prstGeom prst="rect">
            <a:avLst/>
          </a:prstGeom>
          <a:ln>
            <a:solidFill>
              <a:schemeClr val="bg1">
                <a:lumMod val="50000"/>
              </a:schemeClr>
            </a:solidFill>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2"/>
          <p:cNvSpPr txBox="1">
            <a:spLocks noChangeArrowheads="1"/>
          </p:cNvSpPr>
          <p:nvPr/>
        </p:nvSpPr>
        <p:spPr bwMode="auto">
          <a:xfrm>
            <a:off x="4768395" y="1171881"/>
            <a:ext cx="412115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t>If </a:t>
            </a:r>
            <a:r>
              <a:rPr lang="en-US" altLang="en-US" sz="1500" dirty="0"/>
              <a:t>you have any suggestions, and/or would like to request a new feature that would increase YOUR overall customer experience with our system, then please share them with us. </a:t>
            </a:r>
          </a:p>
          <a:p>
            <a:pPr eaLnBrk="1" hangingPunct="1"/>
            <a:endParaRPr lang="en-US" altLang="en-US" sz="1500" dirty="0"/>
          </a:p>
          <a:p>
            <a:pPr eaLnBrk="1" hangingPunct="1"/>
            <a:r>
              <a:rPr lang="en-US" altLang="en-US" sz="1500" dirty="0" smtClean="0"/>
              <a:t>Any </a:t>
            </a:r>
            <a:r>
              <a:rPr lang="en-US" altLang="en-US" sz="1500" dirty="0"/>
              <a:t>features which are incorporated into our </a:t>
            </a:r>
            <a:r>
              <a:rPr lang="en-US" altLang="en-US" sz="1500" dirty="0" err="1"/>
              <a:t>LMS</a:t>
            </a:r>
            <a:r>
              <a:rPr lang="en-US" altLang="en-US" sz="1500" dirty="0"/>
              <a:t> will be announced on next month’s call. By sharing your ideas with us you are assigning us all rights to the features. </a:t>
            </a:r>
            <a:endParaRPr lang="en-US" altLang="en-US" sz="1500" dirty="0" smtClean="0"/>
          </a:p>
          <a:p>
            <a:pPr eaLnBrk="1" hangingPunct="1"/>
            <a:endParaRPr lang="en-US" altLang="en-US" sz="1500" dirty="0"/>
          </a:p>
          <a:p>
            <a:pPr eaLnBrk="1" hangingPunct="1"/>
            <a:r>
              <a:rPr lang="en-US" altLang="en-US" sz="1500" dirty="0" smtClean="0"/>
              <a:t>In </a:t>
            </a:r>
            <a:r>
              <a:rPr lang="en-US" altLang="en-US" sz="1500" dirty="0"/>
              <a:t>appreciation of your time</a:t>
            </a:r>
            <a:r>
              <a:rPr lang="en-US" altLang="en-US" sz="1500" dirty="0" smtClean="0"/>
              <a:t>, </a:t>
            </a:r>
            <a:r>
              <a:rPr lang="en-US" altLang="en-US" sz="1500" dirty="0"/>
              <a:t>submitters whose features are incorporated into our </a:t>
            </a:r>
            <a:r>
              <a:rPr lang="en-US" altLang="en-US" sz="1500" dirty="0" err="1"/>
              <a:t>LMS</a:t>
            </a:r>
            <a:r>
              <a:rPr lang="en-US" altLang="en-US" sz="1500" dirty="0"/>
              <a:t> will be sent a $5 Starbucks gift card as a quick </a:t>
            </a:r>
            <a:r>
              <a:rPr lang="en-US" altLang="en-US" sz="1500" dirty="0" smtClean="0"/>
              <a:t>“Thank </a:t>
            </a:r>
            <a:r>
              <a:rPr lang="en-US" altLang="en-US" sz="1500" dirty="0"/>
              <a:t>You</a:t>
            </a:r>
            <a:r>
              <a:rPr lang="en-US" altLang="en-US" sz="1500" dirty="0" smtClean="0"/>
              <a:t>!”</a:t>
            </a:r>
            <a:endParaRPr lang="en-US" altLang="en-US" sz="1500" dirty="0"/>
          </a:p>
        </p:txBody>
      </p:sp>
      <p:sp>
        <p:nvSpPr>
          <p:cNvPr id="27653" name="TextBox 2"/>
          <p:cNvSpPr txBox="1">
            <a:spLocks noChangeArrowheads="1"/>
          </p:cNvSpPr>
          <p:nvPr/>
        </p:nvSpPr>
        <p:spPr bwMode="auto">
          <a:xfrm>
            <a:off x="254000" y="5010150"/>
            <a:ext cx="40338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dirty="0">
                <a:hlinkClick r:id="rId3"/>
              </a:rPr>
              <a:t>http://support.cypherworx.com/support/discussions</a:t>
            </a:r>
            <a:endParaRPr lang="en-US" altLang="en-US" sz="1400" dirty="0"/>
          </a:p>
          <a:p>
            <a:pPr algn="ctr" eaLnBrk="1" hangingPunct="1"/>
            <a:r>
              <a:rPr lang="en-US" altLang="en-US" sz="1400" dirty="0"/>
              <a:t>Click on “Suggestion Box” to add your ideas </a:t>
            </a:r>
          </a:p>
          <a:p>
            <a:pPr algn="ctr" eaLnBrk="1" hangingPunct="1"/>
            <a:r>
              <a:rPr lang="en-US" altLang="en-US" sz="1400" dirty="0"/>
              <a:t>in our community forum</a:t>
            </a:r>
          </a:p>
        </p:txBody>
      </p:sp>
      <p:sp>
        <p:nvSpPr>
          <p:cNvPr id="6" name="Title 1"/>
          <p:cNvSpPr txBox="1">
            <a:spLocks/>
          </p:cNvSpPr>
          <p:nvPr/>
        </p:nvSpPr>
        <p:spPr bwMode="auto">
          <a:xfrm>
            <a:off x="4419600" y="359228"/>
            <a:ext cx="4582886" cy="598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Suggestions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204" y="1132114"/>
            <a:ext cx="1693911" cy="387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2188029" y="4103914"/>
            <a:ext cx="1589314"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953" y="4295467"/>
            <a:ext cx="2608936" cy="160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81000" y="1600200"/>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Please feel free to reach out to our customer support folks after the webinar if you have more questions.</a:t>
            </a:r>
          </a:p>
          <a:p>
            <a:pPr>
              <a:defRPr/>
            </a:pPr>
            <a:endParaRPr lang="en-US" altLang="en-US" sz="2800" dirty="0" smtClean="0"/>
          </a:p>
          <a:p>
            <a:pPr marL="457200" indent="-457200">
              <a:buFont typeface="Arial" panose="020B0604020202020204" pitchFamily="34" charset="0"/>
              <a:buChar char="•"/>
              <a:defRPr/>
            </a:pPr>
            <a:r>
              <a:rPr lang="en-US" altLang="en-US" sz="2800" dirty="0" smtClean="0"/>
              <a:t>Debbie </a:t>
            </a:r>
            <a:r>
              <a:rPr lang="en-US" altLang="en-US" sz="2800" dirty="0" err="1" smtClean="0"/>
              <a:t>DiBacco</a:t>
            </a:r>
            <a:r>
              <a:rPr lang="en-US" altLang="en-US" sz="2800" dirty="0" smtClean="0"/>
              <a:t> – ddibacco@cypherworx.com</a:t>
            </a:r>
          </a:p>
          <a:p>
            <a:pPr marL="457200" indent="-457200">
              <a:buFont typeface="Arial" panose="020B0604020202020204" pitchFamily="34" charset="0"/>
              <a:buChar char="•"/>
              <a:defRPr/>
            </a:pPr>
            <a:r>
              <a:rPr lang="en-US" altLang="en-US" sz="2800" dirty="0" smtClean="0"/>
              <a:t>Chris Glenn – cglenn@cypherworx.com</a:t>
            </a:r>
          </a:p>
          <a:p>
            <a:pPr marL="457200" indent="-457200">
              <a:buFont typeface="Arial" panose="020B0604020202020204" pitchFamily="34" charset="0"/>
              <a:buChar char="•"/>
              <a:defRPr/>
            </a:pPr>
            <a:r>
              <a:rPr lang="en-US" altLang="en-US" sz="2800" dirty="0" smtClean="0"/>
              <a:t>Brett McIntosh – bmcintosh@cypherworx.com</a:t>
            </a:r>
          </a:p>
        </p:txBody>
      </p:sp>
      <p:sp>
        <p:nvSpPr>
          <p:cNvPr id="3" name="Title 1"/>
          <p:cNvSpPr txBox="1">
            <a:spLocks/>
          </p:cNvSpPr>
          <p:nvPr/>
        </p:nvSpPr>
        <p:spPr bwMode="auto">
          <a:xfrm>
            <a:off x="4419600" y="432940"/>
            <a:ext cx="4572000" cy="535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smtClean="0">
                <a:latin typeface="+mn-lt"/>
                <a:cs typeface="Arial" charset="0"/>
              </a:rPr>
              <a:t>Contact Info</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64" y="1567548"/>
            <a:ext cx="256222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TextBox 2"/>
          <p:cNvSpPr txBox="1">
            <a:spLocks noChangeArrowheads="1"/>
          </p:cNvSpPr>
          <p:nvPr/>
        </p:nvSpPr>
        <p:spPr bwMode="auto">
          <a:xfrm>
            <a:off x="4376064" y="2024748"/>
            <a:ext cx="431073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If you have a question, please </a:t>
            </a:r>
            <a:r>
              <a:rPr lang="en-US" altLang="en-US" dirty="0"/>
              <a:t>type </a:t>
            </a:r>
            <a:r>
              <a:rPr lang="en-US" altLang="en-US" dirty="0" smtClean="0"/>
              <a:t>it </a:t>
            </a:r>
            <a:r>
              <a:rPr lang="en-US" altLang="en-US" dirty="0"/>
              <a:t>into the questions area on your “Go To Webinar” control panel. </a:t>
            </a:r>
            <a:endParaRPr lang="en-US" altLang="en-US" dirty="0" smtClean="0"/>
          </a:p>
          <a:p>
            <a:pPr eaLnBrk="1" hangingPunct="1"/>
            <a:endParaRPr lang="en-US" altLang="en-US" dirty="0"/>
          </a:p>
          <a:p>
            <a:pPr eaLnBrk="1" hangingPunct="1"/>
            <a:r>
              <a:rPr lang="en-US" altLang="en-US" dirty="0" smtClean="0"/>
              <a:t>We want to encourage questions, so please feel free to type them in at any time.</a:t>
            </a:r>
            <a:endParaRPr lang="en-US" altLang="en-US" dirty="0"/>
          </a:p>
        </p:txBody>
      </p:sp>
      <p:cxnSp>
        <p:nvCxnSpPr>
          <p:cNvPr id="5" name="Straight Connector 4"/>
          <p:cNvCxnSpPr/>
          <p:nvPr/>
        </p:nvCxnSpPr>
        <p:spPr>
          <a:xfrm>
            <a:off x="3080664" y="2291448"/>
            <a:ext cx="1295400"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Our Presenters</a:t>
            </a:r>
          </a:p>
        </p:txBody>
      </p:sp>
      <p:sp>
        <p:nvSpPr>
          <p:cNvPr id="6" name="TextBox 5"/>
          <p:cNvSpPr txBox="1"/>
          <p:nvPr/>
        </p:nvSpPr>
        <p:spPr>
          <a:xfrm>
            <a:off x="2890148" y="2464448"/>
            <a:ext cx="5785760" cy="830997"/>
          </a:xfrm>
          <a:prstGeom prst="rect">
            <a:avLst/>
          </a:prstGeom>
          <a:noFill/>
        </p:spPr>
        <p:txBody>
          <a:bodyPr wrap="square" rtlCol="0">
            <a:spAutoFit/>
          </a:bodyPr>
          <a:lstStyle/>
          <a:p>
            <a:r>
              <a:rPr lang="en-US" sz="2400" dirty="0" smtClean="0">
                <a:latin typeface="+mn-lt"/>
              </a:rPr>
              <a:t>Chris Glenn, Client Services</a:t>
            </a:r>
          </a:p>
          <a:p>
            <a:r>
              <a:rPr lang="en-US" sz="2400" dirty="0" smtClean="0">
                <a:latin typeface="+mn-lt"/>
              </a:rPr>
              <a:t>CypherWorx, Inc. </a:t>
            </a:r>
            <a:endParaRPr lang="en-US" sz="2400" dirty="0">
              <a:latin typeface="+mn-lt"/>
            </a:endParaRPr>
          </a:p>
        </p:txBody>
      </p:sp>
      <p:sp>
        <p:nvSpPr>
          <p:cNvPr id="5" name="Rectangle 4"/>
          <p:cNvSpPr/>
          <p:nvPr/>
        </p:nvSpPr>
        <p:spPr>
          <a:xfrm>
            <a:off x="1198911" y="3503605"/>
            <a:ext cx="1307592" cy="1408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166" y="3461073"/>
            <a:ext cx="1272158" cy="1453896"/>
          </a:xfrm>
          <a:prstGeom prst="rect">
            <a:avLst/>
          </a:prstGeom>
        </p:spPr>
      </p:pic>
      <p:sp>
        <p:nvSpPr>
          <p:cNvPr id="7" name="TextBox 6"/>
          <p:cNvSpPr txBox="1"/>
          <p:nvPr/>
        </p:nvSpPr>
        <p:spPr>
          <a:xfrm>
            <a:off x="2890148" y="3975761"/>
            <a:ext cx="5318187" cy="830997"/>
          </a:xfrm>
          <a:prstGeom prst="rect">
            <a:avLst/>
          </a:prstGeom>
          <a:noFill/>
        </p:spPr>
        <p:txBody>
          <a:bodyPr wrap="square" rtlCol="0">
            <a:spAutoFit/>
          </a:bodyPr>
          <a:lstStyle/>
          <a:p>
            <a:r>
              <a:rPr lang="en-US" sz="2400" dirty="0" smtClean="0">
                <a:latin typeface="+mn-lt"/>
              </a:rPr>
              <a:t>Debbie </a:t>
            </a:r>
            <a:r>
              <a:rPr lang="en-US" sz="2400" dirty="0" err="1" smtClean="0">
                <a:latin typeface="+mn-lt"/>
              </a:rPr>
              <a:t>DiBacco</a:t>
            </a:r>
            <a:r>
              <a:rPr lang="en-US" sz="2400" dirty="0" smtClean="0">
                <a:latin typeface="+mn-lt"/>
              </a:rPr>
              <a:t>, Client Services </a:t>
            </a:r>
            <a:r>
              <a:rPr lang="en-US" sz="2400" dirty="0"/>
              <a:t>CypherWorx, Inc.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275" y="1845469"/>
            <a:ext cx="1333500" cy="1524000"/>
          </a:xfrm>
          <a:prstGeom prst="rect">
            <a:avLst/>
          </a:prstGeom>
        </p:spPr>
      </p:pic>
    </p:spTree>
    <p:custDataLst>
      <p:tags r:id="rId1"/>
    </p:custDataLst>
    <p:extLst>
      <p:ext uri="{BB962C8B-B14F-4D97-AF65-F5344CB8AC3E}">
        <p14:creationId xmlns:p14="http://schemas.microsoft.com/office/powerpoint/2010/main" val="633843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AutoShape 4"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7" name="Rectangle 1"/>
          <p:cNvSpPr>
            <a:spLocks noChangeArrowheads="1"/>
          </p:cNvSpPr>
          <p:nvPr/>
        </p:nvSpPr>
        <p:spPr bwMode="auto">
          <a:xfrm>
            <a:off x="4953000" y="6034088"/>
            <a:ext cx="426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a:solidFill>
                  <a:srgbClr val="0069AA"/>
                </a:solidFill>
              </a:rPr>
              <a:t>http://en.wikipedia.org/wiki/Firefighting_in_the_United_States</a:t>
            </a:r>
          </a:p>
        </p:txBody>
      </p:sp>
      <p:sp>
        <p:nvSpPr>
          <p:cNvPr id="18438" name="Title 1"/>
          <p:cNvSpPr txBox="1">
            <a:spLocks/>
          </p:cNvSpPr>
          <p:nvPr/>
        </p:nvSpPr>
        <p:spPr bwMode="auto">
          <a:xfrm>
            <a:off x="4452258" y="391888"/>
            <a:ext cx="4572000" cy="5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a:t>Agenda</a:t>
            </a:r>
          </a:p>
        </p:txBody>
      </p:sp>
      <p:grpSp>
        <p:nvGrpSpPr>
          <p:cNvPr id="3" name="Group 2"/>
          <p:cNvGrpSpPr/>
          <p:nvPr/>
        </p:nvGrpSpPr>
        <p:grpSpPr>
          <a:xfrm>
            <a:off x="5726906" y="1560513"/>
            <a:ext cx="2719388" cy="3705225"/>
            <a:chOff x="5486400" y="1609725"/>
            <a:chExt cx="2719388" cy="3705225"/>
          </a:xfrm>
        </p:grpSpPr>
        <p:sp>
          <p:nvSpPr>
            <p:cNvPr id="2" name="Rounded Rectangle 1"/>
            <p:cNvSpPr/>
            <p:nvPr/>
          </p:nvSpPr>
          <p:spPr>
            <a:xfrm>
              <a:off x="5486400" y="1609725"/>
              <a:ext cx="2719388" cy="370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450013" y="2419350"/>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450013" y="2925763"/>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450013" y="3425825"/>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450013" y="3938588"/>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0" y="2066925"/>
              <a:ext cx="57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ontent Placeholder 2"/>
          <p:cNvSpPr>
            <a:spLocks noGrp="1"/>
          </p:cNvSpPr>
          <p:nvPr>
            <p:ph idx="1"/>
          </p:nvPr>
        </p:nvSpPr>
        <p:spPr bwMode="auto">
          <a:xfrm>
            <a:off x="273946" y="1328205"/>
            <a:ext cx="5010942" cy="44800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Registration Overview</a:t>
            </a:r>
          </a:p>
          <a:p>
            <a:r>
              <a:rPr lang="en-US" sz="2400" dirty="0" smtClean="0"/>
              <a:t>YouTube Training Videos</a:t>
            </a:r>
          </a:p>
          <a:p>
            <a:r>
              <a:rPr lang="en-US" sz="2400" dirty="0" smtClean="0"/>
              <a:t>Additional Registration Info</a:t>
            </a:r>
          </a:p>
          <a:p>
            <a:r>
              <a:rPr lang="en-US" sz="2400" dirty="0" smtClean="0"/>
              <a:t>Reporting Groups</a:t>
            </a:r>
          </a:p>
          <a:p>
            <a:r>
              <a:rPr lang="en-US" sz="2400" dirty="0" smtClean="0"/>
              <a:t>Site Admin Privileges</a:t>
            </a:r>
          </a:p>
          <a:p>
            <a:r>
              <a:rPr lang="en-US" sz="2400" dirty="0" smtClean="0"/>
              <a:t>Browsers/Flash</a:t>
            </a:r>
          </a:p>
          <a:p>
            <a:r>
              <a:rPr lang="en-US" sz="2400" dirty="0" smtClean="0"/>
              <a:t>Support Hub Resources</a:t>
            </a:r>
            <a:endParaRPr lang="en-US" sz="24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3628" y="348340"/>
            <a:ext cx="2490682" cy="646331"/>
          </a:xfrm>
          <a:prstGeom prst="rect">
            <a:avLst/>
          </a:prstGeom>
          <a:noFill/>
        </p:spPr>
        <p:txBody>
          <a:bodyPr wrap="none" rtlCol="0">
            <a:spAutoFit/>
          </a:bodyPr>
          <a:lstStyle/>
          <a:p>
            <a:r>
              <a:rPr lang="en-US" sz="3600" b="1" dirty="0" smtClean="0"/>
              <a:t>Registration</a:t>
            </a:r>
            <a:endParaRPr lang="en-US" sz="3600" b="1" dirty="0"/>
          </a:p>
        </p:txBody>
      </p:sp>
      <p:sp>
        <p:nvSpPr>
          <p:cNvPr id="5" name="TextBox 4"/>
          <p:cNvSpPr txBox="1"/>
          <p:nvPr/>
        </p:nvSpPr>
        <p:spPr>
          <a:xfrm>
            <a:off x="5377543" y="1582021"/>
            <a:ext cx="3690256" cy="2585323"/>
          </a:xfrm>
          <a:prstGeom prst="rect">
            <a:avLst/>
          </a:prstGeom>
          <a:noFill/>
        </p:spPr>
        <p:txBody>
          <a:bodyPr wrap="square" rtlCol="0">
            <a:spAutoFit/>
          </a:bodyPr>
          <a:lstStyle/>
          <a:p>
            <a:r>
              <a:rPr lang="en-US" b="1" dirty="0" smtClean="0"/>
              <a:t>Importance of the URL</a:t>
            </a:r>
            <a:r>
              <a:rPr lang="en-US" dirty="0" smtClean="0"/>
              <a:t>: </a:t>
            </a:r>
          </a:p>
          <a:p>
            <a:pPr marL="285750" indent="-285750">
              <a:buFont typeface="Arial" panose="020B0604020202020204" pitchFamily="34" charset="0"/>
              <a:buChar char="•"/>
            </a:pPr>
            <a:r>
              <a:rPr lang="en-US" dirty="0" smtClean="0"/>
              <a:t>Specific URLs for each site</a:t>
            </a:r>
          </a:p>
          <a:p>
            <a:pPr marL="285750" indent="-285750">
              <a:buFont typeface="Arial" panose="020B0604020202020204" pitchFamily="34" charset="0"/>
              <a:buChar char="•"/>
            </a:pPr>
            <a:r>
              <a:rPr lang="en-US" dirty="0" smtClean="0"/>
              <a:t>Naming convention is: </a:t>
            </a:r>
            <a:r>
              <a:rPr lang="en-US" dirty="0" smtClean="0">
                <a:hlinkClick r:id="rId3"/>
              </a:rPr>
              <a:t>https://collabornation.net/</a:t>
            </a:r>
            <a:r>
              <a:rPr lang="en-US" dirty="0" smtClean="0"/>
              <a:t> login/</a:t>
            </a:r>
            <a:r>
              <a:rPr lang="en-US" dirty="0" err="1" smtClean="0">
                <a:solidFill>
                  <a:srgbClr val="FF0000"/>
                </a:solidFill>
              </a:rPr>
              <a:t>yoursiteinfohere</a:t>
            </a:r>
            <a:endParaRPr lang="en-US" dirty="0" smtClean="0">
              <a:solidFill>
                <a:srgbClr val="FF0000"/>
              </a:solidFill>
            </a:endParaRPr>
          </a:p>
          <a:p>
            <a:pPr marL="285750" indent="-285750">
              <a:buFont typeface="Arial" panose="020B0604020202020204" pitchFamily="34" charset="0"/>
              <a:buChar char="•"/>
            </a:pPr>
            <a:r>
              <a:rPr lang="en-US" dirty="0" smtClean="0"/>
              <a:t>Without that URL, a customer registers incorrectly (usually into collabornation.net) and without the courses they need.</a:t>
            </a:r>
          </a:p>
        </p:txBody>
      </p:sp>
      <p:pic>
        <p:nvPicPr>
          <p:cNvPr id="1030" name="Picture 6" descr="C:\Users\ddibacco\AppData\Local\Temp\SNAGHTMLa132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29" y="1336749"/>
            <a:ext cx="5040085" cy="32457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9" y="4970540"/>
            <a:ext cx="5919056" cy="369332"/>
          </a:xfrm>
          <a:prstGeom prst="rect">
            <a:avLst/>
          </a:prstGeom>
          <a:noFill/>
        </p:spPr>
        <p:txBody>
          <a:bodyPr wrap="none" rtlCol="0">
            <a:spAutoFit/>
          </a:bodyPr>
          <a:lstStyle/>
          <a:p>
            <a:r>
              <a:rPr lang="en-US" b="1" dirty="0" smtClean="0">
                <a:solidFill>
                  <a:srgbClr val="FF0000"/>
                </a:solidFill>
              </a:rPr>
              <a:t>EXAMPLE: https</a:t>
            </a:r>
            <a:r>
              <a:rPr lang="en-US" b="1" dirty="0">
                <a:solidFill>
                  <a:srgbClr val="FF0000"/>
                </a:solidFill>
              </a:rPr>
              <a:t>://collabornation.net/login/ymcanorthshore</a:t>
            </a:r>
          </a:p>
        </p:txBody>
      </p:sp>
    </p:spTree>
    <p:custDataLst>
      <p:tags r:id="rId1"/>
    </p:custDataLst>
    <p:extLst>
      <p:ext uri="{BB962C8B-B14F-4D97-AF65-F5344CB8AC3E}">
        <p14:creationId xmlns:p14="http://schemas.microsoft.com/office/powerpoint/2010/main" val="59745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YouTube Training Videos</a:t>
            </a:r>
            <a:endParaRPr lang="en-US" sz="2800" b="1" dirty="0">
              <a:solidFill>
                <a:prstClr val="black"/>
              </a:solidFill>
            </a:endParaRPr>
          </a:p>
        </p:txBody>
      </p:sp>
      <p:sp>
        <p:nvSpPr>
          <p:cNvPr id="2" name="TextBox 1"/>
          <p:cNvSpPr txBox="1"/>
          <p:nvPr/>
        </p:nvSpPr>
        <p:spPr>
          <a:xfrm>
            <a:off x="595423" y="1573618"/>
            <a:ext cx="7814930" cy="3724096"/>
          </a:xfrm>
          <a:prstGeom prst="rect">
            <a:avLst/>
          </a:prstGeom>
          <a:noFill/>
        </p:spPr>
        <p:txBody>
          <a:bodyPr wrap="square" rtlCol="0">
            <a:spAutoFit/>
          </a:bodyPr>
          <a:lstStyle/>
          <a:p>
            <a:r>
              <a:rPr lang="en-US" dirty="0" smtClean="0"/>
              <a:t>7:18 minute video </a:t>
            </a:r>
            <a:endParaRPr lang="en-US" dirty="0"/>
          </a:p>
          <a:p>
            <a:r>
              <a:rPr lang="en-US" sz="2000" b="1" dirty="0" smtClean="0"/>
              <a:t>Learning Management System </a:t>
            </a:r>
          </a:p>
          <a:p>
            <a:r>
              <a:rPr lang="en-US" dirty="0" smtClean="0"/>
              <a:t>Details how to take courses, participate in discussions, add events and upload resources.  Admins can see how to use the reporting features, course assignment options and our DIY Course Creation tool. </a:t>
            </a:r>
          </a:p>
          <a:p>
            <a:r>
              <a:rPr lang="en-US" dirty="0" smtClean="0">
                <a:hlinkClick r:id="rId3"/>
              </a:rPr>
              <a:t>https</a:t>
            </a:r>
            <a:r>
              <a:rPr lang="en-US" dirty="0">
                <a:hlinkClick r:id="rId3"/>
              </a:rPr>
              <a:t>://</a:t>
            </a:r>
            <a:r>
              <a:rPr lang="en-US" dirty="0" smtClean="0">
                <a:hlinkClick r:id="rId3"/>
              </a:rPr>
              <a:t>www.youtube.com/watch?v=cOrfDxQdEY4</a:t>
            </a:r>
            <a:endParaRPr lang="en-US" dirty="0" smtClean="0"/>
          </a:p>
          <a:p>
            <a:endParaRPr lang="en-US" dirty="0"/>
          </a:p>
          <a:p>
            <a:r>
              <a:rPr lang="en-US" dirty="0" smtClean="0"/>
              <a:t>10:41 minute video</a:t>
            </a:r>
          </a:p>
          <a:p>
            <a:r>
              <a:rPr lang="en-US" sz="2000" b="1" dirty="0" err="1" smtClean="0"/>
              <a:t>CollaborNation</a:t>
            </a:r>
            <a:r>
              <a:rPr lang="en-US" sz="2000" b="1" dirty="0" smtClean="0"/>
              <a:t> Create-a-Course (DIY) Tutorial</a:t>
            </a:r>
          </a:p>
          <a:p>
            <a:r>
              <a:rPr lang="en-US" dirty="0" smtClean="0"/>
              <a:t>Details the step by step process on how to turn your existing material into an online course.</a:t>
            </a:r>
          </a:p>
          <a:p>
            <a:r>
              <a:rPr lang="en-US" dirty="0">
                <a:hlinkClick r:id="rId4"/>
              </a:rPr>
              <a:t>https://</a:t>
            </a:r>
            <a:r>
              <a:rPr lang="en-US" dirty="0" smtClean="0">
                <a:hlinkClick r:id="rId4"/>
              </a:rPr>
              <a:t>www.youtube.com/watch?v=cX4AXHe5Yak</a:t>
            </a:r>
            <a:endParaRPr lang="en-US" dirty="0" smtClean="0"/>
          </a:p>
          <a:p>
            <a:endParaRPr lang="en-US" dirty="0"/>
          </a:p>
        </p:txBody>
      </p:sp>
    </p:spTree>
    <p:custDataLst>
      <p:tags r:id="rId1"/>
    </p:custDataLst>
    <p:extLst>
      <p:ext uri="{BB962C8B-B14F-4D97-AF65-F5344CB8AC3E}">
        <p14:creationId xmlns:p14="http://schemas.microsoft.com/office/powerpoint/2010/main" val="390692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      ARI</a:t>
            </a:r>
            <a:endParaRPr lang="en-US" sz="3600" b="1" dirty="0">
              <a:solidFill>
                <a:prstClr val="black"/>
              </a:solidFill>
            </a:endParaRPr>
          </a:p>
        </p:txBody>
      </p:sp>
      <p:sp>
        <p:nvSpPr>
          <p:cNvPr id="3" name="TextBox 2"/>
          <p:cNvSpPr txBox="1">
            <a:spLocks noChangeArrowheads="1"/>
          </p:cNvSpPr>
          <p:nvPr/>
        </p:nvSpPr>
        <p:spPr bwMode="auto">
          <a:xfrm>
            <a:off x="133998" y="1181506"/>
            <a:ext cx="88333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Additional Registration Information (ARI) fields can be created by all site admins and are commonly used to put new registrants into proper Reporting Groups for course assignments and reporting purposes. They can also be used to collect other information useful in reporting, such as employee numbers, answers to yes/no questions, etc. </a:t>
            </a:r>
            <a:endParaRPr lang="en-US" altLang="en-US" sz="1500" dirty="0">
              <a:solidFill>
                <a:prstClr val="black"/>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897" y="508305"/>
            <a:ext cx="1446104" cy="280797"/>
          </a:xfrm>
          <a:prstGeom prst="rect">
            <a:avLst/>
          </a:prstGeom>
          <a:ln>
            <a:solidFill>
              <a:schemeClr val="bg1">
                <a:lumMod val="50000"/>
              </a:schemeClr>
            </a:solidFill>
          </a:ln>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950" y="2547759"/>
            <a:ext cx="6707400" cy="2415974"/>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249643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56528" y="325539"/>
            <a:ext cx="4310774" cy="646331"/>
          </a:xfrm>
          <a:prstGeom prst="rect">
            <a:avLst/>
          </a:prstGeom>
          <a:noFill/>
        </p:spPr>
        <p:txBody>
          <a:bodyPr wrap="square" rtlCol="0">
            <a:spAutoFit/>
          </a:bodyPr>
          <a:lstStyle/>
          <a:p>
            <a:r>
              <a:rPr lang="en-US" sz="3600" b="1" dirty="0" smtClean="0">
                <a:solidFill>
                  <a:prstClr val="black"/>
                </a:solidFill>
              </a:rPr>
              <a:t>ARI </a:t>
            </a:r>
            <a:r>
              <a:rPr lang="en-US" sz="2800" b="1" dirty="0" smtClean="0">
                <a:solidFill>
                  <a:prstClr val="black"/>
                </a:solidFill>
              </a:rPr>
              <a:t>and Reporting Groups</a:t>
            </a:r>
            <a:endParaRPr lang="en-US" sz="2800" b="1" dirty="0">
              <a:solidFill>
                <a:prstClr val="black"/>
              </a:solidFill>
            </a:endParaRPr>
          </a:p>
        </p:txBody>
      </p:sp>
      <p:sp>
        <p:nvSpPr>
          <p:cNvPr id="5" name="TextBox 2"/>
          <p:cNvSpPr txBox="1">
            <a:spLocks noChangeArrowheads="1"/>
          </p:cNvSpPr>
          <p:nvPr/>
        </p:nvSpPr>
        <p:spPr bwMode="auto">
          <a:xfrm>
            <a:off x="133998" y="997531"/>
            <a:ext cx="88333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Steps to connect an ARI field to Reporting Groups:</a:t>
            </a:r>
          </a:p>
          <a:p>
            <a:pPr eaLnBrk="1" hangingPunct="1"/>
            <a:endParaRPr lang="en-US" altLang="en-US" sz="1500" dirty="0" smtClean="0">
              <a:solidFill>
                <a:prstClr val="black"/>
              </a:solidFill>
            </a:endParaRPr>
          </a:p>
          <a:p>
            <a:pPr eaLnBrk="1" hangingPunct="1"/>
            <a:r>
              <a:rPr lang="en-US" altLang="en-US" sz="1500" dirty="0" smtClean="0">
                <a:solidFill>
                  <a:prstClr val="black"/>
                </a:solidFill>
              </a:rPr>
              <a:t>1. Go to Reporting Groups, open the main group (top) and create your groups/subgroups –</a:t>
            </a:r>
          </a:p>
          <a:p>
            <a:pPr eaLnBrk="1" hangingPunct="1"/>
            <a:r>
              <a:rPr lang="en-US" altLang="en-US" sz="1500" dirty="0" smtClean="0">
                <a:solidFill>
                  <a:prstClr val="black"/>
                </a:solidFill>
              </a:rPr>
              <a:t>    Sample:</a:t>
            </a: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r>
              <a:rPr lang="en-US" altLang="en-US" sz="1500" dirty="0" smtClean="0">
                <a:solidFill>
                  <a:prstClr val="black"/>
                </a:solidFill>
              </a:rPr>
              <a:t>2. Go back to the Admin Settings Menu, open Additional Registration Information and enter your question/instruction in the Field Name field and complete the other steps.</a:t>
            </a:r>
            <a:endParaRPr lang="en-US" altLang="en-US" sz="1500" dirty="0">
              <a:solidFill>
                <a:prstClr val="black"/>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900" y="554150"/>
            <a:ext cx="1446104" cy="280797"/>
          </a:xfrm>
          <a:prstGeom prst="rect">
            <a:avLst/>
          </a:prstGeom>
          <a:ln>
            <a:solidFill>
              <a:schemeClr val="bg1">
                <a:lumMod val="50000"/>
              </a:schemeClr>
            </a:solidFill>
          </a:ln>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089" y="1360051"/>
            <a:ext cx="1705213" cy="476316"/>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628" y="1723125"/>
            <a:ext cx="1411073" cy="986148"/>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31" y="3398188"/>
            <a:ext cx="4551068" cy="2534712"/>
          </a:xfrm>
          <a:prstGeom prst="rect">
            <a:avLst/>
          </a:prstGeom>
          <a:ln>
            <a:solidFill>
              <a:schemeClr val="bg1">
                <a:lumMod val="50000"/>
              </a:schemeClr>
            </a:solidFill>
          </a:ln>
        </p:spPr>
      </p:pic>
      <p:sp>
        <p:nvSpPr>
          <p:cNvPr id="8" name="Left Arrow 7"/>
          <p:cNvSpPr/>
          <p:nvPr/>
        </p:nvSpPr>
        <p:spPr>
          <a:xfrm>
            <a:off x="2361363" y="3789871"/>
            <a:ext cx="5637128" cy="553946"/>
          </a:xfrm>
          <a:prstGeom prst="lef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Use drop down list to choose User Group</a:t>
            </a:r>
            <a:endParaRPr lang="en-US" sz="1400" dirty="0">
              <a:solidFill>
                <a:prstClr val="black"/>
              </a:solidFill>
            </a:endParaRPr>
          </a:p>
        </p:txBody>
      </p:sp>
      <p:sp>
        <p:nvSpPr>
          <p:cNvPr id="9" name="Left Arrow 8"/>
          <p:cNvSpPr/>
          <p:nvPr/>
        </p:nvSpPr>
        <p:spPr>
          <a:xfrm>
            <a:off x="2064935" y="5127182"/>
            <a:ext cx="5637128" cy="553946"/>
          </a:xfrm>
          <a:prstGeom prst="lef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All groups will appear; check the boxes of the ones you want in the list.</a:t>
            </a:r>
            <a:endParaRPr lang="en-US" sz="1400" dirty="0">
              <a:solidFill>
                <a:prstClr val="black"/>
              </a:solidFill>
            </a:endParaRPr>
          </a:p>
        </p:txBody>
      </p:sp>
    </p:spTree>
    <p:extLst>
      <p:ext uri="{BB962C8B-B14F-4D97-AF65-F5344CB8AC3E}">
        <p14:creationId xmlns:p14="http://schemas.microsoft.com/office/powerpoint/2010/main" val="10948419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33589</TotalTime>
  <Words>1257</Words>
  <Application>Microsoft Office PowerPoint</Application>
  <PresentationFormat>On-screen Show (4:3)</PresentationFormat>
  <Paragraphs>195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Hub</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ID1</dc:creator>
  <cp:lastModifiedBy>ddibacco</cp:lastModifiedBy>
  <cp:revision>441</cp:revision>
  <cp:lastPrinted>2013-12-05T16:52:49Z</cp:lastPrinted>
  <dcterms:created xsi:type="dcterms:W3CDTF">2012-01-18T21:52:15Z</dcterms:created>
  <dcterms:modified xsi:type="dcterms:W3CDTF">2018-04-19T19:49:34Z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20098468-10C1-46B5-89C1-C1CFB885ED6C</vt:lpwstr>
  </property>
  <property fmtid="{D5CDD505-2E9C-101B-9397-08002B2CF9AE}" pid="3" name="ArticulatePath">
    <vt:lpwstr>Users Group Meeting 10-18-17</vt:lpwstr>
  </property>
</Properties>
</file>