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424" r:id="rId2"/>
    <p:sldId id="443" r:id="rId3"/>
    <p:sldId id="442" r:id="rId4"/>
    <p:sldId id="483" r:id="rId5"/>
    <p:sldId id="465" r:id="rId6"/>
    <p:sldId id="484" r:id="rId7"/>
    <p:sldId id="500" r:id="rId8"/>
    <p:sldId id="533" r:id="rId9"/>
    <p:sldId id="534" r:id="rId10"/>
    <p:sldId id="544" r:id="rId11"/>
    <p:sldId id="472" r:id="rId12"/>
    <p:sldId id="445" r:id="rId13"/>
    <p:sldId id="545" r:id="rId14"/>
  </p:sldIdLst>
  <p:sldSz cx="9144000" cy="6858000" type="screen4x3"/>
  <p:notesSz cx="7086600" cy="9372600"/>
  <p:custDataLst>
    <p:tags r:id="rId17"/>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81" d="100"/>
          <a:sy n="81" d="100"/>
        </p:scale>
        <p:origin x="-162" y="-1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8/15/2018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8/15/2018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11</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8/15/2018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8/15/2018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8/15/2018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8/15/2018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8/15/2018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8/15/2018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8/15/2018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8/15/2018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8/15/2018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8/15/2018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8/15/2018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youtube.com/watch?v=cX4AXHe5Ya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8/15/18</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501" y="1304924"/>
            <a:ext cx="4469919" cy="327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4" y="1903813"/>
            <a:ext cx="7555832" cy="2713293"/>
          </a:xfrm>
          <a:prstGeom prst="rect">
            <a:avLst/>
          </a:prstGeom>
          <a:ln>
            <a:solidFill>
              <a:schemeClr val="bg1">
                <a:lumMod val="50000"/>
              </a:schemeClr>
            </a:solidFill>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6002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Debbie </a:t>
            </a:r>
            <a:r>
              <a:rPr lang="en-US" altLang="en-US" sz="2800" dirty="0" err="1" smtClean="0"/>
              <a:t>DiBacco</a:t>
            </a:r>
            <a:r>
              <a:rPr lang="en-US" altLang="en-US" sz="2800" dirty="0" smtClean="0"/>
              <a:t> – ddibacco@cypherworx.com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r>
              <a:rPr lang="en-US" altLang="en-US" sz="2800" dirty="0" smtClean="0"/>
              <a:t> </a:t>
            </a:r>
            <a:endParaRPr lang="en-US" altLang="en-US" sz="2800" dirty="0" smtClean="0"/>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09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3352800" y="16002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Right-click on the orange arrow and  you’ll see two options: Auto-Hide Control Panel or Show Control Panel. </a:t>
            </a:r>
          </a:p>
          <a:p>
            <a:pPr eaLnBrk="1" hangingPunct="1"/>
            <a:endParaRPr lang="en-US" altLang="en-US" dirty="0"/>
          </a:p>
          <a:p>
            <a:pPr eaLnBrk="1" hangingPunct="1"/>
            <a:r>
              <a:rPr lang="en-US" altLang="en-US" dirty="0"/>
              <a:t>Clicking on “Show Control Panel” will let you keep the control panel open throughout the presentation.</a:t>
            </a:r>
          </a:p>
        </p:txBody>
      </p:sp>
      <p:cxnSp>
        <p:nvCxnSpPr>
          <p:cNvPr id="4" name="Straight Connector 3"/>
          <p:cNvCxnSpPr/>
          <p:nvPr/>
        </p:nvCxnSpPr>
        <p:spPr>
          <a:xfrm>
            <a:off x="2057400" y="1866900"/>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64" y="1567548"/>
            <a:ext cx="25622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376064" y="2024748"/>
            <a:ext cx="4310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If you have a question, please </a:t>
            </a:r>
            <a:r>
              <a:rPr lang="en-US" altLang="en-US" dirty="0"/>
              <a:t>type </a:t>
            </a:r>
            <a:r>
              <a:rPr lang="en-US" altLang="en-US" dirty="0" smtClean="0"/>
              <a:t>it </a:t>
            </a:r>
            <a:r>
              <a:rPr lang="en-US" altLang="en-US" dirty="0"/>
              <a:t>into the questions area on your “Go To Webinar” control panel. </a:t>
            </a:r>
            <a:endParaRPr lang="en-US" altLang="en-US" dirty="0" smtClean="0"/>
          </a:p>
          <a:p>
            <a:pPr eaLnBrk="1" hangingPunct="1"/>
            <a:endParaRPr lang="en-US" altLang="en-US" dirty="0"/>
          </a:p>
          <a:p>
            <a:pPr eaLnBrk="1" hangingPunct="1"/>
            <a:r>
              <a:rPr lang="en-US" altLang="en-US" dirty="0" smtClean="0"/>
              <a:t>We want to encourage questions, so please feel free to type them in at any time.</a:t>
            </a:r>
            <a:endParaRPr lang="en-US" altLang="en-US" dirty="0"/>
          </a:p>
        </p:txBody>
      </p:sp>
      <p:cxnSp>
        <p:nvCxnSpPr>
          <p:cNvPr id="5" name="Straight Connector 4"/>
          <p:cNvCxnSpPr/>
          <p:nvPr/>
        </p:nvCxnSpPr>
        <p:spPr>
          <a:xfrm>
            <a:off x="3080664" y="2291448"/>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Presenters</a:t>
            </a:r>
          </a:p>
        </p:txBody>
      </p:sp>
      <p:sp>
        <p:nvSpPr>
          <p:cNvPr id="6" name="TextBox 5"/>
          <p:cNvSpPr txBox="1"/>
          <p:nvPr/>
        </p:nvSpPr>
        <p:spPr>
          <a:xfrm>
            <a:off x="2890148" y="2316819"/>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15" y="3461073"/>
            <a:ext cx="1272158" cy="1453896"/>
          </a:xfrm>
          <a:prstGeom prst="rect">
            <a:avLst/>
          </a:prstGeom>
          <a:solidFill>
            <a:srgbClr val="B2B2B2"/>
          </a:solidFill>
        </p:spPr>
      </p:pic>
      <p:sp>
        <p:nvSpPr>
          <p:cNvPr id="7" name="TextBox 6"/>
          <p:cNvSpPr txBox="1"/>
          <p:nvPr/>
        </p:nvSpPr>
        <p:spPr>
          <a:xfrm>
            <a:off x="2890148" y="3975761"/>
            <a:ext cx="5318187" cy="830997"/>
          </a:xfrm>
          <a:prstGeom prst="rect">
            <a:avLst/>
          </a:prstGeom>
          <a:noFill/>
        </p:spPr>
        <p:txBody>
          <a:bodyPr wrap="square" rtlCol="0">
            <a:spAutoFit/>
          </a:bodyPr>
          <a:lstStyle/>
          <a:p>
            <a:r>
              <a:rPr lang="en-US" sz="2400" dirty="0" smtClean="0">
                <a:latin typeface="+mn-lt"/>
              </a:rPr>
              <a:t>Debbie </a:t>
            </a:r>
            <a:r>
              <a:rPr lang="en-US" sz="2400" dirty="0" err="1" smtClean="0">
                <a:latin typeface="+mn-lt"/>
              </a:rPr>
              <a:t>DiBacco</a:t>
            </a:r>
            <a:r>
              <a:rPr lang="en-US" sz="2400" dirty="0" smtClean="0">
                <a:latin typeface="+mn-lt"/>
              </a:rPr>
              <a:t>, Client Services </a:t>
            </a:r>
            <a:r>
              <a:rPr lang="en-US" sz="2400" dirty="0"/>
              <a:t>CypherWorx, Inc.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86699" y="1778553"/>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Videos</a:t>
            </a:r>
          </a:p>
          <a:p>
            <a:r>
              <a:rPr lang="en-US" sz="2400" dirty="0" smtClean="0"/>
              <a:t>Learning Paths/Assessments</a:t>
            </a:r>
          </a:p>
          <a:p>
            <a:r>
              <a:rPr lang="en-US" sz="2400" dirty="0" smtClean="0"/>
              <a:t>Course Assignment Updates</a:t>
            </a:r>
          </a:p>
          <a:p>
            <a:r>
              <a:rPr lang="en-US" sz="2400" dirty="0" smtClean="0"/>
              <a:t>Reporting Group permissions</a:t>
            </a:r>
            <a:endParaRPr lang="en-US" sz="2400" dirty="0"/>
          </a:p>
          <a:p>
            <a:r>
              <a:rPr lang="en-US" sz="2400" dirty="0" smtClean="0"/>
              <a:t>Browser/Flash</a:t>
            </a:r>
            <a:endParaRPr lang="en-US" sz="2400" dirty="0"/>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268818"/>
            <a:ext cx="7814930" cy="4308872"/>
          </a:xfrm>
          <a:prstGeom prst="rect">
            <a:avLst/>
          </a:prstGeom>
          <a:noFill/>
        </p:spPr>
        <p:txBody>
          <a:bodyPr wrap="square" numCol="1" rtlCol="0">
            <a:spAutoFit/>
          </a:bodyPr>
          <a:lstStyle/>
          <a:p>
            <a:r>
              <a:rPr lang="en-US" sz="1600" dirty="0" smtClean="0"/>
              <a:t>2:44 minute video</a:t>
            </a:r>
          </a:p>
          <a:p>
            <a:r>
              <a:rPr lang="en-US" sz="1600" b="1" dirty="0"/>
              <a:t>Maximize Employee Performance With Assessments</a:t>
            </a:r>
          </a:p>
          <a:p>
            <a:r>
              <a:rPr lang="en-US" sz="1600" dirty="0" smtClean="0"/>
              <a:t>A quick look at our new Assessment Feature</a:t>
            </a:r>
          </a:p>
          <a:p>
            <a:r>
              <a:rPr lang="en-US" sz="1600" dirty="0" smtClean="0"/>
              <a:t>https</a:t>
            </a:r>
            <a:r>
              <a:rPr lang="en-US" sz="1600" dirty="0"/>
              <a:t>://www.youtube.com/watch?v=gi5qzVlPK2Q&amp;t=34s</a:t>
            </a:r>
            <a:endParaRPr lang="en-US" sz="1600" dirty="0" smtClean="0"/>
          </a:p>
          <a:p>
            <a:endParaRPr lang="en-US" sz="1600" dirty="0"/>
          </a:p>
          <a:p>
            <a:r>
              <a:rPr lang="en-US" sz="1600" dirty="0" smtClean="0"/>
              <a:t>7:18 minute video </a:t>
            </a:r>
            <a:endParaRPr lang="en-US" sz="1600" dirty="0"/>
          </a:p>
          <a:p>
            <a:r>
              <a:rPr lang="en-US" sz="1600" b="1" dirty="0" smtClean="0"/>
              <a:t>Learning Management System </a:t>
            </a:r>
          </a:p>
          <a:p>
            <a:r>
              <a:rPr lang="en-US" sz="1600" dirty="0" smtClean="0"/>
              <a:t>Details how to take courses, participate in discussions, add events and upload resources.  Admins can see how to use the reporting features, course assignment options and our DIY Course Creation tool. </a:t>
            </a:r>
          </a:p>
          <a:p>
            <a:r>
              <a:rPr lang="en-US" sz="1600" dirty="0" smtClean="0">
                <a:hlinkClick r:id="rId3"/>
              </a:rPr>
              <a:t>https</a:t>
            </a:r>
            <a:r>
              <a:rPr lang="en-US" sz="1600" dirty="0">
                <a:hlinkClick r:id="rId3"/>
              </a:rPr>
              <a:t>://</a:t>
            </a:r>
            <a:r>
              <a:rPr lang="en-US" sz="1600" dirty="0" smtClean="0">
                <a:hlinkClick r:id="rId3"/>
              </a:rPr>
              <a:t>www.youtube.com/watch?v=cOrfDxQdEY4</a:t>
            </a:r>
            <a:endParaRPr lang="en-US" sz="1600" dirty="0" smtClean="0"/>
          </a:p>
          <a:p>
            <a:endParaRPr lang="en-US" sz="1600" dirty="0"/>
          </a:p>
          <a:p>
            <a:r>
              <a:rPr lang="en-US" sz="1600" dirty="0" smtClean="0"/>
              <a:t>10:41 minute video</a:t>
            </a:r>
          </a:p>
          <a:p>
            <a:r>
              <a:rPr lang="en-US" sz="1600" b="1" dirty="0" err="1" smtClean="0"/>
              <a:t>CollaborNation</a:t>
            </a:r>
            <a:r>
              <a:rPr lang="en-US" sz="1600" b="1" dirty="0" smtClean="0"/>
              <a:t> Create-a-Course (DIY) Tutorial</a:t>
            </a:r>
          </a:p>
          <a:p>
            <a:r>
              <a:rPr lang="en-US" sz="1600" dirty="0" smtClean="0"/>
              <a:t>Details the step by step process on how to turn your existing material into an online course.</a:t>
            </a:r>
          </a:p>
          <a:p>
            <a:r>
              <a:rPr lang="en-US" sz="1600" dirty="0">
                <a:hlinkClick r:id="rId4"/>
              </a:rPr>
              <a:t>https://</a:t>
            </a:r>
            <a:r>
              <a:rPr lang="en-US" sz="1600" dirty="0" smtClean="0">
                <a:hlinkClick r:id="rId4"/>
              </a:rPr>
              <a:t>www.youtube.com/watch?v=cX4AXHe5Yak</a:t>
            </a:r>
            <a:endParaRPr lang="en-US" sz="1600"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Learning Paths</a:t>
            </a:r>
            <a:endParaRPr lang="en-US" sz="3600" b="1"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195" y="1298284"/>
            <a:ext cx="6156665" cy="455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49643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Assessments</a:t>
            </a:r>
            <a:endParaRPr lang="en-US" sz="3600"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162050"/>
            <a:ext cx="85725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94841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36920</TotalTime>
  <Words>315</Words>
  <Application>Microsoft Office PowerPoint</Application>
  <PresentationFormat>On-screen Show (4:3)</PresentationFormat>
  <Paragraphs>60</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465</cp:revision>
  <cp:lastPrinted>2013-12-05T16:52:49Z</cp:lastPrinted>
  <dcterms:created xsi:type="dcterms:W3CDTF">2012-01-18T21:52:15Z</dcterms:created>
  <dcterms:modified xsi:type="dcterms:W3CDTF">2018-08-15T17:37:09Z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