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24" r:id="rId2"/>
    <p:sldId id="443" r:id="rId3"/>
    <p:sldId id="442" r:id="rId4"/>
    <p:sldId id="483" r:id="rId5"/>
    <p:sldId id="465" r:id="rId6"/>
    <p:sldId id="484" r:id="rId7"/>
    <p:sldId id="500" r:id="rId8"/>
    <p:sldId id="546" r:id="rId9"/>
    <p:sldId id="549" r:id="rId10"/>
    <p:sldId id="533" r:id="rId11"/>
    <p:sldId id="548" r:id="rId12"/>
    <p:sldId id="550" r:id="rId13"/>
    <p:sldId id="551" r:id="rId14"/>
    <p:sldId id="534" r:id="rId15"/>
    <p:sldId id="547" r:id="rId16"/>
    <p:sldId id="544" r:id="rId17"/>
    <p:sldId id="472" r:id="rId18"/>
    <p:sldId id="445" r:id="rId19"/>
    <p:sldId id="545" r:id="rId20"/>
  </p:sldIdLst>
  <p:sldSz cx="9144000" cy="6858000" type="screen4x3"/>
  <p:notesSz cx="7086600" cy="9372600"/>
  <p:custDataLst>
    <p:tags r:id="rId2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45" autoAdjust="0"/>
    <p:restoredTop sz="90160" autoAdjust="0"/>
  </p:normalViewPr>
  <p:slideViewPr>
    <p:cSldViewPr snapToGrid="0">
      <p:cViewPr>
        <p:scale>
          <a:sx n="238" d="100"/>
          <a:sy n="238" d="100"/>
        </p:scale>
        <p:origin x="1020" y="28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9/19/2018</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9/19/2018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17</a:t>
            </a:fld>
            <a:endParaRPr lang="en-US"/>
          </a:p>
        </p:txBody>
      </p:sp>
    </p:spTree>
    <p:extLst>
      <p:ext uri="{BB962C8B-B14F-4D97-AF65-F5344CB8AC3E}">
        <p14:creationId xmlns:p14="http://schemas.microsoft.com/office/powerpoint/2010/main" val="2413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9/19/2018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9/19/2018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9/19/2018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9/19/2018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9/19/2018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9/19/2018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9/19/2018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9/19/2018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9/19/2018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9/19/2018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9/19/2018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cypherworx.com/solution/articles/4000127474-administering-notifications" TargetMode="Externa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6.tmp"/><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9.tmp"/><Relationship Id="rId4" Type="http://schemas.openxmlformats.org/officeDocument/2006/relationships/hyperlink" Target="mailto:admin@collabornation.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youtube.com/watch?v=cX4AXHe5Yak"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2.tmp"/><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9/19/18</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6" name="TextBox 5"/>
          <p:cNvSpPr txBox="1"/>
          <p:nvPr/>
        </p:nvSpPr>
        <p:spPr>
          <a:xfrm>
            <a:off x="562310" y="1018707"/>
            <a:ext cx="8065477" cy="1200329"/>
          </a:xfrm>
          <a:prstGeom prst="rect">
            <a:avLst/>
          </a:prstGeom>
          <a:noFill/>
        </p:spPr>
        <p:txBody>
          <a:bodyPr wrap="square" rtlCol="0">
            <a:spAutoFit/>
          </a:bodyPr>
          <a:lstStyle/>
          <a:p>
            <a:r>
              <a:rPr lang="en-US" b="1" dirty="0" smtClean="0"/>
              <a:t>Learner view </a:t>
            </a:r>
            <a:r>
              <a:rPr lang="en-US" dirty="0" smtClean="0"/>
              <a:t>– no admin privileges</a:t>
            </a:r>
          </a:p>
          <a:p>
            <a:pPr marL="285750" indent="-285750">
              <a:buFont typeface="Arial" panose="020B0604020202020204" pitchFamily="34" charset="0"/>
              <a:buChar char="•"/>
            </a:pPr>
            <a:r>
              <a:rPr lang="en-US" dirty="0" smtClean="0"/>
              <a:t>Helper text at each of the question marks explains each setting that can be controlled by a learner. Grayed out checked boxes cannot be altered by the learner if a site admin has locked the option(s).</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10" y="2426728"/>
            <a:ext cx="8141715" cy="3261691"/>
          </a:xfrm>
          <a:prstGeom prst="rect">
            <a:avLst/>
          </a:prstGeom>
        </p:spPr>
      </p:pic>
      <p:sp>
        <p:nvSpPr>
          <p:cNvPr id="8" name="Down Arrow 7"/>
          <p:cNvSpPr/>
          <p:nvPr/>
        </p:nvSpPr>
        <p:spPr>
          <a:xfrm>
            <a:off x="2994969" y="3853538"/>
            <a:ext cx="293491" cy="4080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49643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9" name="TextBox 8"/>
          <p:cNvSpPr txBox="1"/>
          <p:nvPr/>
        </p:nvSpPr>
        <p:spPr>
          <a:xfrm>
            <a:off x="519779" y="1141664"/>
            <a:ext cx="8065477" cy="923330"/>
          </a:xfrm>
          <a:prstGeom prst="rect">
            <a:avLst/>
          </a:prstGeom>
          <a:noFill/>
        </p:spPr>
        <p:txBody>
          <a:bodyPr wrap="square" rtlCol="0">
            <a:spAutoFit/>
          </a:bodyPr>
          <a:lstStyle/>
          <a:p>
            <a:r>
              <a:rPr lang="en-US" b="1" dirty="0" smtClean="0">
                <a:solidFill>
                  <a:prstClr val="black"/>
                </a:solidFill>
              </a:rPr>
              <a:t>Reporting Group Admin or Manager view </a:t>
            </a:r>
            <a:r>
              <a:rPr lang="en-US" dirty="0" smtClean="0">
                <a:solidFill>
                  <a:prstClr val="black"/>
                </a:solidFill>
              </a:rPr>
              <a:t>- limited admin privileges</a:t>
            </a:r>
          </a:p>
          <a:p>
            <a:pPr marL="285750" indent="-285750">
              <a:buFont typeface="Arial" panose="020B0604020202020204" pitchFamily="34" charset="0"/>
              <a:buChar char="•"/>
            </a:pPr>
            <a:r>
              <a:rPr lang="en-US" dirty="0" smtClean="0">
                <a:solidFill>
                  <a:prstClr val="black"/>
                </a:solidFill>
              </a:rPr>
              <a:t>Admin Features section is what makes this settings section different between learners with no privileges and a Reporting Group Admin or Manager.</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093" y="2320870"/>
            <a:ext cx="6667163" cy="3363083"/>
          </a:xfrm>
          <a:prstGeom prst="rect">
            <a:avLst/>
          </a:prstGeom>
          <a:ln>
            <a:solidFill>
              <a:schemeClr val="bg1">
                <a:lumMod val="50000"/>
              </a:schemeClr>
            </a:solidFill>
          </a:ln>
        </p:spPr>
      </p:pic>
      <p:sp>
        <p:nvSpPr>
          <p:cNvPr id="11" name="Rectangle 10"/>
          <p:cNvSpPr/>
          <p:nvPr/>
        </p:nvSpPr>
        <p:spPr>
          <a:xfrm>
            <a:off x="1237011" y="2980100"/>
            <a:ext cx="914400" cy="244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3293673" y="3120358"/>
            <a:ext cx="293491" cy="4080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450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3" name="TextBox 2"/>
          <p:cNvSpPr txBox="1"/>
          <p:nvPr/>
        </p:nvSpPr>
        <p:spPr>
          <a:xfrm>
            <a:off x="498516" y="1229617"/>
            <a:ext cx="3297308" cy="3416320"/>
          </a:xfrm>
          <a:prstGeom prst="rect">
            <a:avLst/>
          </a:prstGeom>
          <a:noFill/>
        </p:spPr>
        <p:txBody>
          <a:bodyPr wrap="square" rtlCol="0">
            <a:spAutoFit/>
          </a:bodyPr>
          <a:lstStyle/>
          <a:p>
            <a:r>
              <a:rPr lang="en-US" b="1" dirty="0" smtClean="0">
                <a:solidFill>
                  <a:prstClr val="black"/>
                </a:solidFill>
              </a:rPr>
              <a:t>Site Admin view </a:t>
            </a:r>
            <a:r>
              <a:rPr lang="en-US" dirty="0" smtClean="0">
                <a:solidFill>
                  <a:prstClr val="black"/>
                </a:solidFill>
              </a:rPr>
              <a:t>– from the Admin Notification Settings menu option:</a:t>
            </a:r>
          </a:p>
          <a:p>
            <a:endParaRPr lang="en-US" dirty="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r>
              <a:rPr lang="en-US" dirty="0" smtClean="0">
                <a:solidFill>
                  <a:prstClr val="black"/>
                </a:solidFill>
              </a:rPr>
              <a:t>First page – described in the support article: </a:t>
            </a:r>
          </a:p>
          <a:p>
            <a:r>
              <a:rPr lang="en-US" dirty="0">
                <a:solidFill>
                  <a:prstClr val="black"/>
                </a:solidFill>
                <a:hlinkClick r:id="rId3"/>
              </a:rPr>
              <a:t>https://support.cypherworx.com/solution/articles/4000127474-administering-notifications</a:t>
            </a:r>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622" y="2406547"/>
            <a:ext cx="1658473" cy="368549"/>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647" y="1229617"/>
            <a:ext cx="4458733" cy="461829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5320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8" name="TextBox 7"/>
          <p:cNvSpPr txBox="1"/>
          <p:nvPr/>
        </p:nvSpPr>
        <p:spPr>
          <a:xfrm>
            <a:off x="414670" y="1010640"/>
            <a:ext cx="8282763" cy="1200329"/>
          </a:xfrm>
          <a:prstGeom prst="rect">
            <a:avLst/>
          </a:prstGeom>
          <a:noFill/>
        </p:spPr>
        <p:txBody>
          <a:bodyPr wrap="square" rtlCol="0">
            <a:spAutoFit/>
          </a:bodyPr>
          <a:lstStyle/>
          <a:p>
            <a:r>
              <a:rPr lang="en-US" b="1" dirty="0" smtClean="0">
                <a:solidFill>
                  <a:prstClr val="black"/>
                </a:solidFill>
              </a:rPr>
              <a:t>Site Admin view </a:t>
            </a:r>
            <a:r>
              <a:rPr lang="en-US" dirty="0" smtClean="0">
                <a:solidFill>
                  <a:prstClr val="black"/>
                </a:solidFill>
              </a:rPr>
              <a:t>–  </a:t>
            </a:r>
            <a:r>
              <a:rPr lang="en-US" b="1" dirty="0" smtClean="0">
                <a:solidFill>
                  <a:prstClr val="black"/>
                </a:solidFill>
              </a:rPr>
              <a:t>Second page</a:t>
            </a:r>
            <a:r>
              <a:rPr lang="en-US" dirty="0" smtClean="0">
                <a:solidFill>
                  <a:prstClr val="black"/>
                </a:solidFill>
              </a:rPr>
              <a:t>, accessed either from the gear icon at the top right of the first page or from the gear icon at the bell (upper right).</a:t>
            </a:r>
          </a:p>
          <a:p>
            <a:pPr marL="285750" indent="-285750">
              <a:buFont typeface="Arial" panose="020B0604020202020204" pitchFamily="34" charset="0"/>
              <a:buChar char="•"/>
            </a:pPr>
            <a:r>
              <a:rPr lang="en-US" dirty="0" smtClean="0">
                <a:solidFill>
                  <a:prstClr val="black"/>
                </a:solidFill>
              </a:rPr>
              <a:t>Top 2 sections are specific to that site admin’s account; Courses section determines settings for the entire site membership:</a:t>
            </a:r>
            <a:endParaRPr lang="en-US" dirty="0">
              <a:solidFill>
                <a:prstClr val="black"/>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1" y="2240910"/>
            <a:ext cx="5486400" cy="3644773"/>
          </a:xfrm>
          <a:prstGeom prst="rect">
            <a:avLst/>
          </a:prstGeom>
          <a:ln>
            <a:solidFill>
              <a:schemeClr val="bg1">
                <a:lumMod val="50000"/>
              </a:schemeClr>
            </a:solidFill>
          </a:ln>
        </p:spPr>
      </p:pic>
      <p:sp>
        <p:nvSpPr>
          <p:cNvPr id="10" name="TextBox 9"/>
          <p:cNvSpPr txBox="1"/>
          <p:nvPr/>
        </p:nvSpPr>
        <p:spPr>
          <a:xfrm>
            <a:off x="6336793" y="4285245"/>
            <a:ext cx="2663136" cy="1600438"/>
          </a:xfrm>
          <a:prstGeom prst="rect">
            <a:avLst/>
          </a:prstGeom>
          <a:noFill/>
        </p:spPr>
        <p:txBody>
          <a:bodyPr wrap="square" rtlCol="0">
            <a:spAutoFit/>
          </a:bodyPr>
          <a:lstStyle/>
          <a:p>
            <a:r>
              <a:rPr lang="en-US" sz="1400" b="1" dirty="0" smtClean="0">
                <a:solidFill>
                  <a:prstClr val="black"/>
                </a:solidFill>
              </a:rPr>
              <a:t>Locks – </a:t>
            </a:r>
            <a:r>
              <a:rPr lang="en-US" sz="1400" dirty="0" smtClean="0">
                <a:solidFill>
                  <a:prstClr val="black"/>
                </a:solidFill>
              </a:rPr>
              <a:t>If a site admin makes a change and keeps the lock unlocked then the change will only be for them – make a change and lock the lock and the setting will apply site-wide for all site members.</a:t>
            </a:r>
            <a:endParaRPr lang="en-US" sz="1400" dirty="0">
              <a:solidFill>
                <a:prstClr val="black"/>
              </a:solidFill>
            </a:endParaRPr>
          </a:p>
        </p:txBody>
      </p:sp>
      <p:sp>
        <p:nvSpPr>
          <p:cNvPr id="11" name="Down Arrow 10"/>
          <p:cNvSpPr/>
          <p:nvPr/>
        </p:nvSpPr>
        <p:spPr>
          <a:xfrm rot="5400000">
            <a:off x="5964269" y="4666672"/>
            <a:ext cx="293491" cy="4080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6239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Accounts</a:t>
            </a:r>
            <a:endParaRPr lang="en-US" sz="3600" b="1" dirty="0">
              <a:solidFill>
                <a:prstClr val="black"/>
              </a:solidFill>
            </a:endParaRPr>
          </a:p>
        </p:txBody>
      </p:sp>
      <p:sp>
        <p:nvSpPr>
          <p:cNvPr id="2" name="TextBox 1"/>
          <p:cNvSpPr txBox="1"/>
          <p:nvPr/>
        </p:nvSpPr>
        <p:spPr>
          <a:xfrm>
            <a:off x="548873" y="1184365"/>
            <a:ext cx="8065478" cy="369332"/>
          </a:xfrm>
          <a:prstGeom prst="rect">
            <a:avLst/>
          </a:prstGeom>
          <a:noFill/>
        </p:spPr>
        <p:txBody>
          <a:bodyPr wrap="square" rtlCol="0">
            <a:spAutoFit/>
          </a:bodyPr>
          <a:lstStyle/>
          <a:p>
            <a:r>
              <a:rPr lang="en-US" i="1" dirty="0" smtClean="0">
                <a:solidFill>
                  <a:srgbClr val="FF0000"/>
                </a:solidFill>
              </a:rPr>
              <a:t>…one account…one account…one account…one account…one account…one account…</a:t>
            </a:r>
            <a:endParaRPr lang="en-US" dirty="0">
              <a:solidFill>
                <a:srgbClr val="FF0000"/>
              </a:solidFill>
            </a:endParaRPr>
          </a:p>
        </p:txBody>
      </p:sp>
      <p:sp>
        <p:nvSpPr>
          <p:cNvPr id="4" name="TextBox 3"/>
          <p:cNvSpPr txBox="1"/>
          <p:nvPr/>
        </p:nvSpPr>
        <p:spPr>
          <a:xfrm>
            <a:off x="548873" y="1743391"/>
            <a:ext cx="8065477"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recommend that site administrators adopt the mantra above!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will make your life easier when using the Reporting feature to look up course results or even to get an accurate count of how many learners you have registered in your 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Remind your learners that each person can access their own profile to change and/or fix the email address associated with their account and also to change their own password.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catch is that they need to be logged in to do that and when they forget their login information they tend to create a new account instead of contacting either you, the site admin, or our customer service department.</a:t>
            </a:r>
            <a:endParaRPr lang="en-US" dirty="0"/>
          </a:p>
        </p:txBody>
      </p:sp>
    </p:spTree>
    <p:custDataLst>
      <p:tags r:id="rId1"/>
    </p:custDataLst>
    <p:extLst>
      <p:ext uri="{BB962C8B-B14F-4D97-AF65-F5344CB8AC3E}">
        <p14:creationId xmlns:p14="http://schemas.microsoft.com/office/powerpoint/2010/main" val="109484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Accounts</a:t>
            </a:r>
            <a:endParaRPr lang="en-US" sz="3600" b="1" dirty="0">
              <a:solidFill>
                <a:prstClr val="black"/>
              </a:solidFill>
            </a:endParaRPr>
          </a:p>
        </p:txBody>
      </p:sp>
      <p:sp>
        <p:nvSpPr>
          <p:cNvPr id="2" name="TextBox 1"/>
          <p:cNvSpPr txBox="1"/>
          <p:nvPr/>
        </p:nvSpPr>
        <p:spPr>
          <a:xfrm>
            <a:off x="548873" y="1060323"/>
            <a:ext cx="8065478" cy="369332"/>
          </a:xfrm>
          <a:prstGeom prst="rect">
            <a:avLst/>
          </a:prstGeom>
          <a:noFill/>
        </p:spPr>
        <p:txBody>
          <a:bodyPr wrap="square" rtlCol="0">
            <a:spAutoFit/>
          </a:bodyPr>
          <a:lstStyle/>
          <a:p>
            <a:r>
              <a:rPr lang="en-US" i="1" dirty="0" smtClean="0">
                <a:solidFill>
                  <a:srgbClr val="FF0000"/>
                </a:solidFill>
              </a:rPr>
              <a:t>…one account…one account…one account…one account…one account…one account…</a:t>
            </a:r>
            <a:endParaRPr lang="en-US"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89" y="2007962"/>
            <a:ext cx="2596663" cy="783048"/>
          </a:xfrm>
          <a:prstGeom prst="rect">
            <a:avLst/>
          </a:prstGeom>
        </p:spPr>
      </p:pic>
      <p:sp>
        <p:nvSpPr>
          <p:cNvPr id="8" name="TextBox 7"/>
          <p:cNvSpPr txBox="1"/>
          <p:nvPr/>
        </p:nvSpPr>
        <p:spPr>
          <a:xfrm>
            <a:off x="548873" y="1423187"/>
            <a:ext cx="806547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rPr>
              <a:t>As a rule, they should select the link in the LOG IN section as the first step when they do not recall their login </a:t>
            </a:r>
            <a:r>
              <a:rPr lang="en-US" sz="1600" dirty="0" smtClean="0">
                <a:solidFill>
                  <a:prstClr val="black"/>
                </a:solidFill>
              </a:rPr>
              <a:t>information:</a:t>
            </a:r>
            <a:endParaRPr lang="en-US" sz="1600" dirty="0">
              <a:solidFill>
                <a:prstClr val="black"/>
              </a:solidFill>
            </a:endParaRPr>
          </a:p>
        </p:txBody>
      </p:sp>
      <p:sp>
        <p:nvSpPr>
          <p:cNvPr id="9" name="TextBox 8"/>
          <p:cNvSpPr txBox="1"/>
          <p:nvPr/>
        </p:nvSpPr>
        <p:spPr>
          <a:xfrm>
            <a:off x="481814" y="2859862"/>
            <a:ext cx="8065477"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which will take them to this form:</a:t>
            </a:r>
            <a:endParaRPr lang="en-US" sz="1600" dirty="0">
              <a:solidFill>
                <a:prstClr val="black"/>
              </a:solidFill>
            </a:endParaRPr>
          </a:p>
        </p:txBody>
      </p:sp>
      <p:sp>
        <p:nvSpPr>
          <p:cNvPr id="11" name="TextBox 10"/>
          <p:cNvSpPr txBox="1"/>
          <p:nvPr/>
        </p:nvSpPr>
        <p:spPr>
          <a:xfrm>
            <a:off x="481813" y="4153328"/>
            <a:ext cx="806547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If  they do remember the email associated with their account, a link to reset their password will be emailed from </a:t>
            </a:r>
            <a:r>
              <a:rPr lang="en-US" sz="1600" dirty="0" smtClean="0">
                <a:solidFill>
                  <a:prstClr val="black"/>
                </a:solidFill>
                <a:hlinkClick r:id="rId4"/>
              </a:rPr>
              <a:t>admin@collabornation.net</a:t>
            </a:r>
            <a:r>
              <a:rPr lang="en-US" sz="1600" dirty="0" smtClean="0">
                <a:solidFill>
                  <a:prstClr val="black"/>
                </a:solidFill>
              </a:rPr>
              <a:t> and they should check their spam folder if they do not see it in their inbox. </a:t>
            </a:r>
          </a:p>
          <a:p>
            <a:pPr marL="285750" indent="-285750">
              <a:buFont typeface="Arial" panose="020B0604020202020204" pitchFamily="34" charset="0"/>
              <a:buChar char="•"/>
            </a:pPr>
            <a:endParaRPr lang="en-US" sz="1600" dirty="0" smtClean="0">
              <a:solidFill>
                <a:prstClr val="black"/>
              </a:solidFill>
            </a:endParaRPr>
          </a:p>
          <a:p>
            <a:pPr marL="285750" indent="-285750">
              <a:buFont typeface="Arial" panose="020B0604020202020204" pitchFamily="34" charset="0"/>
              <a:buChar char="•"/>
            </a:pPr>
            <a:r>
              <a:rPr lang="en-US" sz="1600" dirty="0" smtClean="0">
                <a:solidFill>
                  <a:prstClr val="black"/>
                </a:solidFill>
              </a:rPr>
              <a:t>If they are not remembering that email address, then they are provided the phone number to call and the link to submit a ticket.</a:t>
            </a:r>
            <a:endParaRPr lang="en-US" sz="1600" dirty="0">
              <a:solidFill>
                <a:prstClr val="black"/>
              </a:solidFill>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89" y="3267268"/>
            <a:ext cx="3556783" cy="81137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902681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71"/>
            <a:ext cx="4657911" cy="5661279"/>
          </a:xfrm>
          <a:prstGeom prst="rect">
            <a:avLst/>
          </a:prstGeom>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501" y="1304924"/>
            <a:ext cx="4469919" cy="327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4" y="1903813"/>
            <a:ext cx="7555832" cy="2713293"/>
          </a:xfrm>
          <a:prstGeom prst="rect">
            <a:avLst/>
          </a:prstGeom>
          <a:ln>
            <a:solidFill>
              <a:schemeClr val="bg1">
                <a:lumMod val="50000"/>
              </a:schemeClr>
            </a:solidFill>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600200"/>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Debbie </a:t>
            </a:r>
            <a:r>
              <a:rPr lang="en-US" altLang="en-US" sz="2800" dirty="0" err="1" smtClean="0"/>
              <a:t>DiBacco</a:t>
            </a:r>
            <a:r>
              <a:rPr lang="en-US" altLang="en-US" sz="2800" dirty="0" smtClean="0"/>
              <a:t> – ddibacco@cypherworx.com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r>
              <a:rPr lang="en-US" altLang="en-US" sz="2800" dirty="0" smtClean="0"/>
              <a:t>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096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2"/>
          <p:cNvSpPr txBox="1">
            <a:spLocks noChangeArrowheads="1"/>
          </p:cNvSpPr>
          <p:nvPr/>
        </p:nvSpPr>
        <p:spPr bwMode="auto">
          <a:xfrm>
            <a:off x="3352800" y="16002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Right-click on the orange arrow and  you’ll see two options: Auto-Hide Control Panel or Show Control Panel. </a:t>
            </a:r>
          </a:p>
          <a:p>
            <a:pPr eaLnBrk="1" hangingPunct="1"/>
            <a:endParaRPr lang="en-US" altLang="en-US" dirty="0"/>
          </a:p>
          <a:p>
            <a:pPr eaLnBrk="1" hangingPunct="1"/>
            <a:r>
              <a:rPr lang="en-US" altLang="en-US" dirty="0"/>
              <a:t>Clicking on “Show Control Panel” will let you keep the control panel open throughout the presentation.</a:t>
            </a:r>
          </a:p>
        </p:txBody>
      </p:sp>
      <p:cxnSp>
        <p:nvCxnSpPr>
          <p:cNvPr id="4" name="Straight Connector 3"/>
          <p:cNvCxnSpPr/>
          <p:nvPr/>
        </p:nvCxnSpPr>
        <p:spPr>
          <a:xfrm>
            <a:off x="2057400" y="1866900"/>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64" y="1567548"/>
            <a:ext cx="25622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2"/>
          <p:cNvSpPr txBox="1">
            <a:spLocks noChangeArrowheads="1"/>
          </p:cNvSpPr>
          <p:nvPr/>
        </p:nvSpPr>
        <p:spPr bwMode="auto">
          <a:xfrm>
            <a:off x="4376064" y="2024748"/>
            <a:ext cx="4310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If you have a question, please </a:t>
            </a:r>
            <a:r>
              <a:rPr lang="en-US" altLang="en-US" dirty="0"/>
              <a:t>type </a:t>
            </a:r>
            <a:r>
              <a:rPr lang="en-US" altLang="en-US" dirty="0" smtClean="0"/>
              <a:t>it </a:t>
            </a:r>
            <a:r>
              <a:rPr lang="en-US" altLang="en-US" dirty="0"/>
              <a:t>into the questions area on your “Go To Webinar” control panel. </a:t>
            </a:r>
            <a:endParaRPr lang="en-US" altLang="en-US" dirty="0" smtClean="0"/>
          </a:p>
          <a:p>
            <a:pPr eaLnBrk="1" hangingPunct="1"/>
            <a:endParaRPr lang="en-US" altLang="en-US" dirty="0"/>
          </a:p>
          <a:p>
            <a:pPr eaLnBrk="1" hangingPunct="1"/>
            <a:r>
              <a:rPr lang="en-US" altLang="en-US" dirty="0" smtClean="0"/>
              <a:t>We want to encourage questions, so please feel free to type them in at any time.</a:t>
            </a:r>
            <a:endParaRPr lang="en-US" altLang="en-US" dirty="0"/>
          </a:p>
        </p:txBody>
      </p:sp>
      <p:cxnSp>
        <p:nvCxnSpPr>
          <p:cNvPr id="5" name="Straight Connector 4"/>
          <p:cNvCxnSpPr/>
          <p:nvPr/>
        </p:nvCxnSpPr>
        <p:spPr>
          <a:xfrm>
            <a:off x="3080664" y="2291448"/>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Presenters</a:t>
            </a:r>
          </a:p>
        </p:txBody>
      </p:sp>
      <p:sp>
        <p:nvSpPr>
          <p:cNvPr id="6" name="TextBox 5"/>
          <p:cNvSpPr txBox="1"/>
          <p:nvPr/>
        </p:nvSpPr>
        <p:spPr>
          <a:xfrm>
            <a:off x="2890148" y="2316819"/>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15" y="3461073"/>
            <a:ext cx="1272158" cy="1453896"/>
          </a:xfrm>
          <a:prstGeom prst="rect">
            <a:avLst/>
          </a:prstGeom>
          <a:solidFill>
            <a:srgbClr val="B2B2B2"/>
          </a:solidFill>
        </p:spPr>
      </p:pic>
      <p:sp>
        <p:nvSpPr>
          <p:cNvPr id="7" name="TextBox 6"/>
          <p:cNvSpPr txBox="1"/>
          <p:nvPr/>
        </p:nvSpPr>
        <p:spPr>
          <a:xfrm>
            <a:off x="2890148" y="3975761"/>
            <a:ext cx="5318187" cy="830997"/>
          </a:xfrm>
          <a:prstGeom prst="rect">
            <a:avLst/>
          </a:prstGeom>
          <a:noFill/>
        </p:spPr>
        <p:txBody>
          <a:bodyPr wrap="square" rtlCol="0">
            <a:spAutoFit/>
          </a:bodyPr>
          <a:lstStyle/>
          <a:p>
            <a:r>
              <a:rPr lang="en-US" sz="2400" dirty="0" smtClean="0">
                <a:latin typeface="+mn-lt"/>
              </a:rPr>
              <a:t>Debbie </a:t>
            </a:r>
            <a:r>
              <a:rPr lang="en-US" sz="2400" dirty="0" err="1" smtClean="0">
                <a:latin typeface="+mn-lt"/>
              </a:rPr>
              <a:t>DiBacco</a:t>
            </a:r>
            <a:r>
              <a:rPr lang="en-US" sz="2400" dirty="0" smtClean="0">
                <a:latin typeface="+mn-lt"/>
              </a:rPr>
              <a:t>, Client Services </a:t>
            </a:r>
            <a:r>
              <a:rPr lang="en-US" sz="2400" dirty="0"/>
              <a:t>CypherWorx, Inc.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86699" y="1778553"/>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YouTube Training </a:t>
            </a:r>
            <a:r>
              <a:rPr lang="en-US" sz="2400" dirty="0" smtClean="0"/>
              <a:t>Videos</a:t>
            </a:r>
          </a:p>
          <a:p>
            <a:r>
              <a:rPr lang="en-US" sz="2400" dirty="0" smtClean="0"/>
              <a:t>Admin Course Creation</a:t>
            </a:r>
            <a:endParaRPr lang="en-US" sz="2400" dirty="0" smtClean="0"/>
          </a:p>
          <a:p>
            <a:r>
              <a:rPr lang="en-US" sz="2400" dirty="0" smtClean="0"/>
              <a:t>Notifications</a:t>
            </a:r>
            <a:endParaRPr lang="en-US" sz="2400" dirty="0" smtClean="0"/>
          </a:p>
          <a:p>
            <a:r>
              <a:rPr lang="en-US" sz="2400" dirty="0" smtClean="0"/>
              <a:t>Accounts</a:t>
            </a:r>
            <a:endParaRPr lang="en-US" sz="2400" dirty="0"/>
          </a:p>
          <a:p>
            <a:r>
              <a:rPr lang="en-US" sz="2400" dirty="0" smtClean="0"/>
              <a:t>Browser/Flash</a:t>
            </a:r>
            <a:endParaRPr lang="en-US" sz="2400" dirty="0"/>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5377543" y="1582021"/>
            <a:ext cx="3690256" cy="2585323"/>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customer registers incorrectly (usually into collabornation.net) and without the courses they need.</a:t>
            </a:r>
          </a:p>
        </p:txBody>
      </p:sp>
      <p:pic>
        <p:nvPicPr>
          <p:cNvPr id="1030" name="Picture 6" descr="C:\Users\ddibacco\AppData\Local\Temp\SNAGHTMLa132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1336749"/>
            <a:ext cx="5040085" cy="3245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9" y="4970540"/>
            <a:ext cx="5919056" cy="369332"/>
          </a:xfrm>
          <a:prstGeom prst="rect">
            <a:avLst/>
          </a:prstGeom>
          <a:noFill/>
        </p:spPr>
        <p:txBody>
          <a:bodyPr wrap="none" rtlCol="0">
            <a:spAutoFit/>
          </a:bodyPr>
          <a:lstStyle/>
          <a:p>
            <a:r>
              <a:rPr lang="en-US" b="1" dirty="0" smtClean="0">
                <a:solidFill>
                  <a:srgbClr val="FF0000"/>
                </a:solidFill>
              </a:rPr>
              <a:t>EXAMPLE: https</a:t>
            </a:r>
            <a:r>
              <a:rPr lang="en-US" b="1" dirty="0">
                <a:solidFill>
                  <a:srgbClr val="FF0000"/>
                </a:solidFill>
              </a:rPr>
              <a:t>://collabornation.net/login/ymcanorthshore</a:t>
            </a:r>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268818"/>
            <a:ext cx="7814930" cy="4308872"/>
          </a:xfrm>
          <a:prstGeom prst="rect">
            <a:avLst/>
          </a:prstGeom>
          <a:noFill/>
        </p:spPr>
        <p:txBody>
          <a:bodyPr wrap="square" numCol="1" rtlCol="0">
            <a:spAutoFit/>
          </a:bodyPr>
          <a:lstStyle/>
          <a:p>
            <a:r>
              <a:rPr lang="en-US" sz="1600" dirty="0" smtClean="0"/>
              <a:t>2:44 minute video</a:t>
            </a:r>
          </a:p>
          <a:p>
            <a:r>
              <a:rPr lang="en-US" sz="1600" b="1" dirty="0"/>
              <a:t>Maximize Employee Performance With Assessments</a:t>
            </a:r>
          </a:p>
          <a:p>
            <a:r>
              <a:rPr lang="en-US" sz="1600" dirty="0" smtClean="0"/>
              <a:t>A quick look at our new Assessment Feature</a:t>
            </a:r>
          </a:p>
          <a:p>
            <a:r>
              <a:rPr lang="en-US" sz="1600" dirty="0" smtClean="0"/>
              <a:t>https</a:t>
            </a:r>
            <a:r>
              <a:rPr lang="en-US" sz="1600" dirty="0"/>
              <a:t>://www.youtube.com/watch?v=gi5qzVlPK2Q&amp;t=34s</a:t>
            </a:r>
            <a:endParaRPr lang="en-US" sz="1600" dirty="0" smtClean="0"/>
          </a:p>
          <a:p>
            <a:endParaRPr lang="en-US" sz="1600" dirty="0"/>
          </a:p>
          <a:p>
            <a:r>
              <a:rPr lang="en-US" sz="1600" dirty="0" smtClean="0"/>
              <a:t>7:18 minute video </a:t>
            </a:r>
            <a:endParaRPr lang="en-US" sz="1600" dirty="0"/>
          </a:p>
          <a:p>
            <a:r>
              <a:rPr lang="en-US" sz="1600" b="1" dirty="0" smtClean="0"/>
              <a:t>Learning Management System </a:t>
            </a:r>
          </a:p>
          <a:p>
            <a:r>
              <a:rPr lang="en-US" sz="1600" dirty="0" smtClean="0"/>
              <a:t>Details how to take courses, participate in discussions, add events and upload resources.  Admins can see how to use the reporting features, course assignment options and our DIY Course Creation tool. </a:t>
            </a:r>
          </a:p>
          <a:p>
            <a:r>
              <a:rPr lang="en-US" sz="1600" dirty="0" smtClean="0">
                <a:hlinkClick r:id="rId3"/>
              </a:rPr>
              <a:t>https</a:t>
            </a:r>
            <a:r>
              <a:rPr lang="en-US" sz="1600" dirty="0">
                <a:hlinkClick r:id="rId3"/>
              </a:rPr>
              <a:t>://</a:t>
            </a:r>
            <a:r>
              <a:rPr lang="en-US" sz="1600" dirty="0" smtClean="0">
                <a:hlinkClick r:id="rId3"/>
              </a:rPr>
              <a:t>www.youtube.com/watch?v=cOrfDxQdEY4</a:t>
            </a:r>
            <a:endParaRPr lang="en-US" sz="1600" dirty="0" smtClean="0"/>
          </a:p>
          <a:p>
            <a:endParaRPr lang="en-US" sz="1600" dirty="0"/>
          </a:p>
          <a:p>
            <a:r>
              <a:rPr lang="en-US" sz="1600" dirty="0" smtClean="0"/>
              <a:t>10:41 minute video</a:t>
            </a:r>
          </a:p>
          <a:p>
            <a:r>
              <a:rPr lang="en-US" sz="1600" b="1" dirty="0" err="1" smtClean="0"/>
              <a:t>CollaborNation</a:t>
            </a:r>
            <a:r>
              <a:rPr lang="en-US" sz="1600" b="1" dirty="0" smtClean="0"/>
              <a:t> Create-a-Course (DIY) Tutorial</a:t>
            </a:r>
          </a:p>
          <a:p>
            <a:r>
              <a:rPr lang="en-US" sz="1600" dirty="0" smtClean="0"/>
              <a:t>Details the step by step process on how to turn your existing material into an online course.</a:t>
            </a:r>
          </a:p>
          <a:p>
            <a:r>
              <a:rPr lang="en-US" sz="1600" dirty="0">
                <a:hlinkClick r:id="rId4"/>
              </a:rPr>
              <a:t>https://</a:t>
            </a:r>
            <a:r>
              <a:rPr lang="en-US" sz="1600" dirty="0" smtClean="0">
                <a:hlinkClick r:id="rId4"/>
              </a:rPr>
              <a:t>www.youtube.com/watch?v=cX4AXHe5Yak</a:t>
            </a:r>
            <a:endParaRPr lang="en-US" sz="1600"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595423" y="1268818"/>
            <a:ext cx="7814930" cy="4555093"/>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a:t>Course title  </a:t>
            </a:r>
          </a:p>
          <a:p>
            <a:pPr marL="342900" indent="-342900">
              <a:buFont typeface="+mj-lt"/>
              <a:buAutoNum type="arabicPeriod"/>
            </a:pPr>
            <a:r>
              <a:rPr lang="en-US" sz="1600" dirty="0"/>
              <a:t>Are there prerequisites (if there are, then they'd need to be supplied as well) </a:t>
            </a:r>
            <a:endParaRPr lang="en-US" sz="1600" dirty="0" smtClean="0"/>
          </a:p>
          <a:p>
            <a:pPr marL="342900" indent="-342900">
              <a:buFont typeface="+mj-lt"/>
              <a:buAutoNum type="arabicPeriod"/>
            </a:pPr>
            <a:r>
              <a:rPr lang="en-US" sz="1600" dirty="0" smtClean="0"/>
              <a:t>Is </a:t>
            </a:r>
            <a:r>
              <a:rPr lang="en-US" sz="1600" dirty="0"/>
              <a:t>there an image that will show up when someone takes the course? Is so, I'll need that in jpg form.  </a:t>
            </a:r>
          </a:p>
          <a:p>
            <a:pPr marL="342900" indent="-342900">
              <a:buFont typeface="+mj-lt"/>
              <a:buAutoNum type="arabicPeriod"/>
            </a:pPr>
            <a:r>
              <a:rPr lang="en-US" sz="1600" dirty="0"/>
              <a:t>What 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p>
          <a:p>
            <a:endParaRPr lang="en-US" sz="1600" dirty="0" smtClean="0"/>
          </a:p>
          <a:p>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3" name="TextBox 2"/>
          <p:cNvSpPr txBox="1"/>
          <p:nvPr/>
        </p:nvSpPr>
        <p:spPr>
          <a:xfrm>
            <a:off x="562311" y="1210776"/>
            <a:ext cx="3276042" cy="1200329"/>
          </a:xfrm>
          <a:prstGeom prst="rect">
            <a:avLst/>
          </a:prstGeom>
          <a:noFill/>
        </p:spPr>
        <p:txBody>
          <a:bodyPr wrap="square" rtlCol="0">
            <a:spAutoFit/>
          </a:bodyPr>
          <a:lstStyle/>
          <a:p>
            <a:r>
              <a:rPr lang="en-US" dirty="0" smtClean="0">
                <a:solidFill>
                  <a:prstClr val="black"/>
                </a:solidFill>
              </a:rPr>
              <a:t>New to your site navigation at the upper right corner after logging in – click on the bell to open and this is the view:</a:t>
            </a:r>
            <a:endParaRPr lang="en-US" dirty="0">
              <a:solidFill>
                <a:prstClr val="black"/>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94" y="2584570"/>
            <a:ext cx="2236476" cy="2987748"/>
          </a:xfrm>
          <a:prstGeom prst="rect">
            <a:avLst/>
          </a:prstGeom>
          <a:ln>
            <a:solidFill>
              <a:schemeClr val="bg1">
                <a:lumMod val="50000"/>
              </a:schemeClr>
            </a:solidFill>
          </a:ln>
        </p:spPr>
      </p:pic>
      <p:sp>
        <p:nvSpPr>
          <p:cNvPr id="6" name="TextBox 5"/>
          <p:cNvSpPr txBox="1"/>
          <p:nvPr/>
        </p:nvSpPr>
        <p:spPr>
          <a:xfrm>
            <a:off x="4832765" y="1205375"/>
            <a:ext cx="2903904" cy="1200329"/>
          </a:xfrm>
          <a:prstGeom prst="rect">
            <a:avLst/>
          </a:prstGeom>
          <a:noFill/>
        </p:spPr>
        <p:txBody>
          <a:bodyPr wrap="square" rtlCol="0">
            <a:spAutoFit/>
          </a:bodyPr>
          <a:lstStyle/>
          <a:p>
            <a:r>
              <a:rPr lang="en-US" dirty="0" smtClean="0">
                <a:solidFill>
                  <a:prstClr val="black"/>
                </a:solidFill>
              </a:rPr>
              <a:t>Click the gear icon to open up your notification settings and make changes on the Notification Settings page:</a:t>
            </a:r>
            <a:endParaRPr lang="en-US" dirty="0">
              <a:solidFill>
                <a:prstClr val="black"/>
              </a:solidFill>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212" y="2513590"/>
            <a:ext cx="3382681" cy="596128"/>
          </a:xfrm>
          <a:prstGeom prst="rect">
            <a:avLst/>
          </a:prstGeom>
          <a:ln>
            <a:solidFill>
              <a:schemeClr val="bg1">
                <a:lumMod val="50000"/>
              </a:schemeClr>
            </a:solidFill>
          </a:ln>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694" y="4651439"/>
            <a:ext cx="1971950" cy="381053"/>
          </a:xfrm>
          <a:prstGeom prst="rect">
            <a:avLst/>
          </a:prstGeom>
        </p:spPr>
      </p:pic>
      <p:sp>
        <p:nvSpPr>
          <p:cNvPr id="9" name="Down Arrow 8"/>
          <p:cNvSpPr/>
          <p:nvPr/>
        </p:nvSpPr>
        <p:spPr>
          <a:xfrm>
            <a:off x="7871769" y="3152281"/>
            <a:ext cx="293491" cy="14565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1761593" y="2083356"/>
            <a:ext cx="293491" cy="14565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3796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37078</TotalTime>
  <Words>837</Words>
  <Application>Microsoft Office PowerPoint</Application>
  <PresentationFormat>On-screen Show (4:3)</PresentationFormat>
  <Paragraphs>108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480</cp:revision>
  <cp:lastPrinted>2013-12-05T16:52:49Z</cp:lastPrinted>
  <dcterms:created xsi:type="dcterms:W3CDTF">2012-01-18T21:52:15Z</dcterms:created>
  <dcterms:modified xsi:type="dcterms:W3CDTF">2018-09-19T17:50:41Z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