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24" r:id="rId2"/>
    <p:sldId id="443" r:id="rId3"/>
    <p:sldId id="483" r:id="rId4"/>
    <p:sldId id="552" r:id="rId5"/>
    <p:sldId id="465" r:id="rId6"/>
    <p:sldId id="484" r:id="rId7"/>
    <p:sldId id="500" r:id="rId8"/>
    <p:sldId id="546" r:id="rId9"/>
    <p:sldId id="544" r:id="rId10"/>
    <p:sldId id="549" r:id="rId11"/>
    <p:sldId id="559" r:id="rId12"/>
    <p:sldId id="557" r:id="rId13"/>
    <p:sldId id="555" r:id="rId14"/>
    <p:sldId id="556" r:id="rId15"/>
    <p:sldId id="554" r:id="rId16"/>
    <p:sldId id="553" r:id="rId17"/>
    <p:sldId id="563" r:id="rId18"/>
    <p:sldId id="558" r:id="rId19"/>
    <p:sldId id="560" r:id="rId20"/>
    <p:sldId id="561" r:id="rId21"/>
    <p:sldId id="562" r:id="rId22"/>
    <p:sldId id="564" r:id="rId23"/>
    <p:sldId id="565" r:id="rId24"/>
    <p:sldId id="566" r:id="rId25"/>
    <p:sldId id="567" r:id="rId26"/>
    <p:sldId id="569" r:id="rId27"/>
    <p:sldId id="570" r:id="rId28"/>
    <p:sldId id="568" r:id="rId29"/>
    <p:sldId id="571" r:id="rId30"/>
    <p:sldId id="572" r:id="rId31"/>
    <p:sldId id="573" r:id="rId32"/>
    <p:sldId id="574" r:id="rId33"/>
    <p:sldId id="575" r:id="rId34"/>
    <p:sldId id="576" r:id="rId35"/>
    <p:sldId id="577" r:id="rId36"/>
    <p:sldId id="472" r:id="rId37"/>
    <p:sldId id="445" r:id="rId38"/>
    <p:sldId id="545" r:id="rId39"/>
  </p:sldIdLst>
  <p:sldSz cx="9144000" cy="6858000" type="screen4x3"/>
  <p:notesSz cx="7086600" cy="9372600"/>
  <p:custDataLst>
    <p:tags r:id="rId4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245" autoAdjust="0"/>
    <p:restoredTop sz="90160"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11/20/2018</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11/20/2018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5569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35024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05282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67208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581401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676312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30211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449216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92274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8120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16</a:t>
            </a:fld>
            <a:endParaRPr lang="en-US"/>
          </a:p>
        </p:txBody>
      </p:sp>
    </p:spTree>
    <p:extLst>
      <p:ext uri="{BB962C8B-B14F-4D97-AF65-F5344CB8AC3E}">
        <p14:creationId xmlns:p14="http://schemas.microsoft.com/office/powerpoint/2010/main" val="259667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91601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987806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36</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01144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6726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21510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546907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89874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753712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70340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11/20/2018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11/20/2018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11/20/2018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11/20/2018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11/20/2018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11/20/2018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11/20/2018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11/20/2018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11/20/2018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11/20/2018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11/20/2018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tmp"/></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7.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8.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tm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0.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https://support.cypherworx.com/solution/articles/4000125234-learning-path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1.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2.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3.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5.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7.tmp"/><Relationship Id="rId4" Type="http://schemas.openxmlformats.org/officeDocument/2006/relationships/image" Target="../media/image26.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hyperlink" Target="mailto:admin@collabornation.net"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0.tm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31.tm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32.tmp"/></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3.tm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34.tmp"/></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6.tmp"/><Relationship Id="rId4" Type="http://schemas.openxmlformats.org/officeDocument/2006/relationships/image" Target="../media/image35.tm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37.tmp"/></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i5qzVlPK2Q&amp;t=34s" TargetMode="Externa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hyperlink" Target="https://www.youtube.com/watch?v=cX4AXHe5Yak" TargetMode="External"/><Relationship Id="rId4" Type="http://schemas.openxmlformats.org/officeDocument/2006/relationships/hyperlink" Target="https://www.youtube.com/watch?v=cOrfDxQdEY4"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9/19/18</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3" name="TextBox 2"/>
          <p:cNvSpPr txBox="1"/>
          <p:nvPr/>
        </p:nvSpPr>
        <p:spPr>
          <a:xfrm>
            <a:off x="493776" y="1210776"/>
            <a:ext cx="7989623" cy="1754326"/>
          </a:xfrm>
          <a:prstGeom prst="rect">
            <a:avLst/>
          </a:prstGeom>
          <a:noFill/>
        </p:spPr>
        <p:txBody>
          <a:bodyPr wrap="square" rtlCol="0">
            <a:spAutoFit/>
          </a:bodyPr>
          <a:lstStyle/>
          <a:p>
            <a:r>
              <a:rPr lang="en-US" dirty="0" smtClean="0">
                <a:solidFill>
                  <a:prstClr val="black"/>
                </a:solidFill>
              </a:rPr>
              <a:t>Reporting is where you can look up a variety of status information. </a:t>
            </a:r>
          </a:p>
          <a:p>
            <a:r>
              <a:rPr lang="en-US" dirty="0" smtClean="0">
                <a:solidFill>
                  <a:prstClr val="black"/>
                </a:solidFill>
              </a:rPr>
              <a:t>Always be thinking of what you need to find and then use the Navigation Tools that are at the top of the page. </a:t>
            </a:r>
          </a:p>
          <a:p>
            <a:endParaRPr lang="en-US" dirty="0">
              <a:solidFill>
                <a:prstClr val="black"/>
              </a:solidFill>
            </a:endParaRPr>
          </a:p>
          <a:p>
            <a:r>
              <a:rPr lang="en-US" dirty="0" smtClean="0">
                <a:solidFill>
                  <a:prstClr val="black"/>
                </a:solidFill>
              </a:rPr>
              <a:t>First, always check the date of your Data. Best practice is to select the Refresh button before doing anything else.</a:t>
            </a:r>
            <a:endParaRPr lang="en-US" dirty="0">
              <a:solidFill>
                <a:prstClr val="black"/>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75" y="3225904"/>
            <a:ext cx="7507224" cy="1831873"/>
          </a:xfrm>
          <a:prstGeom prst="rect">
            <a:avLst/>
          </a:prstGeom>
        </p:spPr>
      </p:pic>
      <p:sp>
        <p:nvSpPr>
          <p:cNvPr id="11" name="Oval 10"/>
          <p:cNvSpPr/>
          <p:nvPr/>
        </p:nvSpPr>
        <p:spPr>
          <a:xfrm>
            <a:off x="7333487" y="4498847"/>
            <a:ext cx="908711" cy="7282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7379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3" name="TextBox 2"/>
          <p:cNvSpPr txBox="1"/>
          <p:nvPr/>
        </p:nvSpPr>
        <p:spPr>
          <a:xfrm>
            <a:off x="493776" y="1210776"/>
            <a:ext cx="7989623" cy="923330"/>
          </a:xfrm>
          <a:prstGeom prst="rect">
            <a:avLst/>
          </a:prstGeom>
          <a:noFill/>
        </p:spPr>
        <p:txBody>
          <a:bodyPr wrap="square" rtlCol="0">
            <a:spAutoFit/>
          </a:bodyPr>
          <a:lstStyle/>
          <a:p>
            <a:r>
              <a:rPr lang="en-US" dirty="0" smtClean="0">
                <a:solidFill>
                  <a:prstClr val="black"/>
                </a:solidFill>
              </a:rPr>
              <a:t>Tools in Reporting are similar to the ones that are in most of our other features.</a:t>
            </a:r>
            <a:endParaRPr lang="en-US" dirty="0">
              <a:solidFill>
                <a:prstClr val="black"/>
              </a:solidFill>
            </a:endParaRPr>
          </a:p>
          <a:p>
            <a:r>
              <a:rPr lang="en-US" dirty="0" smtClean="0">
                <a:solidFill>
                  <a:prstClr val="black"/>
                </a:solidFill>
              </a:rPr>
              <a:t>Decide how many records you want to see at a time, export a list to a csv document, and Search:</a:t>
            </a:r>
            <a:endParaRPr lang="en-US" dirty="0">
              <a:solidFill>
                <a:prstClr val="black"/>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75" y="2475916"/>
            <a:ext cx="7735824" cy="340036"/>
          </a:xfrm>
          <a:prstGeom prst="rect">
            <a:avLst/>
          </a:prstGeom>
          <a:ln>
            <a:solidFill>
              <a:schemeClr val="bg1">
                <a:lumMod val="50000"/>
              </a:schemeClr>
            </a:solidFill>
          </a:ln>
        </p:spPr>
      </p:pic>
      <p:sp>
        <p:nvSpPr>
          <p:cNvPr id="6" name="TextBox 5"/>
          <p:cNvSpPr txBox="1"/>
          <p:nvPr/>
        </p:nvSpPr>
        <p:spPr>
          <a:xfrm>
            <a:off x="465227" y="3023924"/>
            <a:ext cx="7989623" cy="1200329"/>
          </a:xfrm>
          <a:prstGeom prst="rect">
            <a:avLst/>
          </a:prstGeom>
          <a:noFill/>
        </p:spPr>
        <p:txBody>
          <a:bodyPr wrap="square" rtlCol="0">
            <a:spAutoFit/>
          </a:bodyPr>
          <a:lstStyle/>
          <a:p>
            <a:r>
              <a:rPr lang="en-US" dirty="0" smtClean="0">
                <a:solidFill>
                  <a:prstClr val="black"/>
                </a:solidFill>
              </a:rPr>
              <a:t>Column headings can be clicked on to sort by the information in a column.</a:t>
            </a:r>
          </a:p>
          <a:p>
            <a:r>
              <a:rPr lang="en-US" dirty="0" smtClean="0">
                <a:solidFill>
                  <a:prstClr val="black"/>
                </a:solidFill>
              </a:rPr>
              <a:t>Underlined text can be selected to drill down for further details.</a:t>
            </a:r>
          </a:p>
          <a:p>
            <a:r>
              <a:rPr lang="en-US" dirty="0" smtClean="0">
                <a:solidFill>
                  <a:prstClr val="black"/>
                </a:solidFill>
              </a:rPr>
              <a:t>Certificates can be opened by clicking on the date/time in that column.</a:t>
            </a:r>
          </a:p>
          <a:p>
            <a:r>
              <a:rPr lang="en-US" dirty="0" smtClean="0">
                <a:solidFill>
                  <a:prstClr val="black"/>
                </a:solidFill>
              </a:rPr>
              <a:t>A horizontal sliding bar moves you to the columns at the far right.</a:t>
            </a:r>
            <a:endParaRPr lang="en-US" dirty="0">
              <a:solidFill>
                <a:prstClr val="black"/>
              </a:solidFill>
            </a:endParaRPr>
          </a:p>
        </p:txBody>
      </p:sp>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07" y="4544603"/>
            <a:ext cx="8046720" cy="923883"/>
          </a:xfrm>
          <a:prstGeom prst="rect">
            <a:avLst/>
          </a:prstGeom>
          <a:ln>
            <a:solidFill>
              <a:schemeClr val="bg1">
                <a:lumMod val="50000"/>
              </a:schemeClr>
            </a:solidFill>
          </a:ln>
        </p:spPr>
      </p:pic>
      <p:sp>
        <p:nvSpPr>
          <p:cNvPr id="9" name="Down Arrow 8"/>
          <p:cNvSpPr/>
          <p:nvPr/>
        </p:nvSpPr>
        <p:spPr>
          <a:xfrm>
            <a:off x="965454" y="2095497"/>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258312" y="2095496"/>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455408" y="2097509"/>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20675" y="4270008"/>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944118" y="4661651"/>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770376" y="4544603"/>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498592" y="5006544"/>
            <a:ext cx="292608" cy="3448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84963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3" name="TextBox 2"/>
          <p:cNvSpPr txBox="1"/>
          <p:nvPr/>
        </p:nvSpPr>
        <p:spPr>
          <a:xfrm>
            <a:off x="493776" y="1210776"/>
            <a:ext cx="7989623" cy="1477328"/>
          </a:xfrm>
          <a:prstGeom prst="rect">
            <a:avLst/>
          </a:prstGeom>
          <a:noFill/>
        </p:spPr>
        <p:txBody>
          <a:bodyPr wrap="square" rtlCol="0">
            <a:spAutoFit/>
          </a:bodyPr>
          <a:lstStyle/>
          <a:p>
            <a:r>
              <a:rPr lang="en-US" dirty="0" smtClean="0">
                <a:solidFill>
                  <a:prstClr val="black"/>
                </a:solidFill>
              </a:rPr>
              <a:t>The top navigation section allows you to go straight to different areas depending on what you need and is the quickest way to check lists of training (for instance, a list of everyone who has one particular course in their accounts and the statuses) and also a quick view of participation (All Learners) where you get information on the last login dates for your site members.</a:t>
            </a:r>
            <a:endParaRPr lang="en-US" dirty="0">
              <a:solidFill>
                <a:prstClr val="black"/>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14" y="2927010"/>
            <a:ext cx="8013427" cy="1947107"/>
          </a:xfrm>
          <a:prstGeom prst="rect">
            <a:avLst/>
          </a:prstGeom>
        </p:spPr>
      </p:pic>
    </p:spTree>
    <p:custDataLst>
      <p:tags r:id="rId1"/>
    </p:custDataLst>
    <p:extLst>
      <p:ext uri="{BB962C8B-B14F-4D97-AF65-F5344CB8AC3E}">
        <p14:creationId xmlns:p14="http://schemas.microsoft.com/office/powerpoint/2010/main" val="3507106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3" name="TextBox 2"/>
          <p:cNvSpPr txBox="1"/>
          <p:nvPr/>
        </p:nvSpPr>
        <p:spPr>
          <a:xfrm>
            <a:off x="493776" y="1210776"/>
            <a:ext cx="7989623" cy="1477328"/>
          </a:xfrm>
          <a:prstGeom prst="rect">
            <a:avLst/>
          </a:prstGeom>
          <a:noFill/>
        </p:spPr>
        <p:txBody>
          <a:bodyPr wrap="square" rtlCol="0">
            <a:spAutoFit/>
          </a:bodyPr>
          <a:lstStyle/>
          <a:p>
            <a:r>
              <a:rPr lang="en-US" dirty="0" smtClean="0">
                <a:solidFill>
                  <a:prstClr val="black"/>
                </a:solidFill>
              </a:rPr>
              <a:t>Reporting Groups are linked to this section. You can select all or one or several.</a:t>
            </a:r>
          </a:p>
          <a:p>
            <a:endParaRPr lang="en-US" dirty="0">
              <a:solidFill>
                <a:prstClr val="black"/>
              </a:solidFill>
            </a:endParaRPr>
          </a:p>
          <a:p>
            <a:r>
              <a:rPr lang="en-US" dirty="0" smtClean="0">
                <a:solidFill>
                  <a:prstClr val="black"/>
                </a:solidFill>
              </a:rPr>
              <a:t>Will show details on the next slide, but a good thing to remember is that even if you are wanting to view records for all site members, you can select the Change button and then filter to view just the active site members.</a:t>
            </a:r>
            <a:endParaRPr lang="en-US" dirty="0">
              <a:solidFill>
                <a:prstClr val="black"/>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 y="2927010"/>
            <a:ext cx="8016292" cy="1953917"/>
          </a:xfrm>
          <a:prstGeom prst="rect">
            <a:avLst/>
          </a:prstGeom>
        </p:spPr>
      </p:pic>
    </p:spTree>
    <p:custDataLst>
      <p:tags r:id="rId1"/>
    </p:custDataLst>
    <p:extLst>
      <p:ext uri="{BB962C8B-B14F-4D97-AF65-F5344CB8AC3E}">
        <p14:creationId xmlns:p14="http://schemas.microsoft.com/office/powerpoint/2010/main" val="1872472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6" name="TextBox 5"/>
          <p:cNvSpPr txBox="1"/>
          <p:nvPr/>
        </p:nvSpPr>
        <p:spPr>
          <a:xfrm>
            <a:off x="287861" y="1140592"/>
            <a:ext cx="8444724" cy="923330"/>
          </a:xfrm>
          <a:prstGeom prst="rect">
            <a:avLst/>
          </a:prstGeom>
          <a:noFill/>
        </p:spPr>
        <p:txBody>
          <a:bodyPr wrap="square" rtlCol="0">
            <a:spAutoFit/>
          </a:bodyPr>
          <a:lstStyle/>
          <a:p>
            <a:r>
              <a:rPr lang="en-US" dirty="0" smtClean="0">
                <a:solidFill>
                  <a:prstClr val="black"/>
                </a:solidFill>
              </a:rPr>
              <a:t>When you select the Change button in the Select Reporting Scope section, your list of Reporting Groups will appear. Pictured below is an instance where multiple groups have been chosen.</a:t>
            </a:r>
            <a:endParaRPr lang="en-US" dirty="0">
              <a:solidFill>
                <a:prstClr val="black"/>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790" y="2063922"/>
            <a:ext cx="4284707" cy="3403910"/>
          </a:xfrm>
          <a:prstGeom prst="rect">
            <a:avLst/>
          </a:prstGeom>
        </p:spPr>
      </p:pic>
      <p:sp>
        <p:nvSpPr>
          <p:cNvPr id="7" name="TextBox 6"/>
          <p:cNvSpPr txBox="1"/>
          <p:nvPr/>
        </p:nvSpPr>
        <p:spPr>
          <a:xfrm>
            <a:off x="287861" y="2220878"/>
            <a:ext cx="3182112" cy="2862322"/>
          </a:xfrm>
          <a:prstGeom prst="rect">
            <a:avLst/>
          </a:prstGeom>
          <a:noFill/>
        </p:spPr>
        <p:txBody>
          <a:bodyPr wrap="square" rtlCol="0">
            <a:spAutoFit/>
          </a:bodyPr>
          <a:lstStyle/>
          <a:p>
            <a:r>
              <a:rPr lang="en-US" dirty="0">
                <a:solidFill>
                  <a:prstClr val="black"/>
                </a:solidFill>
              </a:rPr>
              <a:t>Note that when </a:t>
            </a:r>
            <a:r>
              <a:rPr lang="en-US" dirty="0" smtClean="0">
                <a:solidFill>
                  <a:prstClr val="black"/>
                </a:solidFill>
              </a:rPr>
              <a:t>the form is opened you have </a:t>
            </a:r>
            <a:r>
              <a:rPr lang="en-US" dirty="0">
                <a:solidFill>
                  <a:prstClr val="black"/>
                </a:solidFill>
              </a:rPr>
              <a:t>the ability to filter even further </a:t>
            </a:r>
            <a:r>
              <a:rPr lang="en-US" dirty="0" smtClean="0">
                <a:solidFill>
                  <a:prstClr val="black"/>
                </a:solidFill>
              </a:rPr>
              <a:t>based on account status.</a:t>
            </a:r>
            <a:endParaRPr lang="en-US" dirty="0">
              <a:solidFill>
                <a:prstClr val="black"/>
              </a:solidFill>
            </a:endParaRPr>
          </a:p>
          <a:p>
            <a:endParaRPr lang="en-US" dirty="0">
              <a:solidFill>
                <a:prstClr val="black"/>
              </a:solidFill>
            </a:endParaRPr>
          </a:p>
          <a:p>
            <a:r>
              <a:rPr lang="en-US" dirty="0">
                <a:solidFill>
                  <a:prstClr val="black"/>
                </a:solidFill>
              </a:rPr>
              <a:t>Reporting Group Admins and Managers will </a:t>
            </a:r>
            <a:r>
              <a:rPr lang="en-US" dirty="0" smtClean="0">
                <a:solidFill>
                  <a:prstClr val="black"/>
                </a:solidFill>
              </a:rPr>
              <a:t>see </a:t>
            </a:r>
            <a:r>
              <a:rPr lang="en-US" dirty="0">
                <a:solidFill>
                  <a:prstClr val="black"/>
                </a:solidFill>
              </a:rPr>
              <a:t>the complete listing </a:t>
            </a:r>
            <a:r>
              <a:rPr lang="en-US" dirty="0" smtClean="0">
                <a:solidFill>
                  <a:prstClr val="black"/>
                </a:solidFill>
              </a:rPr>
              <a:t>of groups, but the ones they do not have privileges for will be grayed out.</a:t>
            </a:r>
            <a:endParaRPr lang="en-US" dirty="0">
              <a:solidFill>
                <a:prstClr val="black"/>
              </a:solidFill>
            </a:endParaRPr>
          </a:p>
        </p:txBody>
      </p:sp>
    </p:spTree>
    <p:custDataLst>
      <p:tags r:id="rId1"/>
    </p:custDataLst>
    <p:extLst>
      <p:ext uri="{BB962C8B-B14F-4D97-AF65-F5344CB8AC3E}">
        <p14:creationId xmlns:p14="http://schemas.microsoft.com/office/powerpoint/2010/main" val="272496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3" name="TextBox 2"/>
          <p:cNvSpPr txBox="1"/>
          <p:nvPr/>
        </p:nvSpPr>
        <p:spPr>
          <a:xfrm>
            <a:off x="493776" y="1210776"/>
            <a:ext cx="7989623" cy="369332"/>
          </a:xfrm>
          <a:prstGeom prst="rect">
            <a:avLst/>
          </a:prstGeom>
          <a:noFill/>
        </p:spPr>
        <p:txBody>
          <a:bodyPr wrap="square" rtlCol="0">
            <a:spAutoFit/>
          </a:bodyPr>
          <a:lstStyle/>
          <a:p>
            <a:r>
              <a:rPr lang="en-US" dirty="0" smtClean="0">
                <a:solidFill>
                  <a:prstClr val="black"/>
                </a:solidFill>
              </a:rPr>
              <a:t>You can narrow your search to a time frame:</a:t>
            </a:r>
            <a:endParaRPr lang="en-US" dirty="0">
              <a:solidFill>
                <a:prstClr val="black"/>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90" y="2162174"/>
            <a:ext cx="8374485" cy="2582952"/>
          </a:xfrm>
          <a:prstGeom prst="rect">
            <a:avLst/>
          </a:prstGeom>
        </p:spPr>
      </p:pic>
    </p:spTree>
    <p:custDataLst>
      <p:tags r:id="rId1"/>
    </p:custDataLst>
    <p:extLst>
      <p:ext uri="{BB962C8B-B14F-4D97-AF65-F5344CB8AC3E}">
        <p14:creationId xmlns:p14="http://schemas.microsoft.com/office/powerpoint/2010/main" val="3409172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a:t>
            </a:r>
            <a:endParaRPr lang="en-US" sz="3600" b="1" dirty="0">
              <a:solidFill>
                <a:prstClr val="black"/>
              </a:solidFill>
            </a:endParaRPr>
          </a:p>
        </p:txBody>
      </p:sp>
      <p:sp>
        <p:nvSpPr>
          <p:cNvPr id="3" name="TextBox 2"/>
          <p:cNvSpPr txBox="1"/>
          <p:nvPr/>
        </p:nvSpPr>
        <p:spPr>
          <a:xfrm>
            <a:off x="418586" y="1091054"/>
            <a:ext cx="8249324" cy="1477328"/>
          </a:xfrm>
          <a:prstGeom prst="rect">
            <a:avLst/>
          </a:prstGeom>
          <a:noFill/>
        </p:spPr>
        <p:txBody>
          <a:bodyPr wrap="square" rtlCol="0">
            <a:spAutoFit/>
          </a:bodyPr>
          <a:lstStyle/>
          <a:p>
            <a:r>
              <a:rPr lang="en-US" dirty="0" smtClean="0">
                <a:solidFill>
                  <a:prstClr val="black"/>
                </a:solidFill>
              </a:rPr>
              <a:t>For a quick search use the Search field in the 4</a:t>
            </a:r>
            <a:r>
              <a:rPr lang="en-US" baseline="30000" dirty="0" smtClean="0">
                <a:solidFill>
                  <a:prstClr val="black"/>
                </a:solidFill>
              </a:rPr>
              <a:t>th</a:t>
            </a:r>
            <a:r>
              <a:rPr lang="en-US" dirty="0" smtClean="0">
                <a:solidFill>
                  <a:prstClr val="black"/>
                </a:solidFill>
              </a:rPr>
              <a:t> section from the top.</a:t>
            </a:r>
          </a:p>
          <a:p>
            <a:endParaRPr lang="en-US" dirty="0">
              <a:solidFill>
                <a:prstClr val="black"/>
              </a:solidFill>
            </a:endParaRPr>
          </a:p>
          <a:p>
            <a:r>
              <a:rPr lang="en-US" dirty="0" smtClean="0">
                <a:solidFill>
                  <a:prstClr val="black"/>
                </a:solidFill>
              </a:rPr>
              <a:t>(As most of you know, you can also go to your Site Members listing and look up an individual, click the icon next to their name to go to their profile, and from there click a link that will take you to their record in the Reporting section.)</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86" y="2687566"/>
            <a:ext cx="8344432" cy="3248462"/>
          </a:xfrm>
          <a:prstGeom prst="rect">
            <a:avLst/>
          </a:prstGeom>
        </p:spPr>
      </p:pic>
    </p:spTree>
    <p:custDataLst>
      <p:tags r:id="rId1"/>
    </p:custDataLst>
    <p:extLst>
      <p:ext uri="{BB962C8B-B14F-4D97-AF65-F5344CB8AC3E}">
        <p14:creationId xmlns:p14="http://schemas.microsoft.com/office/powerpoint/2010/main" val="3196709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 Groups</a:t>
            </a:r>
            <a:endParaRPr lang="en-US" sz="3600" b="1" dirty="0">
              <a:solidFill>
                <a:prstClr val="black"/>
              </a:solidFill>
            </a:endParaRPr>
          </a:p>
        </p:txBody>
      </p:sp>
      <p:sp>
        <p:nvSpPr>
          <p:cNvPr id="3" name="TextBox 2"/>
          <p:cNvSpPr txBox="1"/>
          <p:nvPr/>
        </p:nvSpPr>
        <p:spPr>
          <a:xfrm>
            <a:off x="455162" y="1376542"/>
            <a:ext cx="8249324" cy="3970318"/>
          </a:xfrm>
          <a:prstGeom prst="rect">
            <a:avLst/>
          </a:prstGeom>
          <a:noFill/>
        </p:spPr>
        <p:txBody>
          <a:bodyPr wrap="square" rtlCol="0">
            <a:spAutoFit/>
          </a:bodyPr>
          <a:lstStyle/>
          <a:p>
            <a:r>
              <a:rPr lang="en-US" dirty="0" smtClean="0">
                <a:solidFill>
                  <a:prstClr val="black"/>
                </a:solidFill>
              </a:rPr>
              <a:t>Reporting Groups and subgroups </a:t>
            </a:r>
            <a:r>
              <a:rPr lang="en-US" dirty="0" smtClean="0">
                <a:solidFill>
                  <a:prstClr val="black"/>
                </a:solidFill>
              </a:rPr>
              <a:t>are the best way to put your site members into categories that you determine are useful to use as filters when using Reporting and Course Assignments because you can choose the group(s) once they are all set up.</a:t>
            </a:r>
          </a:p>
          <a:p>
            <a:endParaRPr lang="en-US" dirty="0">
              <a:solidFill>
                <a:prstClr val="black"/>
              </a:solidFill>
            </a:endParaRPr>
          </a:p>
          <a:p>
            <a:r>
              <a:rPr lang="en-US" dirty="0" smtClean="0">
                <a:solidFill>
                  <a:prstClr val="black"/>
                </a:solidFill>
              </a:rPr>
              <a:t>For instance, many YMCAs set up Reporting Groups with the names of their branch locations and sometimes subgroups of the departments in each branch. Or the branches with separate subgroups for full time employees, part time employees and volunteers.</a:t>
            </a:r>
          </a:p>
          <a:p>
            <a:endParaRPr lang="en-US" dirty="0">
              <a:solidFill>
                <a:prstClr val="black"/>
              </a:solidFill>
            </a:endParaRPr>
          </a:p>
          <a:p>
            <a:r>
              <a:rPr lang="en-US" dirty="0" smtClean="0">
                <a:solidFill>
                  <a:prstClr val="black"/>
                </a:solidFill>
              </a:rPr>
              <a:t>Zoos and Aquariums use Reporting Groups to hold the members of different departments.</a:t>
            </a:r>
          </a:p>
          <a:p>
            <a:endParaRPr lang="en-US" dirty="0">
              <a:solidFill>
                <a:prstClr val="black"/>
              </a:solidFill>
            </a:endParaRPr>
          </a:p>
          <a:p>
            <a:r>
              <a:rPr lang="en-US" dirty="0" smtClean="0">
                <a:solidFill>
                  <a:prstClr val="black"/>
                </a:solidFill>
              </a:rPr>
              <a:t>After School organizations also set up Reporting Groups by site location and sometimes by job position titles.</a:t>
            </a:r>
            <a:endParaRPr lang="en-US" dirty="0">
              <a:solidFill>
                <a:prstClr val="black"/>
              </a:solidFill>
            </a:endParaRPr>
          </a:p>
        </p:txBody>
      </p:sp>
    </p:spTree>
    <p:custDataLst>
      <p:tags r:id="rId1"/>
    </p:custDataLst>
    <p:extLst>
      <p:ext uri="{BB962C8B-B14F-4D97-AF65-F5344CB8AC3E}">
        <p14:creationId xmlns:p14="http://schemas.microsoft.com/office/powerpoint/2010/main" val="4083701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 Groups</a:t>
            </a:r>
            <a:endParaRPr lang="en-US" sz="3600" b="1" dirty="0">
              <a:solidFill>
                <a:prstClr val="black"/>
              </a:solidFill>
            </a:endParaRPr>
          </a:p>
        </p:txBody>
      </p:sp>
      <p:sp>
        <p:nvSpPr>
          <p:cNvPr id="3" name="TextBox 2"/>
          <p:cNvSpPr txBox="1"/>
          <p:nvPr/>
        </p:nvSpPr>
        <p:spPr>
          <a:xfrm>
            <a:off x="418586" y="1129654"/>
            <a:ext cx="8249324" cy="1754326"/>
          </a:xfrm>
          <a:prstGeom prst="rect">
            <a:avLst/>
          </a:prstGeom>
          <a:noFill/>
        </p:spPr>
        <p:txBody>
          <a:bodyPr wrap="square" rtlCol="0">
            <a:spAutoFit/>
          </a:bodyPr>
          <a:lstStyle/>
          <a:p>
            <a:r>
              <a:rPr lang="en-US" dirty="0" smtClean="0">
                <a:solidFill>
                  <a:prstClr val="black"/>
                </a:solidFill>
              </a:rPr>
              <a:t>Reporting Groups and subgroups are structured in a “tree” fashion. To look at the details of any one group, just click on the title and it will open to the right of the tree.</a:t>
            </a:r>
          </a:p>
          <a:p>
            <a:endParaRPr lang="en-US" dirty="0">
              <a:solidFill>
                <a:prstClr val="black"/>
              </a:solidFill>
            </a:endParaRPr>
          </a:p>
          <a:p>
            <a:r>
              <a:rPr lang="en-US" dirty="0" smtClean="0">
                <a:solidFill>
                  <a:prstClr val="black"/>
                </a:solidFill>
              </a:rPr>
              <a:t>You will always see the key to symbols used and then the top of the tree to the left under “All Groups” and the title of the opened group to the right under “Currently Selected Group.”                            </a:t>
            </a:r>
            <a:endParaRPr lang="en-US" dirty="0">
              <a:solidFill>
                <a:prstClr val="black"/>
              </a:solidFill>
            </a:endParaRP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652" y="3041764"/>
            <a:ext cx="6560612" cy="2259572"/>
          </a:xfrm>
          <a:prstGeom prst="rect">
            <a:avLst/>
          </a:prstGeom>
        </p:spPr>
      </p:pic>
    </p:spTree>
    <p:custDataLst>
      <p:tags r:id="rId1"/>
    </p:custDataLst>
    <p:extLst>
      <p:ext uri="{BB962C8B-B14F-4D97-AF65-F5344CB8AC3E}">
        <p14:creationId xmlns:p14="http://schemas.microsoft.com/office/powerpoint/2010/main" val="937339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 Groups</a:t>
            </a:r>
            <a:endParaRPr lang="en-US" sz="3600" b="1"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112" y="2425282"/>
            <a:ext cx="5092822" cy="1680373"/>
          </a:xfrm>
          <a:prstGeom prst="rect">
            <a:avLst/>
          </a:prstGeom>
          <a:ln>
            <a:solidFill>
              <a:schemeClr val="bg1">
                <a:lumMod val="50000"/>
              </a:schemeClr>
            </a:solidFill>
          </a:ln>
        </p:spPr>
      </p:pic>
      <p:sp>
        <p:nvSpPr>
          <p:cNvPr id="7" name="TextBox 6"/>
          <p:cNvSpPr txBox="1"/>
          <p:nvPr/>
        </p:nvSpPr>
        <p:spPr>
          <a:xfrm>
            <a:off x="327146" y="1433986"/>
            <a:ext cx="6608348" cy="369332"/>
          </a:xfrm>
          <a:prstGeom prst="rect">
            <a:avLst/>
          </a:prstGeom>
          <a:noFill/>
        </p:spPr>
        <p:txBody>
          <a:bodyPr wrap="none" rtlCol="0">
            <a:spAutoFit/>
          </a:bodyPr>
          <a:lstStyle/>
          <a:p>
            <a:r>
              <a:rPr lang="en-US" dirty="0">
                <a:solidFill>
                  <a:prstClr val="black"/>
                </a:solidFill>
              </a:rPr>
              <a:t>The top group is always empty and is where you go to create groups</a:t>
            </a:r>
            <a:r>
              <a:rPr lang="en-US" dirty="0" smtClean="0">
                <a:solidFill>
                  <a:prstClr val="black"/>
                </a:solidFill>
              </a:rPr>
              <a:t>.</a:t>
            </a:r>
            <a:endParaRPr lang="en-US" dirty="0">
              <a:solidFill>
                <a:prstClr val="black"/>
              </a:solidFill>
            </a:endParaRPr>
          </a:p>
        </p:txBody>
      </p:sp>
    </p:spTree>
    <p:custDataLst>
      <p:tags r:id="rId1"/>
    </p:custDataLst>
    <p:extLst>
      <p:ext uri="{BB962C8B-B14F-4D97-AF65-F5344CB8AC3E}">
        <p14:creationId xmlns:p14="http://schemas.microsoft.com/office/powerpoint/2010/main" val="4038035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91312" y="1380744"/>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Click on Chat to send a question or comment:</a:t>
            </a:r>
            <a:endParaRPr lang="en-US" altLang="en-US" dirty="0"/>
          </a:p>
        </p:txBody>
      </p:sp>
      <p:cxnSp>
        <p:nvCxnSpPr>
          <p:cNvPr id="4" name="Straight Connector 3"/>
          <p:cNvCxnSpPr/>
          <p:nvPr/>
        </p:nvCxnSpPr>
        <p:spPr>
          <a:xfrm>
            <a:off x="5632704" y="3282696"/>
            <a:ext cx="18288" cy="1152144"/>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Reporting Groups</a:t>
            </a:r>
            <a:endParaRPr lang="en-US" sz="3600" b="1" dirty="0">
              <a:solidFill>
                <a:prstClr val="black"/>
              </a:solidFill>
            </a:endParaRPr>
          </a:p>
        </p:txBody>
      </p:sp>
      <p:sp>
        <p:nvSpPr>
          <p:cNvPr id="3" name="TextBox 2"/>
          <p:cNvSpPr txBox="1"/>
          <p:nvPr/>
        </p:nvSpPr>
        <p:spPr>
          <a:xfrm>
            <a:off x="391154" y="1112911"/>
            <a:ext cx="8249324" cy="646331"/>
          </a:xfrm>
          <a:prstGeom prst="rect">
            <a:avLst/>
          </a:prstGeom>
          <a:noFill/>
        </p:spPr>
        <p:txBody>
          <a:bodyPr wrap="square" rtlCol="0">
            <a:spAutoFit/>
          </a:bodyPr>
          <a:lstStyle/>
          <a:p>
            <a:r>
              <a:rPr lang="en-US" dirty="0" smtClean="0">
                <a:solidFill>
                  <a:prstClr val="black"/>
                </a:solidFill>
              </a:rPr>
              <a:t>Each section of a group has an Edit button at the right side, with the Subgroups section having the option to Add Subgroup:</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859" y="1803860"/>
            <a:ext cx="3871386" cy="4179887"/>
          </a:xfrm>
          <a:prstGeom prst="rect">
            <a:avLst/>
          </a:prstGeom>
        </p:spPr>
      </p:pic>
      <p:sp>
        <p:nvSpPr>
          <p:cNvPr id="8" name="TextBox 7"/>
          <p:cNvSpPr txBox="1"/>
          <p:nvPr/>
        </p:nvSpPr>
        <p:spPr>
          <a:xfrm>
            <a:off x="4339245" y="1823092"/>
            <a:ext cx="4503003" cy="523220"/>
          </a:xfrm>
          <a:prstGeom prst="rect">
            <a:avLst/>
          </a:prstGeom>
          <a:noFill/>
          <a:ln>
            <a:solidFill>
              <a:schemeClr val="bg1">
                <a:lumMod val="50000"/>
              </a:schemeClr>
            </a:solidFill>
          </a:ln>
        </p:spPr>
        <p:txBody>
          <a:bodyPr wrap="square" rtlCol="0">
            <a:spAutoFit/>
          </a:bodyPr>
          <a:lstStyle/>
          <a:p>
            <a:r>
              <a:rPr lang="en-US" sz="1400" dirty="0" smtClean="0"/>
              <a:t>Change the Group Name and Description, drop down menu allowing you to relocate the group.</a:t>
            </a:r>
            <a:endParaRPr lang="en-US" sz="1400" dirty="0"/>
          </a:p>
        </p:txBody>
      </p:sp>
      <p:sp>
        <p:nvSpPr>
          <p:cNvPr id="9" name="TextBox 8"/>
          <p:cNvSpPr txBox="1"/>
          <p:nvPr/>
        </p:nvSpPr>
        <p:spPr>
          <a:xfrm>
            <a:off x="4339245" y="2397582"/>
            <a:ext cx="4503003" cy="523220"/>
          </a:xfrm>
          <a:prstGeom prst="rect">
            <a:avLst/>
          </a:prstGeom>
          <a:noFill/>
          <a:ln>
            <a:solidFill>
              <a:schemeClr val="bg1">
                <a:lumMod val="50000"/>
              </a:schemeClr>
            </a:solidFill>
          </a:ln>
        </p:spPr>
        <p:txBody>
          <a:bodyPr wrap="square" rtlCol="0">
            <a:spAutoFit/>
          </a:bodyPr>
          <a:lstStyle/>
          <a:p>
            <a:r>
              <a:rPr lang="en-US" sz="1400" dirty="0" smtClean="0"/>
              <a:t>Appoint Group Admins and Managers, change settings of current choices.</a:t>
            </a:r>
            <a:endParaRPr lang="en-US" sz="1400" dirty="0"/>
          </a:p>
        </p:txBody>
      </p:sp>
      <p:sp>
        <p:nvSpPr>
          <p:cNvPr id="10" name="TextBox 9"/>
          <p:cNvSpPr txBox="1"/>
          <p:nvPr/>
        </p:nvSpPr>
        <p:spPr>
          <a:xfrm>
            <a:off x="4339244" y="3110416"/>
            <a:ext cx="4576155" cy="738664"/>
          </a:xfrm>
          <a:prstGeom prst="rect">
            <a:avLst/>
          </a:prstGeom>
          <a:noFill/>
          <a:ln>
            <a:solidFill>
              <a:schemeClr val="bg1">
                <a:lumMod val="50000"/>
              </a:schemeClr>
            </a:solidFill>
          </a:ln>
        </p:spPr>
        <p:txBody>
          <a:bodyPr wrap="square" rtlCol="0">
            <a:spAutoFit/>
          </a:bodyPr>
          <a:lstStyle/>
          <a:p>
            <a:r>
              <a:rPr lang="en-US" sz="1400" dirty="0" smtClean="0"/>
              <a:t>Site Admins and Group Admins can add and remove Group members; Group Managers can view but not make changes. When open, you can filter for Active/Inactive members.</a:t>
            </a:r>
            <a:endParaRPr lang="en-US" sz="1400" dirty="0"/>
          </a:p>
        </p:txBody>
      </p:sp>
      <p:sp>
        <p:nvSpPr>
          <p:cNvPr id="11" name="TextBox 10"/>
          <p:cNvSpPr txBox="1"/>
          <p:nvPr/>
        </p:nvSpPr>
        <p:spPr>
          <a:xfrm>
            <a:off x="4339245" y="4123221"/>
            <a:ext cx="4576155" cy="954107"/>
          </a:xfrm>
          <a:prstGeom prst="rect">
            <a:avLst/>
          </a:prstGeom>
          <a:noFill/>
          <a:ln>
            <a:solidFill>
              <a:schemeClr val="bg1">
                <a:lumMod val="50000"/>
              </a:schemeClr>
            </a:solidFill>
          </a:ln>
        </p:spPr>
        <p:txBody>
          <a:bodyPr wrap="square" rtlCol="0">
            <a:spAutoFit/>
          </a:bodyPr>
          <a:lstStyle/>
          <a:p>
            <a:r>
              <a:rPr lang="en-US" sz="1400" dirty="0" smtClean="0"/>
              <a:t>Although you can link courses to Reporting Groups, note that using this method will not allow you to set deadlines or change deadline dates or remove the assignments; Course Assignment tool gives you more choices.</a:t>
            </a:r>
            <a:endParaRPr lang="en-US" sz="1400" dirty="0"/>
          </a:p>
        </p:txBody>
      </p:sp>
      <p:sp>
        <p:nvSpPr>
          <p:cNvPr id="12" name="TextBox 11"/>
          <p:cNvSpPr txBox="1"/>
          <p:nvPr/>
        </p:nvSpPr>
        <p:spPr>
          <a:xfrm>
            <a:off x="4339245" y="5370123"/>
            <a:ext cx="4576155" cy="307777"/>
          </a:xfrm>
          <a:prstGeom prst="rect">
            <a:avLst/>
          </a:prstGeom>
          <a:noFill/>
          <a:ln>
            <a:solidFill>
              <a:schemeClr val="bg1">
                <a:lumMod val="50000"/>
              </a:schemeClr>
            </a:solidFill>
          </a:ln>
        </p:spPr>
        <p:txBody>
          <a:bodyPr wrap="square" rtlCol="0">
            <a:spAutoFit/>
          </a:bodyPr>
          <a:lstStyle/>
          <a:p>
            <a:r>
              <a:rPr lang="en-US" sz="1400" dirty="0" smtClean="0"/>
              <a:t>Add Subgroups to the main group.</a:t>
            </a:r>
            <a:endParaRPr lang="en-US" sz="1400" dirty="0"/>
          </a:p>
        </p:txBody>
      </p:sp>
    </p:spTree>
    <p:custDataLst>
      <p:tags r:id="rId1"/>
    </p:custDataLst>
    <p:extLst>
      <p:ext uri="{BB962C8B-B14F-4D97-AF65-F5344CB8AC3E}">
        <p14:creationId xmlns:p14="http://schemas.microsoft.com/office/powerpoint/2010/main" val="2050374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30" y="1084204"/>
            <a:ext cx="8249324" cy="4524315"/>
          </a:xfrm>
          <a:prstGeom prst="rect">
            <a:avLst/>
          </a:prstGeom>
          <a:noFill/>
        </p:spPr>
        <p:txBody>
          <a:bodyPr wrap="square" rtlCol="0">
            <a:spAutoFit/>
          </a:bodyPr>
          <a:lstStyle/>
          <a:p>
            <a:r>
              <a:rPr lang="en-US" dirty="0" smtClean="0">
                <a:solidFill>
                  <a:prstClr val="black"/>
                </a:solidFill>
              </a:rPr>
              <a:t>Learning Paths allow you to group different trainings together so that the learner follows a progression through steps that are linked (as opposed to assigning several trainings separately). Only Site Administrators can create Learning Paths.</a:t>
            </a:r>
          </a:p>
          <a:p>
            <a:endParaRPr lang="en-US" dirty="0">
              <a:solidFill>
                <a:prstClr val="black"/>
              </a:solidFill>
            </a:endParaRPr>
          </a:p>
          <a:p>
            <a:r>
              <a:rPr lang="en-US" dirty="0" smtClean="0">
                <a:solidFill>
                  <a:prstClr val="black"/>
                </a:solidFill>
              </a:rPr>
              <a:t>Please visit our support hub for the article on Learning Paths:</a:t>
            </a:r>
          </a:p>
          <a:p>
            <a:endParaRPr lang="en-US" dirty="0">
              <a:solidFill>
                <a:prstClr val="black"/>
              </a:solidFill>
            </a:endParaRPr>
          </a:p>
          <a:p>
            <a:r>
              <a:rPr lang="en-US" dirty="0">
                <a:solidFill>
                  <a:prstClr val="black"/>
                </a:solidFill>
                <a:hlinkClick r:id="rId4"/>
              </a:rPr>
              <a:t>https://</a:t>
            </a:r>
            <a:r>
              <a:rPr lang="en-US" dirty="0" smtClean="0">
                <a:solidFill>
                  <a:prstClr val="black"/>
                </a:solidFill>
                <a:hlinkClick r:id="rId4"/>
              </a:rPr>
              <a:t>support.cypherworx.com/solution/articles/4000125234-learning-paths</a:t>
            </a:r>
            <a:endParaRPr lang="en-US" dirty="0" smtClean="0">
              <a:solidFill>
                <a:prstClr val="black"/>
              </a:solidFill>
            </a:endParaRPr>
          </a:p>
          <a:p>
            <a:endParaRPr lang="en-US" dirty="0">
              <a:solidFill>
                <a:prstClr val="black"/>
              </a:solidFill>
            </a:endParaRPr>
          </a:p>
          <a:p>
            <a:r>
              <a:rPr lang="en-US" dirty="0" smtClean="0">
                <a:solidFill>
                  <a:prstClr val="black"/>
                </a:solidFill>
              </a:rPr>
              <a:t>This article, wonderfully crafted by our Programming Director, Mike </a:t>
            </a:r>
            <a:r>
              <a:rPr lang="en-US" dirty="0" err="1" smtClean="0">
                <a:solidFill>
                  <a:prstClr val="black"/>
                </a:solidFill>
              </a:rPr>
              <a:t>Maether</a:t>
            </a:r>
            <a:r>
              <a:rPr lang="en-US" dirty="0" smtClean="0">
                <a:solidFill>
                  <a:prstClr val="black"/>
                </a:solidFill>
              </a:rPr>
              <a:t>, has multiple screen shots and explanation of steps.</a:t>
            </a:r>
          </a:p>
          <a:p>
            <a:endParaRPr lang="en-US" dirty="0" smtClean="0">
              <a:solidFill>
                <a:prstClr val="black"/>
              </a:solidFill>
            </a:endParaRPr>
          </a:p>
          <a:p>
            <a:endParaRPr lang="en-US" dirty="0">
              <a:solidFill>
                <a:prstClr val="black"/>
              </a:solidFill>
            </a:endParaRPr>
          </a:p>
          <a:p>
            <a:r>
              <a:rPr lang="en-US" i="1" dirty="0" smtClean="0">
                <a:solidFill>
                  <a:schemeClr val="accent2"/>
                </a:solidFill>
              </a:rPr>
              <a:t>Recommendation: Following the steps in the support hub article, create a sample Learning Path in your site. Create a test user (Add Users feature), and assign the Learning Path to that user. Then log in as that user and go through the steps so that you can get a feel for what your learners will experience.</a:t>
            </a:r>
            <a:endParaRPr lang="en-US" i="1" dirty="0">
              <a:solidFill>
                <a:schemeClr val="accent2"/>
              </a:solidFill>
            </a:endParaRPr>
          </a:p>
        </p:txBody>
      </p:sp>
    </p:spTree>
    <p:custDataLst>
      <p:tags r:id="rId1"/>
    </p:custDataLst>
    <p:extLst>
      <p:ext uri="{BB962C8B-B14F-4D97-AF65-F5344CB8AC3E}">
        <p14:creationId xmlns:p14="http://schemas.microsoft.com/office/powerpoint/2010/main" val="1318687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1056772"/>
            <a:ext cx="8249324" cy="1477328"/>
          </a:xfrm>
          <a:prstGeom prst="rect">
            <a:avLst/>
          </a:prstGeom>
          <a:noFill/>
        </p:spPr>
        <p:txBody>
          <a:bodyPr wrap="square" rtlCol="0">
            <a:spAutoFit/>
          </a:bodyPr>
          <a:lstStyle/>
          <a:p>
            <a:r>
              <a:rPr lang="en-US" dirty="0" smtClean="0">
                <a:solidFill>
                  <a:prstClr val="black"/>
                </a:solidFill>
              </a:rPr>
              <a:t>Here is a sample Learning Path created specifically for one person. Screenshots that follow will show both the Admin view and the Learner view. </a:t>
            </a:r>
          </a:p>
          <a:p>
            <a:endParaRPr lang="en-US" dirty="0">
              <a:solidFill>
                <a:prstClr val="black"/>
              </a:solidFill>
            </a:endParaRPr>
          </a:p>
          <a:p>
            <a:r>
              <a:rPr lang="en-US" dirty="0" smtClean="0">
                <a:solidFill>
                  <a:prstClr val="black"/>
                </a:solidFill>
              </a:rPr>
              <a:t>A Learning Path as seen by an Admin in the Learning Path section of the Admin Settings menu:</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310" y="2353958"/>
            <a:ext cx="2410161" cy="3448531"/>
          </a:xfrm>
          <a:prstGeom prst="rect">
            <a:avLst/>
          </a:prstGeom>
        </p:spPr>
      </p:pic>
    </p:spTree>
    <p:custDataLst>
      <p:tags r:id="rId1"/>
    </p:custDataLst>
    <p:extLst>
      <p:ext uri="{BB962C8B-B14F-4D97-AF65-F5344CB8AC3E}">
        <p14:creationId xmlns:p14="http://schemas.microsoft.com/office/powerpoint/2010/main" val="3563877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1084204"/>
            <a:ext cx="8055669" cy="369332"/>
          </a:xfrm>
          <a:prstGeom prst="rect">
            <a:avLst/>
          </a:prstGeom>
          <a:noFill/>
        </p:spPr>
        <p:txBody>
          <a:bodyPr wrap="square" rtlCol="0">
            <a:spAutoFit/>
          </a:bodyPr>
          <a:lstStyle/>
          <a:p>
            <a:r>
              <a:rPr lang="en-US" dirty="0" smtClean="0">
                <a:solidFill>
                  <a:prstClr val="black"/>
                </a:solidFill>
              </a:rPr>
              <a:t>Admin view after selecting Edit:</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350" y="2087078"/>
            <a:ext cx="7134356" cy="222889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447103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Admin view – Steps section that follows the Description section:</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26" y="1453536"/>
            <a:ext cx="4727731" cy="430889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7939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30" y="1084204"/>
            <a:ext cx="8249324" cy="369332"/>
          </a:xfrm>
          <a:prstGeom prst="rect">
            <a:avLst/>
          </a:prstGeom>
          <a:noFill/>
        </p:spPr>
        <p:txBody>
          <a:bodyPr wrap="square" rtlCol="0">
            <a:spAutoFit/>
          </a:bodyPr>
          <a:lstStyle/>
          <a:p>
            <a:r>
              <a:rPr lang="en-US" dirty="0" smtClean="0">
                <a:solidFill>
                  <a:prstClr val="black"/>
                </a:solidFill>
              </a:rPr>
              <a:t>Admin – assigning the Learning Path using the Course Assignments tool:</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38" y="1983786"/>
            <a:ext cx="8110457" cy="2515061"/>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529435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30" y="1084204"/>
            <a:ext cx="8249324" cy="369332"/>
          </a:xfrm>
          <a:prstGeom prst="rect">
            <a:avLst/>
          </a:prstGeom>
          <a:noFill/>
        </p:spPr>
        <p:txBody>
          <a:bodyPr wrap="square" rtlCol="0">
            <a:spAutoFit/>
          </a:bodyPr>
          <a:lstStyle/>
          <a:p>
            <a:r>
              <a:rPr lang="en-US" dirty="0" smtClean="0">
                <a:solidFill>
                  <a:prstClr val="black"/>
                </a:solidFill>
              </a:rPr>
              <a:t>Admin – assigning the Learning Path:</a:t>
            </a:r>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18" y="1999531"/>
            <a:ext cx="8062947" cy="268219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263926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1692" y="5734844"/>
            <a:ext cx="837108" cy="286100"/>
          </a:xfrm>
          <a:prstGeom prst="rect">
            <a:avLst/>
          </a:prstGeom>
        </p:spPr>
      </p:pic>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18586" y="986226"/>
            <a:ext cx="8249324" cy="369332"/>
          </a:xfrm>
          <a:prstGeom prst="rect">
            <a:avLst/>
          </a:prstGeom>
          <a:noFill/>
        </p:spPr>
        <p:txBody>
          <a:bodyPr wrap="square" rtlCol="0">
            <a:spAutoFit/>
          </a:bodyPr>
          <a:lstStyle/>
          <a:p>
            <a:r>
              <a:rPr lang="en-US" dirty="0" smtClean="0">
                <a:solidFill>
                  <a:prstClr val="black"/>
                </a:solidFill>
              </a:rPr>
              <a:t>Admin – assigning the Learning Path:</a:t>
            </a:r>
            <a:endParaRPr lang="en-US" dirty="0">
              <a:solidFill>
                <a:prstClr val="black"/>
              </a:solidFill>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1692" y="1355558"/>
            <a:ext cx="5183112" cy="4379286"/>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398594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view – email notification  from </a:t>
            </a:r>
            <a:r>
              <a:rPr lang="en-US" dirty="0" smtClean="0">
                <a:solidFill>
                  <a:prstClr val="black"/>
                </a:solidFill>
                <a:hlinkClick r:id="rId4"/>
              </a:rPr>
              <a:t>admin@collabornation.net</a:t>
            </a:r>
            <a:endParaRPr lang="en-US" dirty="0">
              <a:solidFill>
                <a:prstClr val="black"/>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9496" y="1518677"/>
            <a:ext cx="6354062" cy="333422"/>
          </a:xfrm>
          <a:prstGeom prst="rect">
            <a:avLst/>
          </a:prstGeom>
          <a:solidFill>
            <a:schemeClr val="bg1">
              <a:lumMod val="50000"/>
            </a:schemeClr>
          </a:solidFill>
          <a:ln>
            <a:solidFill>
              <a:schemeClr val="bg1">
                <a:lumMod val="50000"/>
              </a:schemeClr>
            </a:solidFill>
          </a:ln>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1467" y="2026122"/>
            <a:ext cx="4570121" cy="392791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698128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a:t>
            </a:r>
            <a:r>
              <a:rPr lang="en-US" dirty="0" smtClean="0">
                <a:solidFill>
                  <a:prstClr val="black"/>
                </a:solidFill>
              </a:rPr>
              <a:t>view – has logged in and is on My Courses page:</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16" y="1506901"/>
            <a:ext cx="6628750" cy="386062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50258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a:t>
            </a:r>
            <a:r>
              <a:rPr lang="en-US" dirty="0" smtClean="0">
                <a:solidFill>
                  <a:prstClr val="black"/>
                </a:solidFill>
              </a:rPr>
              <a:t>view – Introduction section:</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543" y="1987533"/>
            <a:ext cx="7487695" cy="3105583"/>
          </a:xfrm>
          <a:prstGeom prst="rect">
            <a:avLst/>
          </a:prstGeom>
        </p:spPr>
      </p:pic>
      <p:sp>
        <p:nvSpPr>
          <p:cNvPr id="6" name="TextBox 5"/>
          <p:cNvSpPr txBox="1"/>
          <p:nvPr/>
        </p:nvSpPr>
        <p:spPr>
          <a:xfrm>
            <a:off x="427728" y="1371980"/>
            <a:ext cx="8201025" cy="584775"/>
          </a:xfrm>
          <a:prstGeom prst="rect">
            <a:avLst/>
          </a:prstGeom>
          <a:noFill/>
        </p:spPr>
        <p:txBody>
          <a:bodyPr wrap="square" rtlCol="0">
            <a:spAutoFit/>
          </a:bodyPr>
          <a:lstStyle/>
          <a:p>
            <a:r>
              <a:rPr lang="en-US" sz="1600" dirty="0" smtClean="0"/>
              <a:t>The system adds these instructions before the language that has been added by the Admin when creating the Learning Path</a:t>
            </a:r>
            <a:endParaRPr lang="en-US" sz="1600" dirty="0"/>
          </a:p>
        </p:txBody>
      </p:sp>
      <p:sp>
        <p:nvSpPr>
          <p:cNvPr id="7" name="TextBox 6"/>
          <p:cNvSpPr txBox="1"/>
          <p:nvPr/>
        </p:nvSpPr>
        <p:spPr>
          <a:xfrm>
            <a:off x="427727" y="5270027"/>
            <a:ext cx="8201025" cy="584775"/>
          </a:xfrm>
          <a:prstGeom prst="rect">
            <a:avLst/>
          </a:prstGeom>
          <a:noFill/>
        </p:spPr>
        <p:txBody>
          <a:bodyPr wrap="square" rtlCol="0">
            <a:spAutoFit/>
          </a:bodyPr>
          <a:lstStyle/>
          <a:p>
            <a:r>
              <a:rPr lang="en-US" sz="1600" dirty="0" smtClean="0"/>
              <a:t>The steps open up when the Learning Path is first opened but can be reduced to list view with the Close All button.</a:t>
            </a:r>
            <a:endParaRPr lang="en-US" sz="1600" dirty="0"/>
          </a:p>
        </p:txBody>
      </p:sp>
      <p:sp>
        <p:nvSpPr>
          <p:cNvPr id="8" name="Down Arrow 7"/>
          <p:cNvSpPr/>
          <p:nvPr/>
        </p:nvSpPr>
        <p:spPr>
          <a:xfrm>
            <a:off x="3202360" y="1746504"/>
            <a:ext cx="217496" cy="11352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7604626" y="4948384"/>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3574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1145983"/>
            <a:ext cx="8249324" cy="369332"/>
          </a:xfrm>
          <a:prstGeom prst="rect">
            <a:avLst/>
          </a:prstGeom>
          <a:noFill/>
        </p:spPr>
        <p:txBody>
          <a:bodyPr wrap="square" rtlCol="0">
            <a:spAutoFit/>
          </a:bodyPr>
          <a:lstStyle/>
          <a:p>
            <a:r>
              <a:rPr lang="en-US" dirty="0" smtClean="0">
                <a:solidFill>
                  <a:prstClr val="black"/>
                </a:solidFill>
              </a:rPr>
              <a:t>Learner’s </a:t>
            </a:r>
            <a:r>
              <a:rPr lang="en-US" dirty="0" smtClean="0">
                <a:solidFill>
                  <a:prstClr val="black"/>
                </a:solidFill>
              </a:rPr>
              <a:t>view – list view after Close All button has been selected:</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67" y="2058761"/>
            <a:ext cx="7470648" cy="2119439"/>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377255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4" name="TextBox 3"/>
          <p:cNvSpPr txBox="1"/>
          <p:nvPr/>
        </p:nvSpPr>
        <p:spPr>
          <a:xfrm>
            <a:off x="363721" y="1080491"/>
            <a:ext cx="8249324" cy="646331"/>
          </a:xfrm>
          <a:prstGeom prst="rect">
            <a:avLst/>
          </a:prstGeom>
          <a:noFill/>
        </p:spPr>
        <p:txBody>
          <a:bodyPr wrap="square" rtlCol="0">
            <a:spAutoFit/>
          </a:bodyPr>
          <a:lstStyle/>
          <a:p>
            <a:r>
              <a:rPr lang="en-US" dirty="0" smtClean="0">
                <a:solidFill>
                  <a:prstClr val="black"/>
                </a:solidFill>
              </a:rPr>
              <a:t>Learner’s </a:t>
            </a:r>
            <a:r>
              <a:rPr lang="en-US" dirty="0" smtClean="0">
                <a:solidFill>
                  <a:prstClr val="black"/>
                </a:solidFill>
              </a:rPr>
              <a:t>view – expanded view. Because of the way the Learning Path was set up, Step 2 is locked until Step 1 is completed.</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015" y="2070508"/>
            <a:ext cx="5897711" cy="3708500"/>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63088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3" name="TextBox 2"/>
          <p:cNvSpPr txBox="1"/>
          <p:nvPr/>
        </p:nvSpPr>
        <p:spPr>
          <a:xfrm>
            <a:off x="427729" y="971870"/>
            <a:ext cx="8249324" cy="369332"/>
          </a:xfrm>
          <a:prstGeom prst="rect">
            <a:avLst/>
          </a:prstGeom>
          <a:noFill/>
        </p:spPr>
        <p:txBody>
          <a:bodyPr wrap="square" rtlCol="0">
            <a:spAutoFit/>
          </a:bodyPr>
          <a:lstStyle/>
          <a:p>
            <a:r>
              <a:rPr lang="en-US" dirty="0" smtClean="0">
                <a:solidFill>
                  <a:prstClr val="black"/>
                </a:solidFill>
              </a:rPr>
              <a:t>Learner’s </a:t>
            </a:r>
            <a:r>
              <a:rPr lang="en-US" dirty="0" smtClean="0">
                <a:solidFill>
                  <a:prstClr val="black"/>
                </a:solidFill>
              </a:rPr>
              <a:t>view – acquiring the course in Step 1:</a:t>
            </a:r>
            <a:endParaRPr lang="en-US" dirty="0">
              <a:solidFill>
                <a:prstClr val="black"/>
              </a:solidFill>
            </a:endParaRPr>
          </a:p>
        </p:txBody>
      </p:sp>
      <p:sp>
        <p:nvSpPr>
          <p:cNvPr id="4" name="TextBox 3"/>
          <p:cNvSpPr txBox="1"/>
          <p:nvPr/>
        </p:nvSpPr>
        <p:spPr>
          <a:xfrm>
            <a:off x="427729" y="1695145"/>
            <a:ext cx="8201025" cy="584775"/>
          </a:xfrm>
          <a:prstGeom prst="rect">
            <a:avLst/>
          </a:prstGeom>
          <a:noFill/>
        </p:spPr>
        <p:txBody>
          <a:bodyPr wrap="square" rtlCol="0">
            <a:spAutoFit/>
          </a:bodyPr>
          <a:lstStyle/>
          <a:p>
            <a:r>
              <a:rPr lang="en-US" sz="1600" dirty="0" smtClean="0"/>
              <a:t>When a course has been assigned, it will not show in the My Courses page until the learner has opened the Learning Path and clicked on the link:</a:t>
            </a:r>
            <a:endParaRPr lang="en-US" sz="1600"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49" y="2823324"/>
            <a:ext cx="8101584" cy="1318862"/>
          </a:xfrm>
          <a:prstGeom prst="rect">
            <a:avLst/>
          </a:prstGeom>
          <a:ln>
            <a:solidFill>
              <a:schemeClr val="bg1">
                <a:lumMod val="50000"/>
              </a:schemeClr>
            </a:solidFill>
          </a:ln>
        </p:spPr>
      </p:pic>
      <p:sp>
        <p:nvSpPr>
          <p:cNvPr id="6" name="Down Arrow 5"/>
          <p:cNvSpPr/>
          <p:nvPr/>
        </p:nvSpPr>
        <p:spPr>
          <a:xfrm rot="10800000">
            <a:off x="2319394" y="4142186"/>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46526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4" name="TextBox 3"/>
          <p:cNvSpPr txBox="1"/>
          <p:nvPr/>
        </p:nvSpPr>
        <p:spPr>
          <a:xfrm>
            <a:off x="234075" y="1179289"/>
            <a:ext cx="8249324" cy="646331"/>
          </a:xfrm>
          <a:prstGeom prst="rect">
            <a:avLst/>
          </a:prstGeom>
          <a:noFill/>
        </p:spPr>
        <p:txBody>
          <a:bodyPr wrap="square" rtlCol="0">
            <a:spAutoFit/>
          </a:bodyPr>
          <a:lstStyle/>
          <a:p>
            <a:r>
              <a:rPr lang="en-US" dirty="0" smtClean="0">
                <a:solidFill>
                  <a:prstClr val="black"/>
                </a:solidFill>
              </a:rPr>
              <a:t>Learner’s </a:t>
            </a:r>
            <a:r>
              <a:rPr lang="en-US" dirty="0" smtClean="0">
                <a:solidFill>
                  <a:prstClr val="black"/>
                </a:solidFill>
              </a:rPr>
              <a:t>view – after clicking the link, the next step is to choose “Add to My Courses” and then the learner has the choice to begin right away or not:</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15" y="2214653"/>
            <a:ext cx="3340591" cy="2776336"/>
          </a:xfrm>
          <a:prstGeom prst="rect">
            <a:avLst/>
          </a:prstGeom>
          <a:ln>
            <a:solidFill>
              <a:schemeClr val="bg1">
                <a:lumMod val="50000"/>
              </a:schemeClr>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152" y="2214653"/>
            <a:ext cx="4438597" cy="2650350"/>
          </a:xfrm>
          <a:prstGeom prst="rect">
            <a:avLst/>
          </a:prstGeom>
          <a:ln>
            <a:solidFill>
              <a:schemeClr val="bg1">
                <a:lumMod val="50000"/>
              </a:schemeClr>
            </a:solidFill>
          </a:ln>
        </p:spPr>
      </p:pic>
      <p:sp>
        <p:nvSpPr>
          <p:cNvPr id="7" name="Down Arrow 6"/>
          <p:cNvSpPr/>
          <p:nvPr/>
        </p:nvSpPr>
        <p:spPr>
          <a:xfrm rot="10800000">
            <a:off x="2374258" y="5047869"/>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7391266" y="3910538"/>
            <a:ext cx="332516" cy="3673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400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sp>
        <p:nvSpPr>
          <p:cNvPr id="4" name="TextBox 3"/>
          <p:cNvSpPr txBox="1"/>
          <p:nvPr/>
        </p:nvSpPr>
        <p:spPr>
          <a:xfrm>
            <a:off x="234075" y="1179289"/>
            <a:ext cx="8249324" cy="369332"/>
          </a:xfrm>
          <a:prstGeom prst="rect">
            <a:avLst/>
          </a:prstGeom>
          <a:noFill/>
        </p:spPr>
        <p:txBody>
          <a:bodyPr wrap="square" rtlCol="0">
            <a:spAutoFit/>
          </a:bodyPr>
          <a:lstStyle/>
          <a:p>
            <a:r>
              <a:rPr lang="en-US" dirty="0" smtClean="0">
                <a:solidFill>
                  <a:prstClr val="black"/>
                </a:solidFill>
              </a:rPr>
              <a:t>Learner’s view </a:t>
            </a:r>
            <a:r>
              <a:rPr lang="en-US" dirty="0" smtClean="0">
                <a:solidFill>
                  <a:prstClr val="black"/>
                </a:solidFill>
              </a:rPr>
              <a:t>of My Courses page after acquiring the course for Step 1:</a:t>
            </a:r>
            <a:endParaRPr lang="en-US" dirty="0">
              <a:solidFill>
                <a:prstClr val="black"/>
              </a:solidFill>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833" y="1820048"/>
            <a:ext cx="5321808" cy="3863557"/>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37324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endParaRPr lang="en-US" altLang="en-US" sz="3600" b="1" dirty="0" smtClean="0">
              <a:solidFill>
                <a:prstClr val="black"/>
              </a:solidFill>
              <a:cs typeface="Arial" charset="0"/>
            </a:endParaRPr>
          </a:p>
        </p:txBody>
      </p:sp>
      <p:sp>
        <p:nvSpPr>
          <p:cNvPr id="7"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r>
              <a:rPr lang="en-US" altLang="en-US" sz="2800" i="1" dirty="0" smtClean="0"/>
              <a:t>Welcome to our newest team member:</a:t>
            </a:r>
          </a:p>
          <a:p>
            <a:pPr>
              <a:defRPr/>
            </a:pPr>
            <a:endParaRPr lang="en-US" altLang="en-US" sz="2800" dirty="0" smtClean="0"/>
          </a:p>
          <a:p>
            <a:pPr>
              <a:defRPr/>
            </a:pPr>
            <a:r>
              <a:rPr lang="en-US" altLang="en-US" sz="2800" dirty="0" smtClean="0"/>
              <a:t>Christopher Schramm – cschramm@cypherworx.com </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YouTube Training Videos</a:t>
            </a:r>
          </a:p>
          <a:p>
            <a:r>
              <a:rPr lang="en-US" sz="2400" dirty="0" smtClean="0"/>
              <a:t>Admin Course Creation</a:t>
            </a:r>
          </a:p>
          <a:p>
            <a:r>
              <a:rPr lang="en-US" sz="2400" dirty="0"/>
              <a:t>Browser/Flash</a:t>
            </a:r>
          </a:p>
          <a:p>
            <a:r>
              <a:rPr lang="en-US" sz="2400" dirty="0" smtClean="0"/>
              <a:t>Reporting – Navigation tips</a:t>
            </a:r>
            <a:endParaRPr lang="en-US" sz="2400" dirty="0" smtClean="0"/>
          </a:p>
          <a:p>
            <a:r>
              <a:rPr lang="en-US" sz="2400" dirty="0" smtClean="0"/>
              <a:t>Reporting Groups</a:t>
            </a:r>
          </a:p>
          <a:p>
            <a:r>
              <a:rPr lang="en-US" sz="2400" dirty="0" smtClean="0"/>
              <a:t>Learning Paths</a:t>
            </a:r>
            <a:endParaRPr lang="en-US" sz="2400" dirty="0"/>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5377543" y="1582021"/>
            <a:ext cx="3690256" cy="2585323"/>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customer registers incorrectly (usually into collabornation.net) and without the courses they need.</a:t>
            </a:r>
          </a:p>
        </p:txBody>
      </p:sp>
      <p:pic>
        <p:nvPicPr>
          <p:cNvPr id="1030" name="Picture 6" descr="C:\Users\ddibacco\AppData\Local\Temp\SNAGHTMLa132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1336749"/>
            <a:ext cx="5040085" cy="3245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9" y="4970540"/>
            <a:ext cx="5919056" cy="369332"/>
          </a:xfrm>
          <a:prstGeom prst="rect">
            <a:avLst/>
          </a:prstGeom>
          <a:noFill/>
        </p:spPr>
        <p:txBody>
          <a:bodyPr wrap="none" rtlCol="0">
            <a:spAutoFit/>
          </a:bodyPr>
          <a:lstStyle/>
          <a:p>
            <a:r>
              <a:rPr lang="en-US" b="1" dirty="0" smtClean="0">
                <a:solidFill>
                  <a:srgbClr val="FF0000"/>
                </a:solidFill>
              </a:rPr>
              <a:t>EXAMPLE: https</a:t>
            </a:r>
            <a:r>
              <a:rPr lang="en-US" b="1" dirty="0">
                <a:solidFill>
                  <a:srgbClr val="FF0000"/>
                </a:solidFill>
              </a:rPr>
              <a:t>://collabornation.net/login/ymcanorthshore</a:t>
            </a:r>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268818"/>
            <a:ext cx="7814930" cy="4308872"/>
          </a:xfrm>
          <a:prstGeom prst="rect">
            <a:avLst/>
          </a:prstGeom>
          <a:noFill/>
        </p:spPr>
        <p:txBody>
          <a:bodyPr wrap="square" numCol="1" rtlCol="0">
            <a:spAutoFit/>
          </a:bodyPr>
          <a:lstStyle/>
          <a:p>
            <a:r>
              <a:rPr lang="en-US" sz="1600" dirty="0" smtClean="0"/>
              <a:t>2:44 minute video</a:t>
            </a:r>
          </a:p>
          <a:p>
            <a:r>
              <a:rPr lang="en-US" sz="1600" b="1" dirty="0"/>
              <a:t>Maximize Employee Performance With Assessments</a:t>
            </a:r>
          </a:p>
          <a:p>
            <a:r>
              <a:rPr lang="en-US" sz="1600" dirty="0" smtClean="0"/>
              <a:t>A quick look at our new Assessment Feature</a:t>
            </a:r>
          </a:p>
          <a:p>
            <a:r>
              <a:rPr lang="en-US" sz="1600" dirty="0" smtClean="0">
                <a:hlinkClick r:id="rId3"/>
              </a:rPr>
              <a:t>https</a:t>
            </a:r>
            <a:r>
              <a:rPr lang="en-US" sz="1600" dirty="0">
                <a:hlinkClick r:id="rId3"/>
              </a:rPr>
              <a:t>://www.youtube.com/watch?v=gi5qzVlPK2Q&amp;t=34s</a:t>
            </a:r>
            <a:endParaRPr lang="en-US" sz="1600" dirty="0" smtClean="0"/>
          </a:p>
          <a:p>
            <a:endParaRPr lang="en-US" sz="1600" dirty="0"/>
          </a:p>
          <a:p>
            <a:r>
              <a:rPr lang="en-US" sz="1600" dirty="0" smtClean="0"/>
              <a:t>7:18 minute video </a:t>
            </a:r>
            <a:endParaRPr lang="en-US" sz="1600" dirty="0"/>
          </a:p>
          <a:p>
            <a:r>
              <a:rPr lang="en-US" sz="1600" b="1" dirty="0" smtClean="0"/>
              <a:t>Learning Management System </a:t>
            </a:r>
          </a:p>
          <a:p>
            <a:r>
              <a:rPr lang="en-US" sz="1600" dirty="0" smtClean="0"/>
              <a:t>Details how to take courses, participate in discussions, add events and upload resources.  Admins can see how to use the reporting features, course assignment options and our DIY Course Creation tool. </a:t>
            </a:r>
          </a:p>
          <a:p>
            <a:r>
              <a:rPr lang="en-US" sz="1600" dirty="0" smtClean="0">
                <a:hlinkClick r:id="rId4"/>
              </a:rPr>
              <a:t>https</a:t>
            </a:r>
            <a:r>
              <a:rPr lang="en-US" sz="1600" dirty="0">
                <a:hlinkClick r:id="rId4"/>
              </a:rPr>
              <a:t>://</a:t>
            </a:r>
            <a:r>
              <a:rPr lang="en-US" sz="1600" dirty="0" smtClean="0">
                <a:hlinkClick r:id="rId4"/>
              </a:rPr>
              <a:t>www.youtube.com/watch?v=cOrfDxQdEY4</a:t>
            </a:r>
            <a:endParaRPr lang="en-US" sz="1600" dirty="0" smtClean="0"/>
          </a:p>
          <a:p>
            <a:endParaRPr lang="en-US" sz="1600" dirty="0"/>
          </a:p>
          <a:p>
            <a:r>
              <a:rPr lang="en-US" sz="1600" dirty="0" smtClean="0"/>
              <a:t>10:41 minute video</a:t>
            </a:r>
          </a:p>
          <a:p>
            <a:r>
              <a:rPr lang="en-US" sz="1600" b="1" dirty="0" err="1" smtClean="0"/>
              <a:t>CollaborNation</a:t>
            </a:r>
            <a:r>
              <a:rPr lang="en-US" sz="1600" b="1" dirty="0" smtClean="0"/>
              <a:t> Create-a-Course (DIY) Tutorial</a:t>
            </a:r>
          </a:p>
          <a:p>
            <a:r>
              <a:rPr lang="en-US" sz="1600" dirty="0" smtClean="0"/>
              <a:t>Details the step by step process on how to turn your existing material into an online course.</a:t>
            </a:r>
          </a:p>
          <a:p>
            <a:r>
              <a:rPr lang="en-US" sz="1600" dirty="0">
                <a:hlinkClick r:id="rId5"/>
              </a:rPr>
              <a:t>https://</a:t>
            </a:r>
            <a:r>
              <a:rPr lang="en-US" sz="1600" dirty="0" smtClean="0">
                <a:hlinkClick r:id="rId5"/>
              </a:rPr>
              <a:t>www.youtube.com/watch?v=cX4AXHe5Yak</a:t>
            </a:r>
            <a:endParaRPr lang="en-US" sz="1600"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595423" y="1268818"/>
            <a:ext cx="7814930" cy="4555093"/>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p>
          <a:p>
            <a:endParaRPr lang="en-US" sz="1600" dirty="0" smtClean="0"/>
          </a:p>
          <a:p>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71"/>
            <a:ext cx="4657911" cy="5661279"/>
          </a:xfrm>
          <a:prstGeom prst="rect">
            <a:avLst/>
          </a:prstGeom>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501" y="1304924"/>
            <a:ext cx="4469919" cy="327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41976</TotalTime>
  <Words>1579</Words>
  <Application>Microsoft Office PowerPoint</Application>
  <PresentationFormat>On-screen Show (4:3)</PresentationFormat>
  <Paragraphs>185</Paragraphs>
  <Slides>38</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cglenn</cp:lastModifiedBy>
  <cp:revision>510</cp:revision>
  <cp:lastPrinted>2013-12-05T16:52:49Z</cp:lastPrinted>
  <dcterms:created xsi:type="dcterms:W3CDTF">2012-01-18T21:52:15Z</dcterms:created>
  <dcterms:modified xsi:type="dcterms:W3CDTF">2018-11-21T17:23:58Z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