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24" r:id="rId2"/>
    <p:sldId id="443" r:id="rId3"/>
    <p:sldId id="483" r:id="rId4"/>
    <p:sldId id="552" r:id="rId5"/>
    <p:sldId id="465" r:id="rId6"/>
    <p:sldId id="484" r:id="rId7"/>
    <p:sldId id="500" r:id="rId8"/>
    <p:sldId id="546" r:id="rId9"/>
    <p:sldId id="544" r:id="rId10"/>
    <p:sldId id="562" r:id="rId11"/>
    <p:sldId id="564" r:id="rId12"/>
    <p:sldId id="565" r:id="rId13"/>
    <p:sldId id="566" r:id="rId14"/>
    <p:sldId id="567" r:id="rId15"/>
    <p:sldId id="569" r:id="rId16"/>
    <p:sldId id="570" r:id="rId17"/>
    <p:sldId id="578" r:id="rId18"/>
    <p:sldId id="586" r:id="rId19"/>
    <p:sldId id="568" r:id="rId20"/>
    <p:sldId id="571" r:id="rId21"/>
    <p:sldId id="579" r:id="rId22"/>
    <p:sldId id="580" r:id="rId23"/>
    <p:sldId id="585" r:id="rId24"/>
    <p:sldId id="589" r:id="rId25"/>
    <p:sldId id="590" r:id="rId26"/>
    <p:sldId id="581" r:id="rId27"/>
    <p:sldId id="582" r:id="rId28"/>
    <p:sldId id="583" r:id="rId29"/>
    <p:sldId id="584" r:id="rId30"/>
    <p:sldId id="587" r:id="rId31"/>
    <p:sldId id="588" r:id="rId32"/>
    <p:sldId id="472" r:id="rId33"/>
    <p:sldId id="445" r:id="rId34"/>
    <p:sldId id="545" r:id="rId35"/>
  </p:sldIdLst>
  <p:sldSz cx="9144000" cy="6858000" type="screen4x3"/>
  <p:notesSz cx="7086600" cy="9372600"/>
  <p:custDataLst>
    <p:tags r:id="rId3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45" autoAdjust="0"/>
    <p:restoredTop sz="90160" autoAdjust="0"/>
  </p:normalViewPr>
  <p:slideViewPr>
    <p:cSldViewPr snapToGrid="0">
      <p:cViewPr>
        <p:scale>
          <a:sx n="90" d="100"/>
          <a:sy n="90" d="100"/>
        </p:scale>
        <p:origin x="-318"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1/17/2019</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1/17/2019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27115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581401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67631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79321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878538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75438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725257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942760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57926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45997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898743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93329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204090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50568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560834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32</a:t>
            </a:fld>
            <a:endParaRPr lang="en-US"/>
          </a:p>
        </p:txBody>
      </p:sp>
    </p:spTree>
    <p:extLst>
      <p:ext uri="{BB962C8B-B14F-4D97-AF65-F5344CB8AC3E}">
        <p14:creationId xmlns:p14="http://schemas.microsoft.com/office/powerpoint/2010/main" val="24138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75371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70340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55696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35024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05282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67208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08394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1/17/2019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1/17/2019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1/17/2019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1/17/2019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1/17/2019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1/17/2019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1/17/2019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1/17/2019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1/17/2019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1/17/2019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1/17/2019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s://support.cypherworx.com/a/solutions/articles/4000124682-assessment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t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5.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6.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7.tm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8.tmp"/><Relationship Id="rId4" Type="http://schemas.openxmlformats.org/officeDocument/2006/relationships/image" Target="../media/image17.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hyperlink" Target="mailto:admin@collabornation.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1.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3.tmp"/><Relationship Id="rId4" Type="http://schemas.openxmlformats.org/officeDocument/2006/relationships/image" Target="../media/image22.tm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5.tmp"/><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7.tmp"/><Relationship Id="rId4" Type="http://schemas.openxmlformats.org/officeDocument/2006/relationships/image" Target="../media/image26.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8.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9.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0.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1.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2.tm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34.tmp"/><Relationship Id="rId4" Type="http://schemas.openxmlformats.org/officeDocument/2006/relationships/image" Target="../media/image33.tm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35.tmp"/><Relationship Id="rId4" Type="http://schemas.openxmlformats.org/officeDocument/2006/relationships/image" Target="../media/image34.t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11.tmp"/><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llabornation.net/" TargetMode="Externa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i5qzVlPK2Q&amp;t=34s" TargetMode="Externa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hyperlink" Target="https://www.youtube.com/watch?v=cX4AXHe5Yak" TargetMode="External"/><Relationship Id="rId4" Type="http://schemas.openxmlformats.org/officeDocument/2006/relationships/hyperlink" Target="https://www.youtube.com/watch?v=cOrfDxQdEY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upport.cypherworx.com/a/solutions/articles/4000115164-how-to-create-courses-and-upload-them-to-your-site" TargetMode="Externa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1/16/19</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30" y="1084204"/>
            <a:ext cx="8249324" cy="4247317"/>
          </a:xfrm>
          <a:prstGeom prst="rect">
            <a:avLst/>
          </a:prstGeom>
          <a:noFill/>
        </p:spPr>
        <p:txBody>
          <a:bodyPr wrap="square" rtlCol="0">
            <a:spAutoFit/>
          </a:bodyPr>
          <a:lstStyle/>
          <a:p>
            <a:r>
              <a:rPr lang="en-US" dirty="0" smtClean="0">
                <a:solidFill>
                  <a:prstClr val="black"/>
                </a:solidFill>
              </a:rPr>
              <a:t>Assessments is one of the newer features on </a:t>
            </a:r>
            <a:r>
              <a:rPr lang="en-US" dirty="0" err="1" smtClean="0">
                <a:solidFill>
                  <a:prstClr val="black"/>
                </a:solidFill>
              </a:rPr>
              <a:t>CollaborNation</a:t>
            </a:r>
            <a:r>
              <a:rPr lang="en-US" dirty="0" smtClean="0">
                <a:solidFill>
                  <a:prstClr val="black"/>
                </a:solidFill>
              </a:rPr>
              <a:t>. This tool allows site administrators to discover learning needs and knowledge gaps, then use the results of the Assessment questionnaire to create individualized training plans.</a:t>
            </a:r>
          </a:p>
          <a:p>
            <a:endParaRPr lang="en-US" dirty="0">
              <a:solidFill>
                <a:prstClr val="black"/>
              </a:solidFill>
            </a:endParaRPr>
          </a:p>
          <a:p>
            <a:r>
              <a:rPr lang="en-US" dirty="0" smtClean="0">
                <a:solidFill>
                  <a:prstClr val="black"/>
                </a:solidFill>
              </a:rPr>
              <a:t>Please visit our support hub for the article on Learning Paths:</a:t>
            </a:r>
          </a:p>
          <a:p>
            <a:endParaRPr lang="en-US" dirty="0">
              <a:solidFill>
                <a:prstClr val="black"/>
              </a:solidFill>
            </a:endParaRPr>
          </a:p>
          <a:p>
            <a:r>
              <a:rPr lang="en-US" dirty="0" smtClean="0">
                <a:solidFill>
                  <a:prstClr val="black"/>
                </a:solidFill>
                <a:hlinkClick r:id="rId4"/>
              </a:rPr>
              <a:t>https://support.cypherworx.com/a/solutions/articles/4000124682-assessments</a:t>
            </a:r>
            <a:endParaRPr lang="en-US" dirty="0" smtClean="0">
              <a:solidFill>
                <a:prstClr val="black"/>
              </a:solidFill>
            </a:endParaRPr>
          </a:p>
          <a:p>
            <a:endParaRPr lang="en-US" dirty="0">
              <a:solidFill>
                <a:prstClr val="black"/>
              </a:solidFill>
            </a:endParaRPr>
          </a:p>
          <a:p>
            <a:r>
              <a:rPr lang="en-US" dirty="0" smtClean="0">
                <a:solidFill>
                  <a:prstClr val="black"/>
                </a:solidFill>
              </a:rPr>
              <a:t>This article, wonderfully crafted by our Programming Director, Mike </a:t>
            </a:r>
            <a:r>
              <a:rPr lang="en-US" dirty="0" err="1" smtClean="0">
                <a:solidFill>
                  <a:prstClr val="black"/>
                </a:solidFill>
              </a:rPr>
              <a:t>Maether</a:t>
            </a:r>
            <a:r>
              <a:rPr lang="en-US" dirty="0" smtClean="0">
                <a:solidFill>
                  <a:prstClr val="black"/>
                </a:solidFill>
              </a:rPr>
              <a:t>, has multiple screen shots and explanations of steps.</a:t>
            </a:r>
          </a:p>
          <a:p>
            <a:endParaRPr lang="en-US" dirty="0" smtClean="0">
              <a:solidFill>
                <a:prstClr val="black"/>
              </a:solidFill>
            </a:endParaRPr>
          </a:p>
          <a:p>
            <a:endParaRPr lang="en-US" dirty="0">
              <a:solidFill>
                <a:prstClr val="black"/>
              </a:solidFill>
            </a:endParaRPr>
          </a:p>
          <a:p>
            <a:r>
              <a:rPr lang="en-US" i="1" dirty="0" smtClean="0">
                <a:solidFill>
                  <a:schemeClr val="accent2"/>
                </a:solidFill>
              </a:rPr>
              <a:t>Recommendation: Following the steps in the support hub article, create a sample Assessment in your site. Send the link to an email address that you have access to in order to go through the receiver’s experience.</a:t>
            </a:r>
            <a:endParaRPr lang="en-US" i="1" dirty="0">
              <a:solidFill>
                <a:schemeClr val="accent2"/>
              </a:solidFill>
            </a:endParaRPr>
          </a:p>
        </p:txBody>
      </p:sp>
    </p:spTree>
    <p:custDataLst>
      <p:tags r:id="rId1"/>
    </p:custDataLst>
    <p:extLst>
      <p:ext uri="{BB962C8B-B14F-4D97-AF65-F5344CB8AC3E}">
        <p14:creationId xmlns:p14="http://schemas.microsoft.com/office/powerpoint/2010/main" val="131868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357801"/>
            <a:ext cx="8249324" cy="923330"/>
          </a:xfrm>
          <a:prstGeom prst="rect">
            <a:avLst/>
          </a:prstGeom>
          <a:noFill/>
        </p:spPr>
        <p:txBody>
          <a:bodyPr wrap="square" rtlCol="0">
            <a:spAutoFit/>
          </a:bodyPr>
          <a:lstStyle/>
          <a:p>
            <a:r>
              <a:rPr lang="en-US" dirty="0" smtClean="0">
                <a:solidFill>
                  <a:prstClr val="black"/>
                </a:solidFill>
              </a:rPr>
              <a:t>To create an Assessment, go to the Assessments feature on your Admin Settings menu.</a:t>
            </a:r>
          </a:p>
          <a:p>
            <a:endParaRPr lang="en-US" dirty="0">
              <a:solidFill>
                <a:prstClr val="black"/>
              </a:solidFill>
            </a:endParaRPr>
          </a:p>
          <a:p>
            <a:r>
              <a:rPr lang="en-US" dirty="0" smtClean="0">
                <a:solidFill>
                  <a:prstClr val="black"/>
                </a:solidFill>
              </a:rPr>
              <a:t>That will take you to the Assessment Catalog, where you can create a new Assessment:</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4916" y="3036395"/>
            <a:ext cx="3114950" cy="896975"/>
          </a:xfrm>
          <a:prstGeom prst="rect">
            <a:avLst/>
          </a:prstGeom>
        </p:spPr>
      </p:pic>
    </p:spTree>
    <p:custDataLst>
      <p:tags r:id="rId1"/>
    </p:custDataLst>
    <p:extLst>
      <p:ext uri="{BB962C8B-B14F-4D97-AF65-F5344CB8AC3E}">
        <p14:creationId xmlns:p14="http://schemas.microsoft.com/office/powerpoint/2010/main" val="356387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084204"/>
            <a:ext cx="8055669" cy="646331"/>
          </a:xfrm>
          <a:prstGeom prst="rect">
            <a:avLst/>
          </a:prstGeom>
          <a:noFill/>
        </p:spPr>
        <p:txBody>
          <a:bodyPr wrap="square" rtlCol="0">
            <a:spAutoFit/>
          </a:bodyPr>
          <a:lstStyle/>
          <a:p>
            <a:r>
              <a:rPr lang="en-US" dirty="0" smtClean="0">
                <a:solidFill>
                  <a:prstClr val="black"/>
                </a:solidFill>
              </a:rPr>
              <a:t>The first task involves adding a Title and Description, then deciding if you want the questions that you create to be randomized in order or not:</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51" y="2137288"/>
            <a:ext cx="7835224" cy="312777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44710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091" y="971870"/>
            <a:ext cx="8249324" cy="1569660"/>
          </a:xfrm>
          <a:prstGeom prst="rect">
            <a:avLst/>
          </a:prstGeom>
          <a:noFill/>
        </p:spPr>
        <p:txBody>
          <a:bodyPr wrap="square" rtlCol="0">
            <a:spAutoFit/>
          </a:bodyPr>
          <a:lstStyle/>
          <a:p>
            <a:r>
              <a:rPr lang="en-US" sz="1600" dirty="0" smtClean="0">
                <a:solidFill>
                  <a:prstClr val="black"/>
                </a:solidFill>
              </a:rPr>
              <a:t>Next you can decide how you want grading to occur and can slide the white boxes to make adjustments. This picture is set to the default, but you can slide the red and green together if you have no need for a “Pending” range or change the ranges.</a:t>
            </a:r>
          </a:p>
          <a:p>
            <a:r>
              <a:rPr lang="en-US" sz="1600" dirty="0" smtClean="0">
                <a:solidFill>
                  <a:prstClr val="black"/>
                </a:solidFill>
              </a:rPr>
              <a:t>The courses in your site will appear below the Grade Ranges section and for this example, the Search field has been used to bring up a small selection. One course has been selected to be assigned if the Assessment results fall into the Failure range:</a:t>
            </a:r>
            <a:endParaRPr lang="en-US" sz="1600"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375" y="2541530"/>
            <a:ext cx="4615783" cy="343619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79391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30" y="1084204"/>
            <a:ext cx="8249324" cy="923330"/>
          </a:xfrm>
          <a:prstGeom prst="rect">
            <a:avLst/>
          </a:prstGeom>
          <a:noFill/>
        </p:spPr>
        <p:txBody>
          <a:bodyPr wrap="square" rtlCol="0">
            <a:spAutoFit/>
          </a:bodyPr>
          <a:lstStyle/>
          <a:p>
            <a:r>
              <a:rPr lang="en-US" dirty="0" smtClean="0">
                <a:solidFill>
                  <a:prstClr val="black"/>
                </a:solidFill>
              </a:rPr>
              <a:t>Then set up Competencies (only one for this example). Two courses have been selected to be assigned if the answers to the Competency questions fall into the Pending range.</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678" y="2119868"/>
            <a:ext cx="5027428" cy="3616001"/>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52943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7" name="TextBox 6"/>
          <p:cNvSpPr txBox="1"/>
          <p:nvPr/>
        </p:nvSpPr>
        <p:spPr>
          <a:xfrm>
            <a:off x="427730" y="1084204"/>
            <a:ext cx="8249324" cy="923330"/>
          </a:xfrm>
          <a:prstGeom prst="rect">
            <a:avLst/>
          </a:prstGeom>
          <a:noFill/>
        </p:spPr>
        <p:txBody>
          <a:bodyPr wrap="square" rtlCol="0">
            <a:spAutoFit/>
          </a:bodyPr>
          <a:lstStyle/>
          <a:p>
            <a:r>
              <a:rPr lang="en-US" dirty="0" smtClean="0">
                <a:solidFill>
                  <a:prstClr val="black"/>
                </a:solidFill>
              </a:rPr>
              <a:t>Create questions and answers for each Competency. Below are the ones created for this sample. You can add more, reorder them (triangle toward the right) or open them by clicking on the question.</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854" y="2912409"/>
            <a:ext cx="7077075" cy="136952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263926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7" name="TextBox 6"/>
          <p:cNvSpPr txBox="1"/>
          <p:nvPr/>
        </p:nvSpPr>
        <p:spPr>
          <a:xfrm>
            <a:off x="427730" y="1084204"/>
            <a:ext cx="8249324" cy="369332"/>
          </a:xfrm>
          <a:prstGeom prst="rect">
            <a:avLst/>
          </a:prstGeom>
          <a:noFill/>
        </p:spPr>
        <p:txBody>
          <a:bodyPr wrap="square" rtlCol="0">
            <a:spAutoFit/>
          </a:bodyPr>
          <a:lstStyle/>
          <a:p>
            <a:r>
              <a:rPr lang="en-US" dirty="0" smtClean="0">
                <a:solidFill>
                  <a:prstClr val="black"/>
                </a:solidFill>
              </a:rPr>
              <a:t>Here is a question as seen after you click on it to open:</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737" y="1565870"/>
            <a:ext cx="4988601" cy="4091281"/>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39859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7" name="TextBox 6"/>
          <p:cNvSpPr txBox="1"/>
          <p:nvPr/>
        </p:nvSpPr>
        <p:spPr>
          <a:xfrm>
            <a:off x="427730" y="1084204"/>
            <a:ext cx="8249324" cy="1754326"/>
          </a:xfrm>
          <a:prstGeom prst="rect">
            <a:avLst/>
          </a:prstGeom>
          <a:noFill/>
        </p:spPr>
        <p:txBody>
          <a:bodyPr wrap="square" rtlCol="0">
            <a:spAutoFit/>
          </a:bodyPr>
          <a:lstStyle/>
          <a:p>
            <a:r>
              <a:rPr lang="en-US" dirty="0" smtClean="0">
                <a:solidFill>
                  <a:prstClr val="black"/>
                </a:solidFill>
              </a:rPr>
              <a:t>After completing the set up of the Assessment, it will be visible in the Catalog of the Assessments feature (not the catalog in the Course Catalog tab in your site).</a:t>
            </a:r>
          </a:p>
          <a:p>
            <a:r>
              <a:rPr lang="en-US" dirty="0" smtClean="0">
                <a:solidFill>
                  <a:prstClr val="black"/>
                </a:solidFill>
              </a:rPr>
              <a:t>You can then assign it. Selecting the “Assign” button will send you to the Course Assignment tool, Step 2. An account is necessary in your site in order to assign an assessment.  Use the middle button to send the link to people who do not have an account in your site.</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39" y="2838530"/>
            <a:ext cx="1886666" cy="2655601"/>
          </a:xfrm>
          <a:prstGeom prst="rect">
            <a:avLst/>
          </a:prstGeom>
        </p:spPr>
      </p:pic>
      <p:sp>
        <p:nvSpPr>
          <p:cNvPr id="8" name="TextBox 7"/>
          <p:cNvSpPr txBox="1"/>
          <p:nvPr/>
        </p:nvSpPr>
        <p:spPr>
          <a:xfrm>
            <a:off x="2695575" y="3124503"/>
            <a:ext cx="6134100" cy="1754326"/>
          </a:xfrm>
          <a:prstGeom prst="rect">
            <a:avLst/>
          </a:prstGeom>
          <a:noFill/>
        </p:spPr>
        <p:txBody>
          <a:bodyPr wrap="square" rtlCol="0">
            <a:spAutoFit/>
          </a:bodyPr>
          <a:lstStyle/>
          <a:p>
            <a:r>
              <a:rPr lang="en-US" dirty="0" smtClean="0">
                <a:solidFill>
                  <a:prstClr val="black"/>
                </a:solidFill>
              </a:rPr>
              <a:t>Recommendation – use the custom message section in the Course Assignment tool to inform the receiver of what courses will be auto-assigned depending on the results if you want to give advance notice. Otherwise the system will send them an email when assignments are made as a result of the Assessment results.</a:t>
            </a:r>
          </a:p>
        </p:txBody>
      </p:sp>
    </p:spTree>
    <p:custDataLst>
      <p:tags r:id="rId1"/>
    </p:custDataLst>
    <p:extLst>
      <p:ext uri="{BB962C8B-B14F-4D97-AF65-F5344CB8AC3E}">
        <p14:creationId xmlns:p14="http://schemas.microsoft.com/office/powerpoint/2010/main" val="259798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7" name="TextBox 6"/>
          <p:cNvSpPr txBox="1"/>
          <p:nvPr/>
        </p:nvSpPr>
        <p:spPr>
          <a:xfrm>
            <a:off x="427730" y="1084204"/>
            <a:ext cx="8249324" cy="646331"/>
          </a:xfrm>
          <a:prstGeom prst="rect">
            <a:avLst/>
          </a:prstGeom>
          <a:noFill/>
        </p:spPr>
        <p:txBody>
          <a:bodyPr wrap="square" rtlCol="0">
            <a:spAutoFit/>
          </a:bodyPr>
          <a:lstStyle/>
          <a:p>
            <a:r>
              <a:rPr lang="en-US" dirty="0" smtClean="0">
                <a:solidFill>
                  <a:prstClr val="black"/>
                </a:solidFill>
              </a:rPr>
              <a:t>To send the link to someone who does not have an account in your site, select the middle button on the bottom and you will be given the information you need.</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16" y="2679653"/>
            <a:ext cx="1209904" cy="1703016"/>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126" y="2492791"/>
            <a:ext cx="3810532" cy="207674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10465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064203"/>
            <a:ext cx="8249324" cy="369332"/>
          </a:xfrm>
          <a:prstGeom prst="rect">
            <a:avLst/>
          </a:prstGeom>
          <a:noFill/>
        </p:spPr>
        <p:txBody>
          <a:bodyPr wrap="square" rtlCol="0">
            <a:spAutoFit/>
          </a:bodyPr>
          <a:lstStyle/>
          <a:p>
            <a:r>
              <a:rPr lang="en-US" dirty="0" smtClean="0">
                <a:solidFill>
                  <a:prstClr val="black"/>
                </a:solidFill>
              </a:rPr>
              <a:t>Learner’s view – email notification  from </a:t>
            </a:r>
            <a:r>
              <a:rPr lang="en-US" dirty="0" smtClean="0">
                <a:solidFill>
                  <a:prstClr val="black"/>
                </a:solidFill>
                <a:hlinkClick r:id="rId4"/>
              </a:rPr>
              <a:t>admin@collabornation.net</a:t>
            </a:r>
            <a:endParaRPr lang="en-US" dirty="0">
              <a:solidFill>
                <a:prstClr val="black"/>
              </a:solidFill>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04" y="1664367"/>
            <a:ext cx="8230749" cy="362001"/>
          </a:xfrm>
          <a:prstGeom prst="rect">
            <a:avLst/>
          </a:prstGeom>
          <a:ln>
            <a:solidFill>
              <a:schemeClr val="bg1">
                <a:lumMod val="50000"/>
              </a:schemeClr>
            </a:solidFill>
          </a:ln>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4905" y="2257201"/>
            <a:ext cx="4454972" cy="3234034"/>
          </a:xfrm>
          <a:prstGeom prst="rect">
            <a:avLst/>
          </a:prstGeom>
        </p:spPr>
      </p:pic>
    </p:spTree>
    <p:custDataLst>
      <p:tags r:id="rId1"/>
    </p:custDataLst>
    <p:extLst>
      <p:ext uri="{BB962C8B-B14F-4D97-AF65-F5344CB8AC3E}">
        <p14:creationId xmlns:p14="http://schemas.microsoft.com/office/powerpoint/2010/main" val="69812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91312" y="1380744"/>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Click on Chat to send a question or comment:</a:t>
            </a:r>
            <a:endParaRPr lang="en-US" altLang="en-US" dirty="0"/>
          </a:p>
        </p:txBody>
      </p:sp>
      <p:cxnSp>
        <p:nvCxnSpPr>
          <p:cNvPr id="4" name="Straight Connector 3"/>
          <p:cNvCxnSpPr/>
          <p:nvPr/>
        </p:nvCxnSpPr>
        <p:spPr>
          <a:xfrm>
            <a:off x="5632704" y="3282696"/>
            <a:ext cx="18288" cy="1152144"/>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37253" y="1334360"/>
            <a:ext cx="8249324" cy="369332"/>
          </a:xfrm>
          <a:prstGeom prst="rect">
            <a:avLst/>
          </a:prstGeom>
          <a:noFill/>
        </p:spPr>
        <p:txBody>
          <a:bodyPr wrap="square" rtlCol="0">
            <a:spAutoFit/>
          </a:bodyPr>
          <a:lstStyle/>
          <a:p>
            <a:r>
              <a:rPr lang="en-US" dirty="0" smtClean="0">
                <a:solidFill>
                  <a:prstClr val="black"/>
                </a:solidFill>
              </a:rPr>
              <a:t>Learner’s view – has logged in and is on My Courses page:</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328" y="2435514"/>
            <a:ext cx="7115175" cy="1279294"/>
          </a:xfrm>
          <a:prstGeom prst="rect">
            <a:avLst/>
          </a:prstGeom>
        </p:spPr>
      </p:pic>
    </p:spTree>
    <p:custDataLst>
      <p:tags r:id="rId1"/>
    </p:custDataLst>
    <p:extLst>
      <p:ext uri="{BB962C8B-B14F-4D97-AF65-F5344CB8AC3E}">
        <p14:creationId xmlns:p14="http://schemas.microsoft.com/office/powerpoint/2010/main" val="3502581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979415"/>
            <a:ext cx="8249324" cy="646331"/>
          </a:xfrm>
          <a:prstGeom prst="rect">
            <a:avLst/>
          </a:prstGeom>
          <a:noFill/>
        </p:spPr>
        <p:txBody>
          <a:bodyPr wrap="square" rtlCol="0">
            <a:spAutoFit/>
          </a:bodyPr>
          <a:lstStyle/>
          <a:p>
            <a:r>
              <a:rPr lang="en-US" dirty="0" smtClean="0">
                <a:solidFill>
                  <a:prstClr val="black"/>
                </a:solidFill>
              </a:rPr>
              <a:t>Learner’s view – questions: select and then click the Answer button. The Answer button appears with each question but is only pictured once for this example.</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83" y="1704259"/>
            <a:ext cx="5258534" cy="1600423"/>
          </a:xfrm>
          <a:prstGeom prst="rect">
            <a:avLst/>
          </a:prstGeom>
          <a:ln>
            <a:solidFill>
              <a:schemeClr val="bg1">
                <a:lumMod val="50000"/>
              </a:schemeClr>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83" y="3526072"/>
            <a:ext cx="5258534" cy="2166833"/>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41189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061220"/>
            <a:ext cx="8249324" cy="369332"/>
          </a:xfrm>
          <a:prstGeom prst="rect">
            <a:avLst/>
          </a:prstGeom>
          <a:noFill/>
        </p:spPr>
        <p:txBody>
          <a:bodyPr wrap="square" rtlCol="0">
            <a:spAutoFit/>
          </a:bodyPr>
          <a:lstStyle/>
          <a:p>
            <a:r>
              <a:rPr lang="en-US" dirty="0" smtClean="0">
                <a:solidFill>
                  <a:prstClr val="black"/>
                </a:solidFill>
              </a:rPr>
              <a:t>Learner’s view – Completion of Assessment notice:</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29" y="1651093"/>
            <a:ext cx="7886700" cy="815865"/>
          </a:xfrm>
          <a:prstGeom prst="rect">
            <a:avLst/>
          </a:prstGeom>
          <a:ln>
            <a:solidFill>
              <a:schemeClr val="bg1">
                <a:lumMod val="50000"/>
              </a:schemeClr>
            </a:solidFill>
          </a:ln>
        </p:spPr>
      </p:pic>
      <p:sp>
        <p:nvSpPr>
          <p:cNvPr id="7" name="TextBox 6"/>
          <p:cNvSpPr txBox="1"/>
          <p:nvPr/>
        </p:nvSpPr>
        <p:spPr>
          <a:xfrm>
            <a:off x="427729" y="3350590"/>
            <a:ext cx="8249324" cy="369332"/>
          </a:xfrm>
          <a:prstGeom prst="rect">
            <a:avLst/>
          </a:prstGeom>
          <a:noFill/>
        </p:spPr>
        <p:txBody>
          <a:bodyPr wrap="square" rtlCol="0">
            <a:spAutoFit/>
          </a:bodyPr>
          <a:lstStyle/>
          <a:p>
            <a:r>
              <a:rPr lang="en-US" dirty="0" smtClean="0">
                <a:solidFill>
                  <a:prstClr val="black"/>
                </a:solidFill>
              </a:rPr>
              <a:t>And now the My Courses listing shows the Assessment as Completed:</a:t>
            </a:r>
            <a:endParaRPr lang="en-US" dirty="0">
              <a:solidFill>
                <a:prstClr val="black"/>
              </a:solidFill>
            </a:endParaRPr>
          </a:p>
        </p:txBody>
      </p:sp>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729" y="3940463"/>
            <a:ext cx="7114856" cy="1279237"/>
          </a:xfrm>
          <a:prstGeom prst="rect">
            <a:avLst/>
          </a:prstGeom>
        </p:spPr>
      </p:pic>
    </p:spTree>
    <p:custDataLst>
      <p:tags r:id="rId1"/>
    </p:custDataLst>
    <p:extLst>
      <p:ext uri="{BB962C8B-B14F-4D97-AF65-F5344CB8AC3E}">
        <p14:creationId xmlns:p14="http://schemas.microsoft.com/office/powerpoint/2010/main" val="2250826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399154" y="1042170"/>
            <a:ext cx="8249324" cy="646331"/>
          </a:xfrm>
          <a:prstGeom prst="rect">
            <a:avLst/>
          </a:prstGeom>
          <a:noFill/>
        </p:spPr>
        <p:txBody>
          <a:bodyPr wrap="square" rtlCol="0">
            <a:spAutoFit/>
          </a:bodyPr>
          <a:lstStyle/>
          <a:p>
            <a:r>
              <a:rPr lang="en-US" dirty="0" smtClean="0">
                <a:solidFill>
                  <a:prstClr val="black"/>
                </a:solidFill>
              </a:rPr>
              <a:t>Back to Admin view: An email will be sent to site administrators when Assessments are completed (from </a:t>
            </a:r>
            <a:r>
              <a:rPr lang="en-US" dirty="0" smtClean="0">
                <a:solidFill>
                  <a:srgbClr val="FF0000"/>
                </a:solidFill>
              </a:rPr>
              <a:t>admin@collabornation.net</a:t>
            </a:r>
            <a:r>
              <a:rPr lang="en-US" dirty="0" smtClean="0">
                <a:solidFill>
                  <a:prstClr val="black"/>
                </a:solidFill>
              </a:rPr>
              <a:t>):</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78" y="1808978"/>
            <a:ext cx="8077200" cy="276517"/>
          </a:xfrm>
          <a:prstGeom prst="rect">
            <a:avLst/>
          </a:prstGeom>
          <a:ln>
            <a:solidFill>
              <a:schemeClr val="bg1">
                <a:lumMod val="50000"/>
              </a:schemeClr>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309" y="2205973"/>
            <a:ext cx="2671013" cy="371857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353040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399154" y="1042170"/>
            <a:ext cx="8249324" cy="369332"/>
          </a:xfrm>
          <a:prstGeom prst="rect">
            <a:avLst/>
          </a:prstGeom>
          <a:noFill/>
        </p:spPr>
        <p:txBody>
          <a:bodyPr wrap="square" rtlCol="0">
            <a:spAutoFit/>
          </a:bodyPr>
          <a:lstStyle/>
          <a:p>
            <a:r>
              <a:rPr lang="en-US" dirty="0" smtClean="0">
                <a:solidFill>
                  <a:prstClr val="black"/>
                </a:solidFill>
              </a:rPr>
              <a:t>Admin view: clicking the link in the email will take you to Reporting:</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096" y="1481802"/>
            <a:ext cx="5964864" cy="4170920"/>
          </a:xfrm>
          <a:prstGeom prst="rect">
            <a:avLst/>
          </a:prstGeom>
          <a:ln>
            <a:solidFill>
              <a:schemeClr val="accent1"/>
            </a:solidFill>
          </a:ln>
        </p:spPr>
      </p:pic>
    </p:spTree>
    <p:custDataLst>
      <p:tags r:id="rId1"/>
    </p:custDataLst>
    <p:extLst>
      <p:ext uri="{BB962C8B-B14F-4D97-AF65-F5344CB8AC3E}">
        <p14:creationId xmlns:p14="http://schemas.microsoft.com/office/powerpoint/2010/main" val="3440944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399154" y="1042170"/>
            <a:ext cx="8249324" cy="369332"/>
          </a:xfrm>
          <a:prstGeom prst="rect">
            <a:avLst/>
          </a:prstGeom>
          <a:noFill/>
        </p:spPr>
        <p:txBody>
          <a:bodyPr wrap="square" rtlCol="0">
            <a:spAutoFit/>
          </a:bodyPr>
          <a:lstStyle/>
          <a:p>
            <a:r>
              <a:rPr lang="en-US" dirty="0" smtClean="0">
                <a:solidFill>
                  <a:prstClr val="black"/>
                </a:solidFill>
              </a:rPr>
              <a:t>Admin view: and the questions and answers breakdown is shown:</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067" y="1481802"/>
            <a:ext cx="6570921" cy="4234814"/>
          </a:xfrm>
          <a:prstGeom prst="rect">
            <a:avLst/>
          </a:prstGeom>
          <a:ln>
            <a:solidFill>
              <a:schemeClr val="accent1"/>
            </a:solidFill>
          </a:ln>
        </p:spPr>
      </p:pic>
    </p:spTree>
    <p:custDataLst>
      <p:tags r:id="rId1"/>
    </p:custDataLst>
    <p:extLst>
      <p:ext uri="{BB962C8B-B14F-4D97-AF65-F5344CB8AC3E}">
        <p14:creationId xmlns:p14="http://schemas.microsoft.com/office/powerpoint/2010/main" val="1967332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061220"/>
            <a:ext cx="8249324" cy="1200329"/>
          </a:xfrm>
          <a:prstGeom prst="rect">
            <a:avLst/>
          </a:prstGeom>
          <a:noFill/>
        </p:spPr>
        <p:txBody>
          <a:bodyPr wrap="square" rtlCol="0">
            <a:spAutoFit/>
          </a:bodyPr>
          <a:lstStyle/>
          <a:p>
            <a:r>
              <a:rPr lang="en-US" dirty="0" smtClean="0">
                <a:solidFill>
                  <a:prstClr val="black"/>
                </a:solidFill>
              </a:rPr>
              <a:t>Admin view: Alternatively, visit Assessments in the Admin Settings menu and select Edit on your Assessment. You will be taken to the section pictured below. Choose Submissions to be taken directly to the Reporting feature. Remember to select the Refresh button when you get there.</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816" y="2552700"/>
            <a:ext cx="6915150" cy="253555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459277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971870"/>
            <a:ext cx="8249324" cy="646331"/>
          </a:xfrm>
          <a:prstGeom prst="rect">
            <a:avLst/>
          </a:prstGeom>
          <a:noFill/>
        </p:spPr>
        <p:txBody>
          <a:bodyPr wrap="square" rtlCol="0">
            <a:spAutoFit/>
          </a:bodyPr>
          <a:lstStyle/>
          <a:p>
            <a:r>
              <a:rPr lang="en-US" dirty="0" smtClean="0">
                <a:solidFill>
                  <a:prstClr val="black"/>
                </a:solidFill>
              </a:rPr>
              <a:t>Admin view: Under the navigation bars at the top (not pictured), you will see the results and some basic information about the Assessment.</a:t>
            </a:r>
            <a:endParaRPr lang="en-US"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396" y="1618201"/>
            <a:ext cx="5221990" cy="4172376"/>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003070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061220"/>
            <a:ext cx="8249324" cy="1754326"/>
          </a:xfrm>
          <a:prstGeom prst="rect">
            <a:avLst/>
          </a:prstGeom>
          <a:noFill/>
        </p:spPr>
        <p:txBody>
          <a:bodyPr wrap="square" rtlCol="0">
            <a:spAutoFit/>
          </a:bodyPr>
          <a:lstStyle/>
          <a:p>
            <a:r>
              <a:rPr lang="en-US" dirty="0" smtClean="0">
                <a:solidFill>
                  <a:prstClr val="black"/>
                </a:solidFill>
              </a:rPr>
              <a:t>Admin view: As an Admin, specifics in the account can be viewed in the Reporting feature by searching for the learner by name and then scrolling down to view information on assignments and other activity.</a:t>
            </a:r>
          </a:p>
          <a:p>
            <a:endParaRPr lang="en-US" dirty="0" smtClean="0">
              <a:solidFill>
                <a:prstClr val="black"/>
              </a:solidFill>
            </a:endParaRPr>
          </a:p>
          <a:p>
            <a:r>
              <a:rPr lang="en-US" dirty="0" smtClean="0">
                <a:solidFill>
                  <a:prstClr val="black"/>
                </a:solidFill>
              </a:rPr>
              <a:t>Shown here is verification that the course selected to be auto-assigned if the Assessment results were in the Failing range was indeed assigned:</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14" y="3213134"/>
            <a:ext cx="7992354" cy="1957642"/>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4262326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061220"/>
            <a:ext cx="8249324" cy="646331"/>
          </a:xfrm>
          <a:prstGeom prst="rect">
            <a:avLst/>
          </a:prstGeom>
          <a:noFill/>
        </p:spPr>
        <p:txBody>
          <a:bodyPr wrap="square" rtlCol="0">
            <a:spAutoFit/>
          </a:bodyPr>
          <a:lstStyle/>
          <a:p>
            <a:r>
              <a:rPr lang="en-US" dirty="0" smtClean="0">
                <a:solidFill>
                  <a:prstClr val="black"/>
                </a:solidFill>
              </a:rPr>
              <a:t>Learner view: The auto assignment(s) will trigger an email to the learner. Emails will come from </a:t>
            </a:r>
            <a:r>
              <a:rPr lang="en-US" dirty="0" smtClean="0">
                <a:solidFill>
                  <a:srgbClr val="FF0000"/>
                </a:solidFill>
              </a:rPr>
              <a:t>admin@collabornation.net</a:t>
            </a:r>
            <a:r>
              <a:rPr lang="en-US" dirty="0" smtClean="0">
                <a:solidFill>
                  <a:prstClr val="black"/>
                </a:solidFill>
              </a:rPr>
              <a:t>.</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94" y="1829219"/>
            <a:ext cx="7268589" cy="342948"/>
          </a:xfrm>
          <a:prstGeom prst="rect">
            <a:avLst/>
          </a:prstGeom>
          <a:ln>
            <a:solidFill>
              <a:schemeClr val="bg1">
                <a:lumMod val="50000"/>
              </a:schemeClr>
            </a:solidFill>
          </a:ln>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6698" y="2379448"/>
            <a:ext cx="3771383" cy="354844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230359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427729" y="1061220"/>
            <a:ext cx="8249324" cy="369332"/>
          </a:xfrm>
          <a:prstGeom prst="rect">
            <a:avLst/>
          </a:prstGeom>
          <a:noFill/>
        </p:spPr>
        <p:txBody>
          <a:bodyPr wrap="square" rtlCol="0">
            <a:spAutoFit/>
          </a:bodyPr>
          <a:lstStyle/>
          <a:p>
            <a:r>
              <a:rPr lang="en-US" dirty="0" smtClean="0">
                <a:solidFill>
                  <a:prstClr val="black"/>
                </a:solidFill>
              </a:rPr>
              <a:t>Learner view: And the course will be waiting for them in their My Courses listing:</a:t>
            </a:r>
            <a:endParaRPr lang="en-US" dirty="0">
              <a:solidFill>
                <a:prstClr val="black"/>
              </a:solidFill>
            </a:endParaRPr>
          </a:p>
        </p:txBody>
      </p:sp>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2771" y="1638947"/>
            <a:ext cx="2419239" cy="2276230"/>
          </a:xfrm>
          <a:prstGeom prst="rect">
            <a:avLst/>
          </a:prstGeom>
          <a:ln>
            <a:solidFill>
              <a:schemeClr val="bg1">
                <a:lumMod val="50000"/>
              </a:schemeClr>
            </a:solidFill>
          </a:ln>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016" y="4123572"/>
            <a:ext cx="7524750" cy="1349423"/>
          </a:xfrm>
          <a:prstGeom prst="rect">
            <a:avLst/>
          </a:prstGeom>
        </p:spPr>
      </p:pic>
    </p:spTree>
    <p:custDataLst>
      <p:tags r:id="rId1"/>
    </p:custDataLst>
    <p:extLst>
      <p:ext uri="{BB962C8B-B14F-4D97-AF65-F5344CB8AC3E}">
        <p14:creationId xmlns:p14="http://schemas.microsoft.com/office/powerpoint/2010/main" val="1053194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728" y="2333743"/>
            <a:ext cx="2143125" cy="2143125"/>
          </a:xfrm>
          <a:prstGeom prst="rect">
            <a:avLst/>
          </a:prstGeom>
        </p:spPr>
      </p:pic>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sp>
        <p:nvSpPr>
          <p:cNvPr id="3" name="TextBox 2"/>
          <p:cNvSpPr txBox="1"/>
          <p:nvPr/>
        </p:nvSpPr>
        <p:spPr>
          <a:xfrm>
            <a:off x="389629" y="1423170"/>
            <a:ext cx="8249324" cy="830997"/>
          </a:xfrm>
          <a:prstGeom prst="rect">
            <a:avLst/>
          </a:prstGeom>
          <a:noFill/>
        </p:spPr>
        <p:txBody>
          <a:bodyPr wrap="square" rtlCol="0">
            <a:spAutoFit/>
          </a:bodyPr>
          <a:lstStyle/>
          <a:p>
            <a:r>
              <a:rPr lang="en-US" sz="2400" dirty="0" smtClean="0">
                <a:solidFill>
                  <a:prstClr val="black"/>
                </a:solidFill>
              </a:rPr>
              <a:t>We encourage you to think creatively and share with us the uses you come up with to utilize the Assessments feature!</a:t>
            </a:r>
            <a:endParaRPr lang="en-US" sz="2400" dirty="0">
              <a:solidFill>
                <a:prstClr val="black"/>
              </a:solidFill>
            </a:endParaRP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915" y="4556444"/>
            <a:ext cx="3114950" cy="896975"/>
          </a:xfrm>
          <a:prstGeom prst="rect">
            <a:avLst/>
          </a:prstGeom>
        </p:spPr>
      </p:pic>
    </p:spTree>
    <p:custDataLst>
      <p:tags r:id="rId1"/>
    </p:custDataLst>
    <p:extLst>
      <p:ext uri="{BB962C8B-B14F-4D97-AF65-F5344CB8AC3E}">
        <p14:creationId xmlns:p14="http://schemas.microsoft.com/office/powerpoint/2010/main" val="3018900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p>
        </p:txBody>
      </p:sp>
      <p:sp>
        <p:nvSpPr>
          <p:cNvPr id="7" name="Title 1"/>
          <p:cNvSpPr txBox="1">
            <a:spLocks/>
          </p:cNvSpPr>
          <p:nvPr/>
        </p:nvSpPr>
        <p:spPr bwMode="auto">
          <a:xfrm>
            <a:off x="424543" y="1863053"/>
            <a:ext cx="8382000"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p>
          <a:p>
            <a:pPr>
              <a:defRPr/>
            </a:pPr>
            <a:r>
              <a:rPr lang="en-US" altLang="en-US" sz="2800" dirty="0" smtClean="0"/>
              <a:t>Christopher Schramm – cschramm@cypherworx.com</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010942"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YouTube Training Videos</a:t>
            </a:r>
          </a:p>
          <a:p>
            <a:r>
              <a:rPr lang="en-US" sz="2400" dirty="0" smtClean="0"/>
              <a:t>Admin Course Creation</a:t>
            </a:r>
          </a:p>
          <a:p>
            <a:r>
              <a:rPr lang="en-US" sz="2400" dirty="0"/>
              <a:t>Browser/Flash</a:t>
            </a:r>
          </a:p>
          <a:p>
            <a:r>
              <a:rPr lang="en-US" sz="2400" dirty="0" smtClean="0"/>
              <a:t>Assessments</a:t>
            </a:r>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404037" y="1174333"/>
            <a:ext cx="8048847" cy="1477328"/>
          </a:xfrm>
          <a:prstGeom prst="rect">
            <a:avLst/>
          </a:prstGeom>
          <a:noFill/>
        </p:spPr>
        <p:txBody>
          <a:bodyPr wrap="square" rtlCol="0">
            <a:spAutoFit/>
          </a:bodyPr>
          <a:lstStyle/>
          <a:p>
            <a:r>
              <a:rPr lang="en-US" b="1" dirty="0" smtClean="0"/>
              <a:t>Importance of the URL</a:t>
            </a:r>
            <a:r>
              <a:rPr lang="en-US" dirty="0" smtClean="0"/>
              <a:t>: </a:t>
            </a:r>
          </a:p>
          <a:p>
            <a:pPr marL="285750" indent="-285750">
              <a:buFont typeface="Arial" panose="020B0604020202020204" pitchFamily="34" charset="0"/>
              <a:buChar char="•"/>
            </a:pPr>
            <a:r>
              <a:rPr lang="en-US" dirty="0" smtClean="0"/>
              <a:t>Specific URLs for each site</a:t>
            </a:r>
          </a:p>
          <a:p>
            <a:pPr marL="285750" indent="-285750">
              <a:buFont typeface="Arial" panose="020B0604020202020204" pitchFamily="34" charset="0"/>
              <a:buChar char="•"/>
            </a:pPr>
            <a:r>
              <a:rPr lang="en-US" dirty="0" smtClean="0"/>
              <a:t>Naming convention is: </a:t>
            </a:r>
            <a:r>
              <a:rPr lang="en-US" dirty="0" smtClean="0">
                <a:hlinkClick r:id="rId3"/>
              </a:rPr>
              <a:t>https://collabornation.net/</a:t>
            </a:r>
            <a:r>
              <a:rPr lang="en-US" dirty="0" smtClean="0"/>
              <a:t> login/</a:t>
            </a:r>
            <a:r>
              <a:rPr lang="en-US" dirty="0" err="1" smtClean="0">
                <a:solidFill>
                  <a:srgbClr val="FF0000"/>
                </a:solidFill>
              </a:rPr>
              <a:t>yoursiteinfohere</a:t>
            </a:r>
            <a:endParaRPr lang="en-US" dirty="0" smtClean="0">
              <a:solidFill>
                <a:srgbClr val="FF0000"/>
              </a:solidFill>
            </a:endParaRPr>
          </a:p>
          <a:p>
            <a:pPr marL="285750" indent="-285750">
              <a:buFont typeface="Arial" panose="020B0604020202020204" pitchFamily="34" charset="0"/>
              <a:buChar char="•"/>
            </a:pPr>
            <a:r>
              <a:rPr lang="en-US" dirty="0" smtClean="0"/>
              <a:t>Without that URL, a learner registers incorrectly (usually into collabornation.net) and without the courses they need.</a:t>
            </a:r>
          </a:p>
        </p:txBody>
      </p:sp>
      <p:sp>
        <p:nvSpPr>
          <p:cNvPr id="7" name="TextBox 6"/>
          <p:cNvSpPr txBox="1"/>
          <p:nvPr/>
        </p:nvSpPr>
        <p:spPr>
          <a:xfrm>
            <a:off x="404035" y="2759825"/>
            <a:ext cx="8048847" cy="923330"/>
          </a:xfrm>
          <a:prstGeom prst="rect">
            <a:avLst/>
          </a:prstGeom>
          <a:noFill/>
        </p:spPr>
        <p:txBody>
          <a:bodyPr wrap="square" rtlCol="0">
            <a:spAutoFit/>
          </a:bodyPr>
          <a:lstStyle/>
          <a:p>
            <a:r>
              <a:rPr lang="en-US" dirty="0" smtClean="0"/>
              <a:t>To find your site’s unique URL – go to the Site Building section in your Admin Settings menu (left edge of page) and you will the URL entered in the “Login URL” field.</a:t>
            </a:r>
          </a:p>
          <a:p>
            <a:r>
              <a:rPr lang="en-US" dirty="0" smtClean="0"/>
              <a:t>Below is the URL for the YMCA of the North Shore site as an example:</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142" y="3789486"/>
            <a:ext cx="2038635" cy="466790"/>
          </a:xfrm>
          <a:prstGeom prst="rect">
            <a:avLst/>
          </a:prstGeom>
          <a:ln>
            <a:solidFill>
              <a:schemeClr val="bg1">
                <a:lumMod val="50000"/>
              </a:schemeClr>
            </a:solidFill>
          </a:ln>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537" y="4468939"/>
            <a:ext cx="3991532" cy="866896"/>
          </a:xfrm>
          <a:prstGeom prst="rect">
            <a:avLst/>
          </a:prstGeom>
          <a:ln>
            <a:solidFill>
              <a:schemeClr val="bg1">
                <a:lumMod val="50000"/>
              </a:schemeClr>
            </a:solidFill>
          </a:ln>
        </p:spPr>
      </p:pic>
      <p:sp>
        <p:nvSpPr>
          <p:cNvPr id="8" name="Rectangle 7"/>
          <p:cNvSpPr/>
          <p:nvPr/>
        </p:nvSpPr>
        <p:spPr>
          <a:xfrm>
            <a:off x="3514058" y="4878635"/>
            <a:ext cx="3027011" cy="5546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YouTube Training Videos</a:t>
            </a:r>
            <a:endParaRPr lang="en-US" sz="2800" b="1" dirty="0">
              <a:solidFill>
                <a:prstClr val="black"/>
              </a:solidFill>
            </a:endParaRPr>
          </a:p>
        </p:txBody>
      </p:sp>
      <p:sp>
        <p:nvSpPr>
          <p:cNvPr id="2" name="TextBox 1"/>
          <p:cNvSpPr txBox="1"/>
          <p:nvPr/>
        </p:nvSpPr>
        <p:spPr>
          <a:xfrm>
            <a:off x="595423" y="1268818"/>
            <a:ext cx="7814930" cy="4308872"/>
          </a:xfrm>
          <a:prstGeom prst="rect">
            <a:avLst/>
          </a:prstGeom>
          <a:noFill/>
        </p:spPr>
        <p:txBody>
          <a:bodyPr wrap="square" numCol="1" rtlCol="0">
            <a:spAutoFit/>
          </a:bodyPr>
          <a:lstStyle/>
          <a:p>
            <a:r>
              <a:rPr lang="en-US" sz="1600" dirty="0" smtClean="0"/>
              <a:t>2:44 minute video</a:t>
            </a:r>
          </a:p>
          <a:p>
            <a:r>
              <a:rPr lang="en-US" sz="1600" b="1" dirty="0"/>
              <a:t>Maximize Employee Performance With Assessments</a:t>
            </a:r>
          </a:p>
          <a:p>
            <a:r>
              <a:rPr lang="en-US" sz="1600" dirty="0" smtClean="0"/>
              <a:t>A quick look at our new Assessment Feature</a:t>
            </a:r>
          </a:p>
          <a:p>
            <a:r>
              <a:rPr lang="en-US" sz="1600" dirty="0" smtClean="0">
                <a:hlinkClick r:id="rId3"/>
              </a:rPr>
              <a:t>https</a:t>
            </a:r>
            <a:r>
              <a:rPr lang="en-US" sz="1600" dirty="0">
                <a:hlinkClick r:id="rId3"/>
              </a:rPr>
              <a:t>://www.youtube.com/watch?v=gi5qzVlPK2Q&amp;t=34s</a:t>
            </a:r>
            <a:endParaRPr lang="en-US" sz="1600" dirty="0" smtClean="0"/>
          </a:p>
          <a:p>
            <a:endParaRPr lang="en-US" sz="1600" dirty="0"/>
          </a:p>
          <a:p>
            <a:r>
              <a:rPr lang="en-US" sz="1600" dirty="0" smtClean="0"/>
              <a:t>7:18 minute video </a:t>
            </a:r>
            <a:endParaRPr lang="en-US" sz="1600" dirty="0"/>
          </a:p>
          <a:p>
            <a:r>
              <a:rPr lang="en-US" sz="1600" b="1" dirty="0" smtClean="0"/>
              <a:t>Learning Management System </a:t>
            </a:r>
          </a:p>
          <a:p>
            <a:r>
              <a:rPr lang="en-US" sz="1600" dirty="0" smtClean="0"/>
              <a:t>Details how to take courses, participate in discussions, add events and upload resources.  Admins can see how to use the reporting features, course assignment options and our DIY Course Creation tool. </a:t>
            </a:r>
          </a:p>
          <a:p>
            <a:r>
              <a:rPr lang="en-US" sz="1600" dirty="0" smtClean="0">
                <a:hlinkClick r:id="rId4"/>
              </a:rPr>
              <a:t>https</a:t>
            </a:r>
            <a:r>
              <a:rPr lang="en-US" sz="1600" dirty="0">
                <a:hlinkClick r:id="rId4"/>
              </a:rPr>
              <a:t>://</a:t>
            </a:r>
            <a:r>
              <a:rPr lang="en-US" sz="1600" dirty="0" smtClean="0">
                <a:hlinkClick r:id="rId4"/>
              </a:rPr>
              <a:t>www.youtube.com/watch?v=cOrfDxQdEY4</a:t>
            </a:r>
            <a:endParaRPr lang="en-US" sz="1600" dirty="0" smtClean="0"/>
          </a:p>
          <a:p>
            <a:endParaRPr lang="en-US" sz="1600" dirty="0"/>
          </a:p>
          <a:p>
            <a:r>
              <a:rPr lang="en-US" sz="1600" dirty="0" smtClean="0"/>
              <a:t>10:41 minute video</a:t>
            </a:r>
          </a:p>
          <a:p>
            <a:r>
              <a:rPr lang="en-US" sz="1600" b="1" dirty="0" err="1" smtClean="0"/>
              <a:t>CollaborNation</a:t>
            </a:r>
            <a:r>
              <a:rPr lang="en-US" sz="1600" b="1" dirty="0" smtClean="0"/>
              <a:t> Create-a-Course (DIY) Tutorial</a:t>
            </a:r>
          </a:p>
          <a:p>
            <a:r>
              <a:rPr lang="en-US" sz="1600" dirty="0" smtClean="0"/>
              <a:t>Details the step by step process on how to turn your existing material into an online course.</a:t>
            </a:r>
          </a:p>
          <a:p>
            <a:r>
              <a:rPr lang="en-US" sz="1600" dirty="0">
                <a:hlinkClick r:id="rId5"/>
              </a:rPr>
              <a:t>https://</a:t>
            </a:r>
            <a:r>
              <a:rPr lang="en-US" sz="1600" dirty="0" smtClean="0">
                <a:hlinkClick r:id="rId5"/>
              </a:rPr>
              <a:t>www.youtube.com/watch?v=cX4AXHe5Yak</a:t>
            </a:r>
            <a:endParaRPr lang="en-US" sz="1600" dirty="0" smtClean="0"/>
          </a:p>
          <a:p>
            <a:endParaRPr lang="en-US"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385906" y="1077431"/>
            <a:ext cx="8338723" cy="5293757"/>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endParaRPr lang="en-US" sz="1600" dirty="0" smtClean="0"/>
          </a:p>
          <a:p>
            <a:endParaRPr lang="en-US" sz="1600" dirty="0"/>
          </a:p>
          <a:p>
            <a:r>
              <a:rPr lang="en-US" sz="1600" dirty="0" smtClean="0"/>
              <a:t>There is also an article in our support hub about using your own courses in your site:</a:t>
            </a:r>
          </a:p>
          <a:p>
            <a:r>
              <a:rPr lang="en-US" sz="1600" dirty="0">
                <a:hlinkClick r:id="rId3"/>
              </a:rPr>
              <a:t>https://support.cypherworx.com/a/solutions/articles/4000115164-how-to-create-courses-and-upload-them-to-your-site</a:t>
            </a:r>
            <a:endParaRPr lang="en-US" sz="1600" dirty="0"/>
          </a:p>
          <a:p>
            <a:endParaRPr lang="en-US" sz="1600" dirty="0" smtClean="0"/>
          </a:p>
          <a:p>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71"/>
            <a:ext cx="4657911" cy="5661279"/>
          </a:xfrm>
          <a:prstGeom prst="rect">
            <a:avLst/>
          </a:prstGeom>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501" y="1304924"/>
            <a:ext cx="4469919" cy="327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43919</TotalTime>
  <Words>1234</Words>
  <Application>Microsoft Office PowerPoint</Application>
  <PresentationFormat>On-screen Show (4:3)</PresentationFormat>
  <Paragraphs>155</Paragraphs>
  <Slides>34</Slides>
  <Notes>24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539</cp:revision>
  <cp:lastPrinted>2013-12-05T16:52:49Z</cp:lastPrinted>
  <dcterms:created xsi:type="dcterms:W3CDTF">2012-01-18T21:52:15Z</dcterms:created>
  <dcterms:modified xsi:type="dcterms:W3CDTF">2019-01-17T22:07:22Z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