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24" r:id="rId2"/>
    <p:sldId id="443" r:id="rId3"/>
    <p:sldId id="483" r:id="rId4"/>
    <p:sldId id="552" r:id="rId5"/>
    <p:sldId id="465" r:id="rId6"/>
    <p:sldId id="484" r:id="rId7"/>
    <p:sldId id="591" r:id="rId8"/>
    <p:sldId id="592" r:id="rId9"/>
    <p:sldId id="500" r:id="rId10"/>
    <p:sldId id="546" r:id="rId11"/>
    <p:sldId id="544" r:id="rId12"/>
    <p:sldId id="597" r:id="rId13"/>
    <p:sldId id="562" r:id="rId14"/>
    <p:sldId id="593" r:id="rId15"/>
    <p:sldId id="595" r:id="rId16"/>
    <p:sldId id="596" r:id="rId17"/>
    <p:sldId id="594" r:id="rId18"/>
    <p:sldId id="472" r:id="rId19"/>
    <p:sldId id="445" r:id="rId20"/>
    <p:sldId id="545" r:id="rId21"/>
    <p:sldId id="598" r:id="rId22"/>
  </p:sldIdLst>
  <p:sldSz cx="9144000" cy="6858000" type="screen4x3"/>
  <p:notesSz cx="7086600" cy="9372600"/>
  <p:custDataLst>
    <p:tags r:id="rId25"/>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01" autoAdjust="0"/>
    <p:restoredTop sz="90137" autoAdjust="0"/>
  </p:normalViewPr>
  <p:slideViewPr>
    <p:cSldViewPr snapToGrid="0">
      <p:cViewPr>
        <p:scale>
          <a:sx n="100" d="100"/>
          <a:sy n="100" d="100"/>
        </p:scale>
        <p:origin x="-42" y="5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3/20/2019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3/20/2019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32287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9874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8235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406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7126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1100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18</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3/20/2019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3/20/2019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3/20/2019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3/20/2019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3/20/2019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3/20/2019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3/20/2019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3/20/2019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3/20/2019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3/20/2019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3/20/2019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upport.cypherworx.com/a/solutions/articles/4000115164-how-to-create-courses-and-upload-them-to-your-site" TargetMode="Externa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4.tmp"/><Relationship Id="rId4" Type="http://schemas.openxmlformats.org/officeDocument/2006/relationships/image" Target="../media/image13.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5.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tmp"/><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1.png"/><Relationship Id="rId4" Type="http://schemas.openxmlformats.org/officeDocument/2006/relationships/image" Target="../media/image20.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3.tmp"/><Relationship Id="rId4" Type="http://schemas.openxmlformats.org/officeDocument/2006/relationships/image" Target="../media/image22.tm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cypherworx.com/solution/articles/4000137266-collabornation-site-redesign" TargetMode="External"/><Relationship Id="rId7" Type="http://schemas.openxmlformats.org/officeDocument/2006/relationships/hyperlink" Target="https://www.youtube.com/watch?v=cX4AXHe5Yak"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cOrfDxQdEY4" TargetMode="External"/><Relationship Id="rId5" Type="http://schemas.openxmlformats.org/officeDocument/2006/relationships/hyperlink" Target="https://www.youtube.com/watch?v=gi5qzVlPK2Q&amp;t=34s" TargetMode="External"/><Relationship Id="rId4" Type="http://schemas.openxmlformats.org/officeDocument/2006/relationships/hyperlink" Target="https://www.screencast.com/t/oaoysdg4e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3/20/19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85906" y="1077431"/>
            <a:ext cx="8338723" cy="5293757"/>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a:hlinkClick r:id="rId3"/>
              </a:rPr>
              <a:t>https://support.cypherworx.com/a/solutions/articles/4000115164-how-to-create-courses-and-upload-them-to-your-site</a:t>
            </a:r>
            <a:endParaRPr lang="en-US" sz="1600" dirty="0"/>
          </a:p>
          <a:p>
            <a:endParaRPr lang="en-US" sz="1600" dirty="0" smtClean="0"/>
          </a:p>
          <a:p>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5059" y="156210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New for 3/20/19</a:t>
            </a:r>
            <a:endParaRPr lang="en-US" sz="3600" b="1" dirty="0">
              <a:solidFill>
                <a:prstClr val="black"/>
              </a:solidFill>
            </a:endParaRPr>
          </a:p>
        </p:txBody>
      </p:sp>
      <p:sp>
        <p:nvSpPr>
          <p:cNvPr id="8" name="TextBox 7"/>
          <p:cNvSpPr txBox="1"/>
          <p:nvPr/>
        </p:nvSpPr>
        <p:spPr>
          <a:xfrm>
            <a:off x="556437" y="1326733"/>
            <a:ext cx="8048847" cy="3693319"/>
          </a:xfrm>
          <a:prstGeom prst="rect">
            <a:avLst/>
          </a:prstGeom>
          <a:noFill/>
        </p:spPr>
        <p:txBody>
          <a:bodyPr wrap="square" rtlCol="0">
            <a:spAutoFit/>
          </a:bodyPr>
          <a:lstStyle/>
          <a:p>
            <a:r>
              <a:rPr lang="en-US" b="1" dirty="0" smtClean="0"/>
              <a:t>Since the Redesign launch in February:</a:t>
            </a:r>
          </a:p>
          <a:p>
            <a:endParaRPr lang="en-US" dirty="0" smtClean="0"/>
          </a:p>
          <a:p>
            <a:pPr marL="285750" indent="-285750">
              <a:buFont typeface="Arial" panose="020B0604020202020204" pitchFamily="34" charset="0"/>
              <a:buChar char="•"/>
            </a:pPr>
            <a:r>
              <a:rPr lang="en-US" b="1" dirty="0" smtClean="0"/>
              <a:t>Learning Paths </a:t>
            </a:r>
            <a:r>
              <a:rPr lang="en-US" dirty="0" smtClean="0"/>
              <a:t>- will now automatically refresh the status of the item upon completion (no need to refresh the browser page).</a:t>
            </a:r>
          </a:p>
          <a:p>
            <a:endParaRPr lang="en-US" dirty="0" smtClean="0"/>
          </a:p>
          <a:p>
            <a:pPr marL="285750" indent="-285750">
              <a:buFont typeface="Arial" panose="020B0604020202020204" pitchFamily="34" charset="0"/>
              <a:buChar char="•"/>
            </a:pPr>
            <a:r>
              <a:rPr lang="en-US" b="1" dirty="0" smtClean="0"/>
              <a:t>Course Catalog </a:t>
            </a:r>
            <a:r>
              <a:rPr lang="en-US" dirty="0" smtClean="0"/>
              <a:t>- admins can now toggle on/off displaying the Course Catalog in their site – setting is in the Registration Page section after you select the Site Building button. Admins will still see the Course Catalog and also be able make assignments as always.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Reporting</a:t>
            </a:r>
            <a:r>
              <a:rPr lang="en-US" dirty="0" smtClean="0"/>
              <a:t> – Event and Assessment descriptions will no longer be displayed in a table column in standard Reporting, but will still display when viewing individually.</a:t>
            </a:r>
          </a:p>
        </p:txBody>
      </p:sp>
    </p:spTree>
    <p:custDataLst>
      <p:tags r:id="rId1"/>
    </p:custDataLst>
    <p:extLst>
      <p:ext uri="{BB962C8B-B14F-4D97-AF65-F5344CB8AC3E}">
        <p14:creationId xmlns:p14="http://schemas.microsoft.com/office/powerpoint/2010/main" val="250141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Redesign navigation</a:t>
            </a:r>
            <a:endParaRPr lang="en-US" sz="3600" b="1" dirty="0">
              <a:solidFill>
                <a:prstClr val="black"/>
              </a:solidFill>
            </a:endParaRPr>
          </a:p>
        </p:txBody>
      </p:sp>
      <p:sp>
        <p:nvSpPr>
          <p:cNvPr id="3" name="TextBox 2"/>
          <p:cNvSpPr txBox="1"/>
          <p:nvPr/>
        </p:nvSpPr>
        <p:spPr>
          <a:xfrm>
            <a:off x="174171" y="1084204"/>
            <a:ext cx="8752115" cy="646331"/>
          </a:xfrm>
          <a:prstGeom prst="rect">
            <a:avLst/>
          </a:prstGeom>
          <a:noFill/>
        </p:spPr>
        <p:txBody>
          <a:bodyPr wrap="square" rtlCol="0">
            <a:spAutoFit/>
          </a:bodyPr>
          <a:lstStyle/>
          <a:p>
            <a:r>
              <a:rPr lang="en-US" dirty="0" smtClean="0">
                <a:solidFill>
                  <a:prstClr val="black"/>
                </a:solidFill>
              </a:rPr>
              <a:t>On the left side of your page, depending on how you have set up your site, you will see these icons. Click on the “hamburger” (top left) to view the icon titles:</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492" y="1842869"/>
            <a:ext cx="371512" cy="4016975"/>
          </a:xfrm>
          <a:prstGeom prst="rect">
            <a:avLst/>
          </a:prstGeom>
          <a:ln>
            <a:solidFill>
              <a:schemeClr val="bg1">
                <a:lumMod val="50000"/>
              </a:schemeClr>
            </a:solidFill>
          </a:ln>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1429" y="1842868"/>
            <a:ext cx="1572536" cy="4016974"/>
          </a:xfrm>
          <a:prstGeom prst="rect">
            <a:avLst/>
          </a:prstGeom>
          <a:ln>
            <a:solidFill>
              <a:schemeClr val="bg1">
                <a:lumMod val="50000"/>
              </a:schemeClr>
            </a:solidFill>
          </a:ln>
        </p:spPr>
      </p:pic>
      <p:sp>
        <p:nvSpPr>
          <p:cNvPr id="6" name="Right Arrow 5"/>
          <p:cNvSpPr/>
          <p:nvPr/>
        </p:nvSpPr>
        <p:spPr>
          <a:xfrm>
            <a:off x="3374691" y="1842869"/>
            <a:ext cx="129905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741438" y="1842868"/>
            <a:ext cx="490420"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8687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Redesign navigation</a:t>
            </a:r>
            <a:endParaRPr lang="en-US" sz="3600" b="1" dirty="0">
              <a:solidFill>
                <a:prstClr val="black"/>
              </a:solidFill>
            </a:endParaRPr>
          </a:p>
        </p:txBody>
      </p:sp>
      <p:sp>
        <p:nvSpPr>
          <p:cNvPr id="3" name="TextBox 2"/>
          <p:cNvSpPr txBox="1"/>
          <p:nvPr/>
        </p:nvSpPr>
        <p:spPr>
          <a:xfrm>
            <a:off x="137704" y="1493779"/>
            <a:ext cx="8708572" cy="369332"/>
          </a:xfrm>
          <a:prstGeom prst="rect">
            <a:avLst/>
          </a:prstGeom>
          <a:noFill/>
        </p:spPr>
        <p:txBody>
          <a:bodyPr wrap="square" rtlCol="0">
            <a:spAutoFit/>
          </a:bodyPr>
          <a:lstStyle/>
          <a:p>
            <a:r>
              <a:rPr lang="en-US" dirty="0" smtClean="0">
                <a:solidFill>
                  <a:prstClr val="black"/>
                </a:solidFill>
              </a:rPr>
              <a:t>The learner profile and general menu resides at the top right:</a:t>
            </a:r>
            <a:endParaRPr lang="en-US" dirty="0">
              <a:solidFill>
                <a:prstClr val="black"/>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377" y="1084204"/>
            <a:ext cx="1980955" cy="4560989"/>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267355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Redesign navigation</a:t>
            </a:r>
            <a:endParaRPr lang="en-US" sz="3600" b="1" dirty="0">
              <a:solidFill>
                <a:prstClr val="black"/>
              </a:solidFill>
            </a:endParaRPr>
          </a:p>
        </p:txBody>
      </p:sp>
      <p:sp>
        <p:nvSpPr>
          <p:cNvPr id="3" name="TextBox 2"/>
          <p:cNvSpPr txBox="1"/>
          <p:nvPr/>
        </p:nvSpPr>
        <p:spPr>
          <a:xfrm>
            <a:off x="295274" y="1150879"/>
            <a:ext cx="8531951" cy="646331"/>
          </a:xfrm>
          <a:prstGeom prst="rect">
            <a:avLst/>
          </a:prstGeom>
          <a:noFill/>
        </p:spPr>
        <p:txBody>
          <a:bodyPr wrap="square" rtlCol="0">
            <a:spAutoFit/>
          </a:bodyPr>
          <a:lstStyle/>
          <a:p>
            <a:r>
              <a:rPr lang="en-US" dirty="0" smtClean="0">
                <a:solidFill>
                  <a:prstClr val="black"/>
                </a:solidFill>
              </a:rPr>
              <a:t>The bell icon to the left of the person picture or icon at the top right (profile) is for viewing notifications and notification settings.</a:t>
            </a:r>
            <a:endParaRPr lang="en-US" dirty="0">
              <a:solidFill>
                <a:prstClr val="black"/>
              </a:solidFill>
            </a:endParaRPr>
          </a:p>
        </p:txBody>
      </p:sp>
      <p:sp>
        <p:nvSpPr>
          <p:cNvPr id="6" name="Right Arrow 5"/>
          <p:cNvSpPr/>
          <p:nvPr/>
        </p:nvSpPr>
        <p:spPr>
          <a:xfrm rot="16200000">
            <a:off x="158549" y="2752648"/>
            <a:ext cx="84038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47" y="1992762"/>
            <a:ext cx="1066949" cy="476316"/>
          </a:xfrm>
          <a:prstGeom prst="rect">
            <a:avLst/>
          </a:prstGeom>
        </p:spPr>
      </p:pic>
      <p:sp>
        <p:nvSpPr>
          <p:cNvPr id="8" name="Right Arrow 7"/>
          <p:cNvSpPr/>
          <p:nvPr/>
        </p:nvSpPr>
        <p:spPr>
          <a:xfrm>
            <a:off x="925921" y="2938940"/>
            <a:ext cx="840381" cy="2043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288" y="2518750"/>
            <a:ext cx="1967013" cy="2267241"/>
          </a:xfrm>
          <a:prstGeom prst="rect">
            <a:avLst/>
          </a:prstGeom>
          <a:ln>
            <a:solidFill>
              <a:schemeClr val="bg1">
                <a:lumMod val="50000"/>
              </a:schemeClr>
            </a:solidFill>
          </a:ln>
        </p:spPr>
      </p:pic>
      <p:sp>
        <p:nvSpPr>
          <p:cNvPr id="9" name="Right Arrow 8"/>
          <p:cNvSpPr/>
          <p:nvPr/>
        </p:nvSpPr>
        <p:spPr>
          <a:xfrm>
            <a:off x="3998269" y="2413880"/>
            <a:ext cx="84038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2356" y="2447695"/>
            <a:ext cx="2262426" cy="308799"/>
          </a:xfrm>
          <a:prstGeom prst="rect">
            <a:avLst/>
          </a:prstGeom>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1656" y="2332005"/>
            <a:ext cx="1714739" cy="466790"/>
          </a:xfrm>
          <a:prstGeom prst="rect">
            <a:avLst/>
          </a:prstGeom>
        </p:spPr>
      </p:pic>
      <p:sp>
        <p:nvSpPr>
          <p:cNvPr id="12" name="Rectangle 11"/>
          <p:cNvSpPr/>
          <p:nvPr/>
        </p:nvSpPr>
        <p:spPr>
          <a:xfrm>
            <a:off x="3600449" y="2332005"/>
            <a:ext cx="396945" cy="544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411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Redesign navigation</a:t>
            </a:r>
            <a:endParaRPr lang="en-US" sz="3600" b="1" dirty="0">
              <a:solidFill>
                <a:prstClr val="black"/>
              </a:solidFill>
            </a:endParaRPr>
          </a:p>
        </p:txBody>
      </p:sp>
      <p:sp>
        <p:nvSpPr>
          <p:cNvPr id="3" name="TextBox 2"/>
          <p:cNvSpPr txBox="1"/>
          <p:nvPr/>
        </p:nvSpPr>
        <p:spPr>
          <a:xfrm>
            <a:off x="295274" y="1150879"/>
            <a:ext cx="8531951" cy="369332"/>
          </a:xfrm>
          <a:prstGeom prst="rect">
            <a:avLst/>
          </a:prstGeom>
          <a:noFill/>
        </p:spPr>
        <p:txBody>
          <a:bodyPr wrap="square" rtlCol="0">
            <a:spAutoFit/>
          </a:bodyPr>
          <a:lstStyle/>
          <a:p>
            <a:r>
              <a:rPr lang="en-US" dirty="0" smtClean="0">
                <a:solidFill>
                  <a:prstClr val="black"/>
                </a:solidFill>
              </a:rPr>
              <a:t>The magnifying glass icon to the left of the notification bell is for searching the site.</a:t>
            </a:r>
            <a:endParaRPr lang="en-US" dirty="0">
              <a:solidFill>
                <a:prstClr val="black"/>
              </a:solidFill>
            </a:endParaRPr>
          </a:p>
        </p:txBody>
      </p:sp>
      <p:sp>
        <p:nvSpPr>
          <p:cNvPr id="6" name="Right Arrow 5"/>
          <p:cNvSpPr/>
          <p:nvPr/>
        </p:nvSpPr>
        <p:spPr>
          <a:xfrm rot="5400000">
            <a:off x="6638103" y="2816476"/>
            <a:ext cx="96873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176" y="1826035"/>
            <a:ext cx="1476581" cy="48584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233" y="3581849"/>
            <a:ext cx="7268589" cy="438211"/>
          </a:xfrm>
          <a:prstGeom prst="rect">
            <a:avLst/>
          </a:prstGeom>
        </p:spPr>
      </p:pic>
    </p:spTree>
    <p:custDataLst>
      <p:tags r:id="rId1"/>
    </p:custDataLst>
    <p:extLst>
      <p:ext uri="{BB962C8B-B14F-4D97-AF65-F5344CB8AC3E}">
        <p14:creationId xmlns:p14="http://schemas.microsoft.com/office/powerpoint/2010/main" val="2653032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Redesign navigation</a:t>
            </a:r>
            <a:endParaRPr lang="en-US" sz="3600" b="1" dirty="0">
              <a:solidFill>
                <a:prstClr val="black"/>
              </a:solidFill>
            </a:endParaRPr>
          </a:p>
        </p:txBody>
      </p:sp>
      <p:sp>
        <p:nvSpPr>
          <p:cNvPr id="3" name="TextBox 2"/>
          <p:cNvSpPr txBox="1"/>
          <p:nvPr/>
        </p:nvSpPr>
        <p:spPr>
          <a:xfrm>
            <a:off x="466725" y="1208029"/>
            <a:ext cx="8134350" cy="646331"/>
          </a:xfrm>
          <a:prstGeom prst="rect">
            <a:avLst/>
          </a:prstGeom>
          <a:noFill/>
        </p:spPr>
        <p:txBody>
          <a:bodyPr wrap="square" rtlCol="0">
            <a:spAutoFit/>
          </a:bodyPr>
          <a:lstStyle/>
          <a:p>
            <a:r>
              <a:rPr lang="en-US" dirty="0" smtClean="0">
                <a:solidFill>
                  <a:prstClr val="black"/>
                </a:solidFill>
              </a:rPr>
              <a:t>Access our Support Hub and other site information by clicking on the question mark at the bottom right of the page to display a menu.</a:t>
            </a:r>
            <a:endParaRPr lang="en-US" dirty="0">
              <a:solidFill>
                <a:prstClr val="black"/>
              </a:solidFill>
            </a:endParaRPr>
          </a:p>
        </p:txBody>
      </p:sp>
      <p:sp>
        <p:nvSpPr>
          <p:cNvPr id="6" name="Right Arrow 5"/>
          <p:cNvSpPr/>
          <p:nvPr/>
        </p:nvSpPr>
        <p:spPr>
          <a:xfrm>
            <a:off x="3408173" y="2420609"/>
            <a:ext cx="84038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0006" y="2335402"/>
            <a:ext cx="523948" cy="54300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374" y="2090519"/>
            <a:ext cx="2514951" cy="3439005"/>
          </a:xfrm>
          <a:prstGeom prst="rect">
            <a:avLst/>
          </a:prstGeom>
        </p:spPr>
      </p:pic>
    </p:spTree>
    <p:custDataLst>
      <p:tags r:id="rId1"/>
    </p:custDataLst>
    <p:extLst>
      <p:ext uri="{BB962C8B-B14F-4D97-AF65-F5344CB8AC3E}">
        <p14:creationId xmlns:p14="http://schemas.microsoft.com/office/powerpoint/2010/main" val="2695584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74947"/>
            <a:ext cx="7705725" cy="278776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Training Videos</a:t>
            </a:r>
          </a:p>
          <a:p>
            <a:r>
              <a:rPr lang="en-US" sz="2400" dirty="0" smtClean="0"/>
              <a:t>Admin Course Creation</a:t>
            </a:r>
          </a:p>
          <a:p>
            <a:r>
              <a:rPr lang="en-US" sz="2400" dirty="0" smtClean="0"/>
              <a:t>Browser/Flash</a:t>
            </a:r>
          </a:p>
          <a:p>
            <a:r>
              <a:rPr lang="en-US" sz="2400" dirty="0" smtClean="0"/>
              <a:t>New since the Redesign</a:t>
            </a:r>
            <a:endParaRPr lang="en-US" sz="2400" dirty="0"/>
          </a:p>
          <a:p>
            <a:r>
              <a:rPr lang="en-US" sz="2400" dirty="0" smtClean="0"/>
              <a:t>Admin Tools in the Redesign</a:t>
            </a:r>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404037" y="1174333"/>
            <a:ext cx="8048847" cy="1477328"/>
          </a:xfrm>
          <a:prstGeom prst="rect">
            <a:avLst/>
          </a:prstGeom>
          <a:noFill/>
        </p:spPr>
        <p:txBody>
          <a:bodyPr wrap="square" rtlCol="0">
            <a:spAutoFit/>
          </a:bodyPr>
          <a:lstStyle/>
          <a:p>
            <a:r>
              <a:rPr lang="en-US" b="1" dirty="0" smtClean="0"/>
              <a:t>Importance of the URL/site link</a:t>
            </a:r>
            <a:r>
              <a:rPr lang="en-US" dirty="0" smtClean="0"/>
              <a:t>: </a:t>
            </a:r>
          </a:p>
          <a:p>
            <a:pPr marL="285750" indent="-285750">
              <a:buFont typeface="Arial" panose="020B0604020202020204" pitchFamily="34" charset="0"/>
              <a:buChar char="•"/>
            </a:pPr>
            <a:r>
              <a:rPr lang="en-US" dirty="0" smtClean="0"/>
              <a:t>There are specific URLs for each site, and since the Redesign, different URLs for logging in and registering (new account creation).</a:t>
            </a:r>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478627" y="36601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083" y="3124908"/>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426" y="3541561"/>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2862322"/>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Here is the Login Page section.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619" y="1070870"/>
            <a:ext cx="5110381" cy="5596629"/>
          </a:xfrm>
          <a:prstGeom prst="rect">
            <a:avLst/>
          </a:prstGeom>
        </p:spPr>
      </p:pic>
      <p:sp>
        <p:nvSpPr>
          <p:cNvPr id="8" name="Right Arrow 7"/>
          <p:cNvSpPr/>
          <p:nvPr/>
        </p:nvSpPr>
        <p:spPr>
          <a:xfrm rot="5400000">
            <a:off x="5509352" y="1347437"/>
            <a:ext cx="479307"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432299"/>
            <a:ext cx="3328655" cy="646331"/>
          </a:xfrm>
          <a:prstGeom prst="rect">
            <a:avLst/>
          </a:prstGeom>
          <a:noFill/>
        </p:spPr>
        <p:txBody>
          <a:bodyPr wrap="square" rtlCol="0">
            <a:spAutoFit/>
          </a:bodyPr>
          <a:lstStyle/>
          <a:p>
            <a:r>
              <a:rPr lang="en-US" dirty="0" smtClean="0">
                <a:solidFill>
                  <a:prstClr val="black"/>
                </a:solidFill>
              </a:rPr>
              <a:t>And here is the Registration Page section.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182" y="1148318"/>
            <a:ext cx="5263818" cy="5478477"/>
          </a:xfrm>
          <a:prstGeom prst="rect">
            <a:avLst/>
          </a:prstGeom>
        </p:spPr>
      </p:pic>
      <p:sp>
        <p:nvSpPr>
          <p:cNvPr id="6" name="Right Arrow 5"/>
          <p:cNvSpPr/>
          <p:nvPr/>
        </p:nvSpPr>
        <p:spPr>
          <a:xfrm rot="5400000">
            <a:off x="5203954" y="1381866"/>
            <a:ext cx="457910"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3"/>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4"/>
              </a:rPr>
              <a:t>https://</a:t>
            </a:r>
            <a:r>
              <a:rPr lang="en-US" sz="1200" dirty="0" smtClean="0">
                <a:hlinkClick r:id="rId4"/>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5"/>
              </a:rPr>
              <a:t>https</a:t>
            </a:r>
            <a:r>
              <a:rPr lang="en-US" sz="1200" dirty="0">
                <a:hlinkClick r:id="rId5"/>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6"/>
              </a:rPr>
              <a:t>https</a:t>
            </a:r>
            <a:r>
              <a:rPr lang="en-US" sz="1200" dirty="0">
                <a:hlinkClick r:id="rId6"/>
              </a:rPr>
              <a:t>://</a:t>
            </a:r>
            <a:r>
              <a:rPr lang="en-US" sz="1200" dirty="0" smtClean="0">
                <a:hlinkClick r:id="rId6"/>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7"/>
              </a:rPr>
              <a:t>https://</a:t>
            </a:r>
            <a:r>
              <a:rPr lang="en-US" sz="1200" dirty="0" smtClean="0">
                <a:hlinkClick r:id="rId7"/>
              </a:rPr>
              <a:t>www.youtube.com/watch?v=cX4AXHe5Yak</a:t>
            </a:r>
            <a:endParaRPr lang="en-US" sz="1400"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44192</TotalTime>
  <Words>642</Words>
  <Application>Microsoft Office PowerPoint</Application>
  <PresentationFormat>On-screen Show (4:3)</PresentationFormat>
  <Paragraphs>115</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556</cp:revision>
  <cp:lastPrinted>2013-12-05T16:52:49Z</cp:lastPrinted>
  <dcterms:created xsi:type="dcterms:W3CDTF">2012-01-18T21:52:15Z</dcterms:created>
  <dcterms:modified xsi:type="dcterms:W3CDTF">2019-03-20T19:52:30Z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