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698" r:id="rId2"/>
  </p:sldMasterIdLst>
  <p:notesMasterIdLst>
    <p:notesMasterId r:id="rId30"/>
  </p:notesMasterIdLst>
  <p:handoutMasterIdLst>
    <p:handoutMasterId r:id="rId31"/>
  </p:handoutMasterIdLst>
  <p:sldIdLst>
    <p:sldId id="424" r:id="rId3"/>
    <p:sldId id="443" r:id="rId4"/>
    <p:sldId id="483" r:id="rId5"/>
    <p:sldId id="552" r:id="rId6"/>
    <p:sldId id="465" r:id="rId7"/>
    <p:sldId id="484" r:id="rId8"/>
    <p:sldId id="591" r:id="rId9"/>
    <p:sldId id="592" r:id="rId10"/>
    <p:sldId id="500" r:id="rId11"/>
    <p:sldId id="546" r:id="rId12"/>
    <p:sldId id="544" r:id="rId13"/>
    <p:sldId id="642" r:id="rId14"/>
    <p:sldId id="624" r:id="rId15"/>
    <p:sldId id="633" r:id="rId16"/>
    <p:sldId id="634" r:id="rId17"/>
    <p:sldId id="609" r:id="rId18"/>
    <p:sldId id="635" r:id="rId19"/>
    <p:sldId id="636" r:id="rId20"/>
    <p:sldId id="637" r:id="rId21"/>
    <p:sldId id="638" r:id="rId22"/>
    <p:sldId id="640" r:id="rId23"/>
    <p:sldId id="639" r:id="rId24"/>
    <p:sldId id="641" r:id="rId25"/>
    <p:sldId id="472" r:id="rId26"/>
    <p:sldId id="445" r:id="rId27"/>
    <p:sldId id="545" r:id="rId28"/>
    <p:sldId id="598" r:id="rId29"/>
  </p:sldIdLst>
  <p:sldSz cx="9144000" cy="6858000" type="screen4x3"/>
  <p:notesSz cx="7086600" cy="9372600"/>
  <p:custDataLst>
    <p:tags r:id="rId3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0137" autoAdjust="0"/>
  </p:normalViewPr>
  <p:slideViewPr>
    <p:cSldViewPr snapToGrid="0">
      <p:cViewPr>
        <p:scale>
          <a:sx n="62" d="100"/>
          <a:sy n="62" d="100"/>
        </p:scale>
        <p:origin x="-624"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6/19/2019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6/19/2019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April 2019 Administrators Users</a:t>
            </a:r>
            <a:r>
              <a:rPr lang="en-US" baseline="0" dirty="0" smtClean="0"/>
              <a:t> Group Meeting!</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a:t>
            </a:fld>
            <a:endParaRPr lang="en-US"/>
          </a:p>
        </p:txBody>
      </p:sp>
    </p:spTree>
    <p:extLst>
      <p:ext uri="{BB962C8B-B14F-4D97-AF65-F5344CB8AC3E}">
        <p14:creationId xmlns:p14="http://schemas.microsoft.com/office/powerpoint/2010/main" val="32332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87852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44404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21554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26772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06084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16850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1148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110652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27599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3417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2</a:t>
            </a:fld>
            <a:endParaRPr lang="en-US"/>
          </a:p>
        </p:txBody>
      </p:sp>
    </p:spTree>
    <p:extLst>
      <p:ext uri="{BB962C8B-B14F-4D97-AF65-F5344CB8AC3E}">
        <p14:creationId xmlns:p14="http://schemas.microsoft.com/office/powerpoint/2010/main" val="345402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39175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24</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3</a:t>
            </a:fld>
            <a:endParaRPr lang="en-US"/>
          </a:p>
        </p:txBody>
      </p:sp>
    </p:spTree>
    <p:extLst>
      <p:ext uri="{BB962C8B-B14F-4D97-AF65-F5344CB8AC3E}">
        <p14:creationId xmlns:p14="http://schemas.microsoft.com/office/powerpoint/2010/main" val="6091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4</a:t>
            </a:fld>
            <a:endParaRPr lang="en-US"/>
          </a:p>
        </p:txBody>
      </p:sp>
    </p:spTree>
    <p:extLst>
      <p:ext uri="{BB962C8B-B14F-4D97-AF65-F5344CB8AC3E}">
        <p14:creationId xmlns:p14="http://schemas.microsoft.com/office/powerpoint/2010/main" val="4220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6</a:t>
            </a:fld>
            <a:endParaRPr lang="en-US"/>
          </a:p>
        </p:txBody>
      </p:sp>
    </p:spTree>
    <p:extLst>
      <p:ext uri="{BB962C8B-B14F-4D97-AF65-F5344CB8AC3E}">
        <p14:creationId xmlns:p14="http://schemas.microsoft.com/office/powerpoint/2010/main" val="40046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9</a:t>
            </a:fld>
            <a:endParaRPr lang="en-US"/>
          </a:p>
        </p:txBody>
      </p:sp>
    </p:spTree>
    <p:extLst>
      <p:ext uri="{BB962C8B-B14F-4D97-AF65-F5344CB8AC3E}">
        <p14:creationId xmlns:p14="http://schemas.microsoft.com/office/powerpoint/2010/main" val="284181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10</a:t>
            </a:fld>
            <a:endParaRPr lang="en-US"/>
          </a:p>
        </p:txBody>
      </p:sp>
    </p:spTree>
    <p:extLst>
      <p:ext uri="{BB962C8B-B14F-4D97-AF65-F5344CB8AC3E}">
        <p14:creationId xmlns:p14="http://schemas.microsoft.com/office/powerpoint/2010/main" val="26560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11</a:t>
            </a:fld>
            <a:endParaRPr lang="en-US"/>
          </a:p>
        </p:txBody>
      </p:sp>
    </p:spTree>
    <p:extLst>
      <p:ext uri="{BB962C8B-B14F-4D97-AF65-F5344CB8AC3E}">
        <p14:creationId xmlns:p14="http://schemas.microsoft.com/office/powerpoint/2010/main" val="29934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6/19/2019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6/19/2019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6/19/2019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solidFill>
                  <a:prstClr val="black"/>
                </a:solidFill>
              </a:rPr>
              <a:pPr>
                <a:defRPr/>
              </a:pPr>
              <a:t>6/19/2019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798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solidFill>
                  <a:prstClr val="black"/>
                </a:solidFill>
              </a:rPr>
              <a:pPr>
                <a:defRPr/>
              </a:pPr>
              <a:t>6/19/2019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0380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solidFill>
                  <a:prstClr val="black"/>
                </a:solidFill>
              </a:rPr>
              <a:pPr>
                <a:defRPr/>
              </a:pPr>
              <a:t>6/19/2019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0700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solidFill>
                  <a:prstClr val="black"/>
                </a:solidFill>
              </a:rPr>
              <a:pPr>
                <a:defRPr/>
              </a:pPr>
              <a:t>6/19/2019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285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solidFill>
                  <a:prstClr val="black"/>
                </a:solidFill>
              </a:rPr>
              <a:pPr>
                <a:defRPr/>
              </a:pPr>
              <a:t>6/19/2019</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85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solidFill>
                  <a:prstClr val="black"/>
                </a:solidFill>
              </a:rPr>
              <a:pPr>
                <a:defRPr/>
              </a:pPr>
              <a:t>6/19/2019</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54563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solidFill>
                  <a:prstClr val="black"/>
                </a:solidFill>
              </a:rPr>
              <a:pPr>
                <a:defRPr/>
              </a:pPr>
              <a:t>6/19/2019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4899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solidFill>
                  <a:prstClr val="black"/>
                </a:solidFill>
              </a:rPr>
              <a:pPr>
                <a:defRPr/>
              </a:pPr>
              <a:t>6/19/2019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40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6/19/2019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solidFill>
                  <a:prstClr val="black"/>
                </a:solidFill>
              </a:rPr>
              <a:pPr>
                <a:defRPr/>
              </a:pPr>
              <a:t>6/19/2019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4527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solidFill>
                  <a:prstClr val="black"/>
                </a:solidFill>
              </a:rPr>
              <a:pPr>
                <a:defRPr/>
              </a:pPr>
              <a:t>6/19/2019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528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solidFill>
                  <a:prstClr val="black"/>
                </a:solidFill>
              </a:rPr>
              <a:pPr>
                <a:defRPr/>
              </a:pPr>
              <a:t>6/19/2019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6148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6/19/2019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6/19/2019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6/19/2019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6/19/2019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6/19/2019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6/19/2019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6/19/2019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userDrawn="1"/>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28"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98374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15164-how-to-create-courses-and-upload-them-to-your-sit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upport.cypherworx.com/solution/articles/174095-collabornation-system-requirements" TargetMode="Externa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0.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1.tmp"/><Relationship Id="rId4" Type="http://schemas.openxmlformats.org/officeDocument/2006/relationships/hyperlink" Target="https://support.cypherworx.com/solution/articles/4000114785-user-permissions-in-collaborna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3.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4.tm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6.png"/><Relationship Id="rId4" Type="http://schemas.openxmlformats.org/officeDocument/2006/relationships/image" Target="../media/image25.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X4AXHe5Yak" TargetMode="External"/><Relationship Id="rId3" Type="http://schemas.openxmlformats.org/officeDocument/2006/relationships/notesSlide" Target="../notesSlides/notesSlide7.xml"/><Relationship Id="rId7"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gi5qzVlPK2Q&amp;t=34s" TargetMode="External"/><Relationship Id="rId5" Type="http://schemas.openxmlformats.org/officeDocument/2006/relationships/hyperlink" Target="https://www.screencast.com/t/oaoysdg4ef" TargetMode="External"/><Relationship Id="rId4" Type="http://schemas.openxmlformats.org/officeDocument/2006/relationships/hyperlink" Target="https://support.cypherworx.com/solution/articles/4000137266-collabornation-site-redesign" TargetMode="External"/><Relationship Id="rId9"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dirty="0">
                <a:solidFill>
                  <a:srgbClr val="F47C45"/>
                </a:solidFill>
              </a:rPr>
              <a:t>Administrators</a:t>
            </a:r>
          </a:p>
          <a:p>
            <a:pPr algn="ctr" eaLnBrk="1" hangingPunct="1"/>
            <a:r>
              <a:rPr lang="en-US" altLang="en-US" sz="3600" b="1" dirty="0">
                <a:solidFill>
                  <a:srgbClr val="F47C45"/>
                </a:solidFill>
              </a:rPr>
              <a:t>Users Group</a:t>
            </a:r>
          </a:p>
          <a:p>
            <a:pPr algn="ctr" eaLnBrk="1" hangingPunct="1"/>
            <a:r>
              <a:rPr lang="en-US" altLang="en-US" sz="3600" b="1" dirty="0">
                <a:solidFill>
                  <a:srgbClr val="F47C45"/>
                </a:solidFill>
              </a:rPr>
              <a:t>Meeting</a:t>
            </a:r>
          </a:p>
        </p:txBody>
      </p:sp>
      <p:pic>
        <p:nvPicPr>
          <p:cNvPr id="133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6/19/19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72140" y="1086956"/>
            <a:ext cx="8338723" cy="4524315"/>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smtClean="0">
                <a:hlinkClick r:id="rId4"/>
              </a:rPr>
              <a:t>How to create courses and upload them to your site</a:t>
            </a:r>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059" y="120015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04861" y="4767363"/>
            <a:ext cx="4267200" cy="646331"/>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err="1" smtClean="0">
                <a:solidFill>
                  <a:prstClr val="black"/>
                </a:solidFill>
                <a:hlinkClick r:id="rId6"/>
              </a:rPr>
              <a:t>CollaborNation</a:t>
            </a:r>
            <a:r>
              <a:rPr lang="en-US" dirty="0" smtClean="0">
                <a:solidFill>
                  <a:prstClr val="black"/>
                </a:solidFill>
                <a:hlinkClick r:id="rId6"/>
              </a:rPr>
              <a:t> System Requirements</a:t>
            </a:r>
            <a:endParaRPr lang="en-US"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95" y="3815203"/>
            <a:ext cx="4244742" cy="608047"/>
          </a:xfrm>
          <a:prstGeom prst="rect">
            <a:avLst/>
          </a:prstGeom>
        </p:spPr>
      </p:pic>
      <p:sp>
        <p:nvSpPr>
          <p:cNvPr id="3" name="TextBox 2"/>
          <p:cNvSpPr txBox="1"/>
          <p:nvPr/>
        </p:nvSpPr>
        <p:spPr>
          <a:xfrm>
            <a:off x="4812632" y="348340"/>
            <a:ext cx="3826871" cy="646331"/>
          </a:xfrm>
          <a:prstGeom prst="rect">
            <a:avLst/>
          </a:prstGeom>
          <a:noFill/>
        </p:spPr>
        <p:txBody>
          <a:bodyPr wrap="square" rtlCol="0">
            <a:spAutoFit/>
          </a:bodyPr>
          <a:lstStyle/>
          <a:p>
            <a:r>
              <a:rPr lang="en-US" sz="3600" b="1" dirty="0" smtClean="0">
                <a:solidFill>
                  <a:prstClr val="black"/>
                </a:solidFill>
              </a:rPr>
              <a:t>Recertification</a:t>
            </a:r>
            <a:endParaRPr lang="en-US" sz="3600" b="1" dirty="0">
              <a:solidFill>
                <a:prstClr val="black"/>
              </a:solidFill>
            </a:endParaRPr>
          </a:p>
        </p:txBody>
      </p:sp>
      <p:sp>
        <p:nvSpPr>
          <p:cNvPr id="4" name="TextBox 2"/>
          <p:cNvSpPr txBox="1">
            <a:spLocks noChangeArrowheads="1"/>
          </p:cNvSpPr>
          <p:nvPr/>
        </p:nvSpPr>
        <p:spPr bwMode="auto">
          <a:xfrm>
            <a:off x="211756" y="1023128"/>
            <a:ext cx="867778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Many of you need to have Learners re-certify in certain areas, and that may mean that they need to repeat taking a course they have completed in the past.</a:t>
            </a:r>
          </a:p>
          <a:p>
            <a:pPr eaLnBrk="1" hangingPunct="1"/>
            <a:endParaRPr lang="en-US" altLang="en-US" sz="1500" dirty="0">
              <a:solidFill>
                <a:prstClr val="black"/>
              </a:solidFill>
            </a:endParaRPr>
          </a:p>
          <a:p>
            <a:pPr eaLnBrk="1" hangingPunct="1"/>
            <a:r>
              <a:rPr lang="en-US" altLang="en-US" sz="1500" i="1" dirty="0" smtClean="0">
                <a:solidFill>
                  <a:prstClr val="black"/>
                </a:solidFill>
              </a:rPr>
              <a:t>It is very important to explain to Learners that once you have completed a course and see the Certificate button on it in the My Courses list, the date will not change on the certificate if you re-take that course. Although the system allows you to re-take a course for review, your own benefit, etc., the original date of a successful completion will remain on the certificate.</a:t>
            </a:r>
          </a:p>
          <a:p>
            <a:pPr eaLnBrk="1" hangingPunct="1"/>
            <a:endParaRPr lang="en-US" altLang="en-US" sz="1500" dirty="0">
              <a:solidFill>
                <a:prstClr val="black"/>
              </a:solidFill>
            </a:endParaRPr>
          </a:p>
          <a:p>
            <a:pPr eaLnBrk="1" hangingPunct="1"/>
            <a:r>
              <a:rPr lang="en-US" altLang="en-US" sz="1500" dirty="0" smtClean="0">
                <a:solidFill>
                  <a:prstClr val="black"/>
                </a:solidFill>
              </a:rPr>
              <a:t>Either through Course Assignments or Self-Assignment, a Learner seeking recertification in the current year must obtain a new instance of the same course and complete that.</a:t>
            </a:r>
            <a:endParaRPr lang="en-US" altLang="en-US" sz="1500" dirty="0">
              <a:solidFill>
                <a:prstClr val="black"/>
              </a:solidFill>
            </a:endParaRPr>
          </a:p>
        </p:txBody>
      </p:sp>
      <p:sp>
        <p:nvSpPr>
          <p:cNvPr id="5" name="Down Arrow 4"/>
          <p:cNvSpPr/>
          <p:nvPr/>
        </p:nvSpPr>
        <p:spPr>
          <a:xfrm rot="10800000">
            <a:off x="1276789" y="4360713"/>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2"/>
          <p:cNvSpPr txBox="1">
            <a:spLocks noChangeArrowheads="1"/>
          </p:cNvSpPr>
          <p:nvPr/>
        </p:nvSpPr>
        <p:spPr bwMode="auto">
          <a:xfrm>
            <a:off x="341695" y="3416872"/>
            <a:ext cx="297420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NOT to re-take:</a:t>
            </a:r>
            <a:endParaRPr lang="en-US" altLang="en-US" sz="1500" b="1" dirty="0">
              <a:solidFill>
                <a:prstClr val="black"/>
              </a:solidFill>
            </a:endParaRPr>
          </a:p>
        </p:txBody>
      </p:sp>
      <p:sp>
        <p:nvSpPr>
          <p:cNvPr id="7" name="TextBox 2"/>
          <p:cNvSpPr txBox="1">
            <a:spLocks noChangeArrowheads="1"/>
          </p:cNvSpPr>
          <p:nvPr/>
        </p:nvSpPr>
        <p:spPr bwMode="auto">
          <a:xfrm>
            <a:off x="4219688" y="4483847"/>
            <a:ext cx="4669857"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that will receive a current date on a certificate upon completion:</a:t>
            </a:r>
            <a:endParaRPr lang="en-US" altLang="en-US" sz="1500" b="1" dirty="0">
              <a:solidFill>
                <a:prstClr val="black"/>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8" y="5098442"/>
            <a:ext cx="4244742" cy="602255"/>
          </a:xfrm>
          <a:prstGeom prst="rect">
            <a:avLst/>
          </a:prstGeom>
        </p:spPr>
      </p:pic>
    </p:spTree>
    <p:custDataLst>
      <p:tags r:id="rId1"/>
    </p:custDataLst>
    <p:extLst>
      <p:ext uri="{BB962C8B-B14F-4D97-AF65-F5344CB8AC3E}">
        <p14:creationId xmlns:p14="http://schemas.microsoft.com/office/powerpoint/2010/main" val="372146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955" y="137003"/>
            <a:ext cx="4289509" cy="892552"/>
          </a:xfrm>
          <a:prstGeom prst="rect">
            <a:avLst/>
          </a:prstGeom>
          <a:noFill/>
        </p:spPr>
        <p:txBody>
          <a:bodyPr wrap="square" rtlCol="0">
            <a:spAutoFit/>
          </a:bodyPr>
          <a:lstStyle/>
          <a:p>
            <a:pPr algn="ctr"/>
            <a:r>
              <a:rPr lang="en-US" sz="3600" b="1" dirty="0" smtClean="0">
                <a:solidFill>
                  <a:prstClr val="black"/>
                </a:solidFill>
              </a:rPr>
              <a:t>What’s New!</a:t>
            </a:r>
          </a:p>
          <a:p>
            <a:pPr algn="ctr"/>
            <a:r>
              <a:rPr lang="en-US" sz="1600" dirty="0"/>
              <a:t>Course Completion Notification</a:t>
            </a:r>
            <a:endParaRPr lang="en-US" sz="1600" b="1" dirty="0">
              <a:solidFill>
                <a:prstClr val="black"/>
              </a:solidFill>
            </a:endParaRPr>
          </a:p>
        </p:txBody>
      </p:sp>
      <p:sp>
        <p:nvSpPr>
          <p:cNvPr id="3" name="TextBox 2"/>
          <p:cNvSpPr txBox="1"/>
          <p:nvPr/>
        </p:nvSpPr>
        <p:spPr>
          <a:xfrm>
            <a:off x="418304" y="1150335"/>
            <a:ext cx="8249324" cy="1754326"/>
          </a:xfrm>
          <a:prstGeom prst="rect">
            <a:avLst/>
          </a:prstGeom>
          <a:noFill/>
        </p:spPr>
        <p:txBody>
          <a:bodyPr wrap="square" rtlCol="0">
            <a:spAutoFit/>
          </a:bodyPr>
          <a:lstStyle/>
          <a:p>
            <a:r>
              <a:rPr lang="en-US" dirty="0" smtClean="0">
                <a:solidFill>
                  <a:prstClr val="black"/>
                </a:solidFill>
              </a:rPr>
              <a:t>Admins can now choose to receive notifications when courses are completed. Reporting Group Admins and Managers can choose to receive these notifications for members of their Group(s).</a:t>
            </a:r>
          </a:p>
          <a:p>
            <a:r>
              <a:rPr lang="en-US" dirty="0" smtClean="0">
                <a:solidFill>
                  <a:prstClr val="black"/>
                </a:solidFill>
              </a:rPr>
              <a:t>This is defaulted to off, so each person needs to log in, go to their Notification Settings, and check either both the email and notification boxes or just one to toggle this on – no need to select a save button, change is automatically saved.</a:t>
            </a:r>
            <a:endParaRPr lang="en-US" dirty="0">
              <a:solidFill>
                <a:srgbClr val="C0504D"/>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04" y="3025442"/>
            <a:ext cx="6535062" cy="2724530"/>
          </a:xfrm>
          <a:prstGeom prst="rect">
            <a:avLst/>
          </a:prstGeom>
        </p:spPr>
      </p:pic>
    </p:spTree>
    <p:custDataLst>
      <p:tags r:id="rId1"/>
    </p:custDataLst>
    <p:extLst>
      <p:ext uri="{BB962C8B-B14F-4D97-AF65-F5344CB8AC3E}">
        <p14:creationId xmlns:p14="http://schemas.microsoft.com/office/powerpoint/2010/main" val="190573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955" y="137003"/>
            <a:ext cx="4289509" cy="892552"/>
          </a:xfrm>
          <a:prstGeom prst="rect">
            <a:avLst/>
          </a:prstGeom>
          <a:noFill/>
        </p:spPr>
        <p:txBody>
          <a:bodyPr wrap="square" rtlCol="0">
            <a:spAutoFit/>
          </a:bodyPr>
          <a:lstStyle/>
          <a:p>
            <a:pPr algn="ctr"/>
            <a:r>
              <a:rPr lang="en-US" sz="3600" b="1" dirty="0" smtClean="0">
                <a:solidFill>
                  <a:prstClr val="black"/>
                </a:solidFill>
              </a:rPr>
              <a:t>What’s New!</a:t>
            </a:r>
          </a:p>
          <a:p>
            <a:pPr algn="ctr"/>
            <a:r>
              <a:rPr lang="en-US" sz="1600" dirty="0">
                <a:solidFill>
                  <a:prstClr val="black"/>
                </a:solidFill>
              </a:rPr>
              <a:t>Course Completion Notification</a:t>
            </a:r>
            <a:endParaRPr lang="en-US" sz="1600" b="1" dirty="0">
              <a:solidFill>
                <a:prstClr val="black"/>
              </a:solidFill>
            </a:endParaRPr>
          </a:p>
        </p:txBody>
      </p:sp>
      <p:sp>
        <p:nvSpPr>
          <p:cNvPr id="3" name="TextBox 2"/>
          <p:cNvSpPr txBox="1"/>
          <p:nvPr/>
        </p:nvSpPr>
        <p:spPr>
          <a:xfrm>
            <a:off x="418303" y="1057904"/>
            <a:ext cx="8249324" cy="1754326"/>
          </a:xfrm>
          <a:prstGeom prst="rect">
            <a:avLst/>
          </a:prstGeom>
          <a:noFill/>
        </p:spPr>
        <p:txBody>
          <a:bodyPr wrap="square" rtlCol="0">
            <a:spAutoFit/>
          </a:bodyPr>
          <a:lstStyle/>
          <a:p>
            <a:r>
              <a:rPr lang="en-US" dirty="0" smtClean="0">
                <a:solidFill>
                  <a:prstClr val="black"/>
                </a:solidFill>
              </a:rPr>
              <a:t>Selecting the gear icon button opens 3 sections in Notification Settings:</a:t>
            </a:r>
          </a:p>
          <a:p>
            <a:r>
              <a:rPr lang="en-US" dirty="0" smtClean="0">
                <a:solidFill>
                  <a:prstClr val="black"/>
                </a:solidFill>
              </a:rPr>
              <a:t>Settings, Admin Features, and Courses.</a:t>
            </a:r>
          </a:p>
          <a:p>
            <a:endParaRPr lang="en-US" dirty="0">
              <a:solidFill>
                <a:prstClr val="black"/>
              </a:solidFill>
            </a:endParaRPr>
          </a:p>
          <a:p>
            <a:r>
              <a:rPr lang="en-US" dirty="0" smtClean="0">
                <a:solidFill>
                  <a:prstClr val="black"/>
                </a:solidFill>
              </a:rPr>
              <a:t>Go to the Admin Features section (middle) and check the boxes for your individual preferences as an admin. The Learner Course Completion line will be defaulted to off so that you can choose to receive an email, a site notification, or both.</a:t>
            </a:r>
            <a:endParaRPr lang="en-US" dirty="0">
              <a:solidFill>
                <a:srgbClr val="C0504D"/>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66" y="2840579"/>
            <a:ext cx="8286161" cy="2979941"/>
          </a:xfrm>
          <a:prstGeom prst="rect">
            <a:avLst/>
          </a:prstGeom>
        </p:spPr>
      </p:pic>
      <p:sp>
        <p:nvSpPr>
          <p:cNvPr id="6" name="Rectangle 5"/>
          <p:cNvSpPr/>
          <p:nvPr/>
        </p:nvSpPr>
        <p:spPr>
          <a:xfrm>
            <a:off x="418303" y="4673281"/>
            <a:ext cx="7767754" cy="525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812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955" y="137003"/>
            <a:ext cx="4289509" cy="892552"/>
          </a:xfrm>
          <a:prstGeom prst="rect">
            <a:avLst/>
          </a:prstGeom>
          <a:noFill/>
        </p:spPr>
        <p:txBody>
          <a:bodyPr wrap="square" rtlCol="0">
            <a:spAutoFit/>
          </a:bodyPr>
          <a:lstStyle/>
          <a:p>
            <a:pPr algn="ctr"/>
            <a:r>
              <a:rPr lang="en-US" sz="3600" b="1" dirty="0" smtClean="0">
                <a:solidFill>
                  <a:prstClr val="black"/>
                </a:solidFill>
              </a:rPr>
              <a:t>What’s New!</a:t>
            </a:r>
          </a:p>
          <a:p>
            <a:pPr algn="ctr"/>
            <a:r>
              <a:rPr lang="en-US" sz="1600" dirty="0" smtClean="0">
                <a:solidFill>
                  <a:prstClr val="black"/>
                </a:solidFill>
              </a:rPr>
              <a:t>WYSIWYG</a:t>
            </a:r>
            <a:endParaRPr lang="en-US" sz="1600" b="1" dirty="0">
              <a:solidFill>
                <a:prstClr val="black"/>
              </a:solidFill>
            </a:endParaRPr>
          </a:p>
        </p:txBody>
      </p:sp>
      <p:sp>
        <p:nvSpPr>
          <p:cNvPr id="3" name="TextBox 2"/>
          <p:cNvSpPr txBox="1"/>
          <p:nvPr/>
        </p:nvSpPr>
        <p:spPr>
          <a:xfrm>
            <a:off x="520501" y="1308823"/>
            <a:ext cx="8081579" cy="1477328"/>
          </a:xfrm>
          <a:prstGeom prst="rect">
            <a:avLst/>
          </a:prstGeom>
          <a:noFill/>
        </p:spPr>
        <p:txBody>
          <a:bodyPr wrap="square" rtlCol="0">
            <a:spAutoFit/>
          </a:bodyPr>
          <a:lstStyle/>
          <a:p>
            <a:r>
              <a:rPr lang="en-US" dirty="0" smtClean="0">
                <a:solidFill>
                  <a:prstClr val="black"/>
                </a:solidFill>
              </a:rPr>
              <a:t>The programmers have added </a:t>
            </a:r>
            <a:r>
              <a:rPr lang="en-US" dirty="0" smtClean="0"/>
              <a:t>a</a:t>
            </a:r>
            <a:r>
              <a:rPr lang="en-US" dirty="0"/>
              <a:t> </a:t>
            </a:r>
            <a:r>
              <a:rPr lang="en-US" b="1" dirty="0"/>
              <a:t>WYSIWYG</a:t>
            </a:r>
            <a:r>
              <a:rPr lang="en-US" dirty="0"/>
              <a:t> (pronounced "wiz-</a:t>
            </a:r>
            <a:r>
              <a:rPr lang="en-US" dirty="0" err="1"/>
              <a:t>ee</a:t>
            </a:r>
            <a:r>
              <a:rPr lang="en-US" dirty="0"/>
              <a:t>-wig") editor </a:t>
            </a:r>
            <a:r>
              <a:rPr lang="en-US" dirty="0" smtClean="0"/>
              <a:t>to Discussions, Learning Paths, Events, Assessments, Teams and Site Building. This allows you to add more styling to your text (bold, italicize, ordered lists, unordered lists, quotes) and embed videos. Below is what the Description section now looks like when you create a new Learning Path:</a:t>
            </a:r>
            <a:endParaRPr lang="en-US" dirty="0">
              <a:solidFill>
                <a:srgbClr val="C0504D"/>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02" y="3175926"/>
            <a:ext cx="7913833" cy="161289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19774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Permissions</a:t>
            </a:r>
            <a:endParaRPr lang="en-US" sz="3600" b="1" dirty="0">
              <a:solidFill>
                <a:prstClr val="black"/>
              </a:solidFill>
            </a:endParaRPr>
          </a:p>
        </p:txBody>
      </p:sp>
      <p:sp>
        <p:nvSpPr>
          <p:cNvPr id="3" name="TextBox 2"/>
          <p:cNvSpPr txBox="1"/>
          <p:nvPr/>
        </p:nvSpPr>
        <p:spPr>
          <a:xfrm>
            <a:off x="383469" y="994725"/>
            <a:ext cx="8249324" cy="2308324"/>
          </a:xfrm>
          <a:prstGeom prst="rect">
            <a:avLst/>
          </a:prstGeom>
          <a:noFill/>
        </p:spPr>
        <p:txBody>
          <a:bodyPr wrap="square" rtlCol="0">
            <a:spAutoFit/>
          </a:bodyPr>
          <a:lstStyle/>
          <a:p>
            <a:r>
              <a:rPr lang="en-US" dirty="0" smtClean="0">
                <a:solidFill>
                  <a:prstClr val="black"/>
                </a:solidFill>
              </a:rPr>
              <a:t>There are several different levels of permissions that can be assigned to accounts. For an article on permissions, please visit our support hub:</a:t>
            </a:r>
          </a:p>
          <a:p>
            <a:endParaRPr lang="en-US" dirty="0" smtClean="0">
              <a:solidFill>
                <a:prstClr val="black"/>
              </a:solidFill>
            </a:endParaRPr>
          </a:p>
          <a:p>
            <a:r>
              <a:rPr lang="en-US" dirty="0">
                <a:solidFill>
                  <a:srgbClr val="C0504D"/>
                </a:solidFill>
                <a:hlinkClick r:id="rId4"/>
              </a:rPr>
              <a:t>https://</a:t>
            </a:r>
            <a:r>
              <a:rPr lang="en-US" dirty="0" smtClean="0">
                <a:solidFill>
                  <a:srgbClr val="C0504D"/>
                </a:solidFill>
                <a:hlinkClick r:id="rId4"/>
              </a:rPr>
              <a:t>support.cypherworx.com/solution/articles/4000114785-user-permissions-in-collabornation</a:t>
            </a:r>
            <a:endParaRPr lang="en-US" dirty="0" smtClean="0">
              <a:solidFill>
                <a:srgbClr val="C0504D"/>
              </a:solidFill>
            </a:endParaRPr>
          </a:p>
          <a:p>
            <a:endParaRPr lang="en-US" dirty="0">
              <a:solidFill>
                <a:srgbClr val="C0504D"/>
              </a:solidFill>
            </a:endParaRPr>
          </a:p>
          <a:p>
            <a:r>
              <a:rPr lang="en-US" dirty="0" smtClean="0"/>
              <a:t>Pictured below is the beginning of the article. As you can see, there are both explanations and screenshots.</a:t>
            </a: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759" y="3390135"/>
            <a:ext cx="5834743" cy="2493632"/>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90522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Permissions</a:t>
            </a:r>
            <a:endParaRPr lang="en-US" sz="3600" b="1" dirty="0">
              <a:solidFill>
                <a:prstClr val="black"/>
              </a:solidFill>
            </a:endParaRPr>
          </a:p>
        </p:txBody>
      </p:sp>
      <p:sp>
        <p:nvSpPr>
          <p:cNvPr id="3" name="TextBox 2"/>
          <p:cNvSpPr txBox="1"/>
          <p:nvPr/>
        </p:nvSpPr>
        <p:spPr>
          <a:xfrm>
            <a:off x="486836" y="999363"/>
            <a:ext cx="8249324" cy="646331"/>
          </a:xfrm>
          <a:prstGeom prst="rect">
            <a:avLst/>
          </a:prstGeom>
          <a:noFill/>
        </p:spPr>
        <p:txBody>
          <a:bodyPr wrap="square" rtlCol="0">
            <a:spAutoFit/>
          </a:bodyPr>
          <a:lstStyle/>
          <a:p>
            <a:r>
              <a:rPr lang="en-US" dirty="0" smtClean="0">
                <a:solidFill>
                  <a:prstClr val="black"/>
                </a:solidFill>
              </a:rPr>
              <a:t>Site Administrators will see these tools at their disposal. Some may not have Create A Course and some may have other custom tools for file transfer information:</a:t>
            </a:r>
            <a:endParaRPr lang="en-US" dirty="0">
              <a:solidFill>
                <a:srgbClr val="C0504D"/>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55" y="1746268"/>
            <a:ext cx="7788824" cy="3980003"/>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96037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Permissions</a:t>
            </a:r>
            <a:endParaRPr lang="en-US" sz="3600" b="1" dirty="0">
              <a:solidFill>
                <a:prstClr val="black"/>
              </a:solidFill>
            </a:endParaRPr>
          </a:p>
        </p:txBody>
      </p:sp>
      <p:sp>
        <p:nvSpPr>
          <p:cNvPr id="3" name="TextBox 2"/>
          <p:cNvSpPr txBox="1"/>
          <p:nvPr/>
        </p:nvSpPr>
        <p:spPr>
          <a:xfrm>
            <a:off x="478128" y="1143480"/>
            <a:ext cx="8249324" cy="646331"/>
          </a:xfrm>
          <a:prstGeom prst="rect">
            <a:avLst/>
          </a:prstGeom>
          <a:noFill/>
        </p:spPr>
        <p:txBody>
          <a:bodyPr wrap="square" rtlCol="0">
            <a:spAutoFit/>
          </a:bodyPr>
          <a:lstStyle/>
          <a:p>
            <a:r>
              <a:rPr lang="en-US" dirty="0" smtClean="0">
                <a:solidFill>
                  <a:prstClr val="black"/>
                </a:solidFill>
              </a:rPr>
              <a:t>Reporting Group Administrators will have these tools, and also have permission to use the After-Event Reporting feature Events:</a:t>
            </a:r>
            <a:endParaRPr lang="en-US" dirty="0">
              <a:solidFill>
                <a:srgbClr val="C0504D"/>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85" y="2001103"/>
            <a:ext cx="8070209" cy="323197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89963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Permissions</a:t>
            </a:r>
            <a:endParaRPr lang="en-US" sz="3600" b="1" dirty="0">
              <a:solidFill>
                <a:prstClr val="black"/>
              </a:solidFill>
            </a:endParaRPr>
          </a:p>
        </p:txBody>
      </p:sp>
      <p:sp>
        <p:nvSpPr>
          <p:cNvPr id="3" name="TextBox 2"/>
          <p:cNvSpPr txBox="1"/>
          <p:nvPr/>
        </p:nvSpPr>
        <p:spPr>
          <a:xfrm>
            <a:off x="418011" y="1204749"/>
            <a:ext cx="8318867" cy="646331"/>
          </a:xfrm>
          <a:prstGeom prst="rect">
            <a:avLst/>
          </a:prstGeom>
          <a:noFill/>
        </p:spPr>
        <p:txBody>
          <a:bodyPr wrap="square" rtlCol="0">
            <a:spAutoFit/>
          </a:bodyPr>
          <a:lstStyle/>
          <a:p>
            <a:r>
              <a:rPr lang="en-US" dirty="0" smtClean="0">
                <a:solidFill>
                  <a:prstClr val="black"/>
                </a:solidFill>
              </a:rPr>
              <a:t>Reporting Group Managers will have these tools, and also have permission to use the After-Event Reporting feature Events:</a:t>
            </a:r>
            <a:endParaRPr lang="en-US" dirty="0">
              <a:solidFill>
                <a:srgbClr val="C0504D"/>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54" y="2255315"/>
            <a:ext cx="8249324" cy="1498078"/>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69306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Learning Paths tip</a:t>
            </a:r>
            <a:endParaRPr lang="en-US" sz="3600" b="1" dirty="0">
              <a:solidFill>
                <a:prstClr val="black"/>
              </a:solidFill>
            </a:endParaRPr>
          </a:p>
        </p:txBody>
      </p:sp>
      <p:sp>
        <p:nvSpPr>
          <p:cNvPr id="3" name="TextBox 2"/>
          <p:cNvSpPr txBox="1"/>
          <p:nvPr/>
        </p:nvSpPr>
        <p:spPr>
          <a:xfrm>
            <a:off x="487554" y="1204749"/>
            <a:ext cx="8249324" cy="2585323"/>
          </a:xfrm>
          <a:prstGeom prst="rect">
            <a:avLst/>
          </a:prstGeom>
          <a:noFill/>
        </p:spPr>
        <p:txBody>
          <a:bodyPr wrap="square" rtlCol="0">
            <a:spAutoFit/>
          </a:bodyPr>
          <a:lstStyle/>
          <a:p>
            <a:r>
              <a:rPr lang="en-US" dirty="0" smtClean="0">
                <a:solidFill>
                  <a:prstClr val="black"/>
                </a:solidFill>
              </a:rPr>
              <a:t>Here’s a scenario that I had not thought about – the snag it caused and correction/tip for future use:</a:t>
            </a:r>
          </a:p>
          <a:p>
            <a:endParaRPr lang="en-US" dirty="0">
              <a:solidFill>
                <a:prstClr val="black"/>
              </a:solidFill>
            </a:endParaRPr>
          </a:p>
          <a:p>
            <a:r>
              <a:rPr lang="en-US" dirty="0" smtClean="0">
                <a:solidFill>
                  <a:prstClr val="black"/>
                </a:solidFill>
              </a:rPr>
              <a:t>Admin created a Learning Path, and set a deadline on it so that it expires 7 days after it has been assigned:</a:t>
            </a:r>
          </a:p>
          <a:p>
            <a:pPr lvl="1"/>
            <a:r>
              <a:rPr lang="en-US" i="1" dirty="0"/>
              <a:t>Deadline: Yes</a:t>
            </a:r>
          </a:p>
          <a:p>
            <a:pPr lvl="1"/>
            <a:r>
              <a:rPr lang="en-US" i="1" dirty="0"/>
              <a:t>Rolling Deadline: 7 days from assignment</a:t>
            </a:r>
          </a:p>
          <a:p>
            <a:endParaRPr lang="en-US" dirty="0" smtClean="0">
              <a:solidFill>
                <a:prstClr val="black"/>
              </a:solidFill>
            </a:endParaRPr>
          </a:p>
          <a:p>
            <a:r>
              <a:rPr lang="en-US" dirty="0" smtClean="0">
                <a:solidFill>
                  <a:prstClr val="black"/>
                </a:solidFill>
              </a:rPr>
              <a:t>Also, each step has this setting: </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625" y="3790072"/>
            <a:ext cx="2429214" cy="1895740"/>
          </a:xfrm>
          <a:prstGeom prst="rect">
            <a:avLst/>
          </a:prstGeom>
          <a:ln>
            <a:solidFill>
              <a:schemeClr val="bg1">
                <a:lumMod val="50000"/>
              </a:schemeClr>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027" t="4600" r="3453" b="10333"/>
          <a:stretch/>
        </p:blipFill>
        <p:spPr>
          <a:xfrm>
            <a:off x="4584910" y="3714161"/>
            <a:ext cx="1621412" cy="1385740"/>
          </a:xfrm>
          <a:prstGeom prst="rect">
            <a:avLst/>
          </a:prstGeom>
          <a:ln>
            <a:solidFill>
              <a:schemeClr val="bg1">
                <a:lumMod val="50000"/>
              </a:schemeClr>
            </a:solidFill>
          </a:ln>
        </p:spPr>
      </p:pic>
      <p:sp>
        <p:nvSpPr>
          <p:cNvPr id="7" name="Right Arrow 6"/>
          <p:cNvSpPr/>
          <p:nvPr/>
        </p:nvSpPr>
        <p:spPr>
          <a:xfrm>
            <a:off x="3475655" y="3790072"/>
            <a:ext cx="964370" cy="2053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1910" y="5274173"/>
            <a:ext cx="2935930" cy="4116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7846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Learning Paths tip</a:t>
            </a:r>
            <a:endParaRPr lang="en-US" sz="3600" b="1" dirty="0">
              <a:solidFill>
                <a:prstClr val="black"/>
              </a:solidFill>
            </a:endParaRPr>
          </a:p>
        </p:txBody>
      </p:sp>
      <p:sp>
        <p:nvSpPr>
          <p:cNvPr id="3" name="TextBox 2"/>
          <p:cNvSpPr txBox="1"/>
          <p:nvPr/>
        </p:nvSpPr>
        <p:spPr>
          <a:xfrm>
            <a:off x="418743" y="1176468"/>
            <a:ext cx="8249324" cy="4524315"/>
          </a:xfrm>
          <a:prstGeom prst="rect">
            <a:avLst/>
          </a:prstGeom>
          <a:noFill/>
        </p:spPr>
        <p:txBody>
          <a:bodyPr wrap="square" rtlCol="0">
            <a:spAutoFit/>
          </a:bodyPr>
          <a:lstStyle/>
          <a:p>
            <a:r>
              <a:rPr lang="en-US" dirty="0" smtClean="0">
                <a:solidFill>
                  <a:prstClr val="black"/>
                </a:solidFill>
              </a:rPr>
              <a:t>Learner completes a step, gets part way through the next step, and then the 7 days is up and the Learning Path expires, so the Learner can no longer open it.</a:t>
            </a:r>
          </a:p>
          <a:p>
            <a:endParaRPr lang="en-US" dirty="0">
              <a:solidFill>
                <a:prstClr val="black"/>
              </a:solidFill>
            </a:endParaRPr>
          </a:p>
          <a:p>
            <a:r>
              <a:rPr lang="en-US" dirty="0" smtClean="0">
                <a:solidFill>
                  <a:prstClr val="black"/>
                </a:solidFill>
              </a:rPr>
              <a:t>Learner goes back to Admin who assigned, and the Admin re-assigns the Learning Path. (This is where things took a wrong turn.)</a:t>
            </a:r>
          </a:p>
          <a:p>
            <a:endParaRPr lang="en-US" dirty="0">
              <a:solidFill>
                <a:prstClr val="black"/>
              </a:solidFill>
            </a:endParaRPr>
          </a:p>
          <a:p>
            <a:r>
              <a:rPr lang="en-US" dirty="0" smtClean="0">
                <a:solidFill>
                  <a:prstClr val="black"/>
                </a:solidFill>
              </a:rPr>
              <a:t>Now the Learner has a partially-completed, expired Learning Path and a new, </a:t>
            </a:r>
            <a:r>
              <a:rPr lang="en-US" dirty="0" err="1" smtClean="0">
                <a:solidFill>
                  <a:prstClr val="black"/>
                </a:solidFill>
              </a:rPr>
              <a:t>unstarted</a:t>
            </a:r>
            <a:r>
              <a:rPr lang="en-US" dirty="0" smtClean="0">
                <a:solidFill>
                  <a:prstClr val="black"/>
                </a:solidFill>
              </a:rPr>
              <a:t> one.</a:t>
            </a:r>
          </a:p>
          <a:p>
            <a:endParaRPr lang="en-US" dirty="0">
              <a:solidFill>
                <a:prstClr val="black"/>
              </a:solidFill>
            </a:endParaRPr>
          </a:p>
          <a:p>
            <a:r>
              <a:rPr lang="en-US" dirty="0" smtClean="0">
                <a:solidFill>
                  <a:prstClr val="black"/>
                </a:solidFill>
              </a:rPr>
              <a:t>Since the Learning Path is set to not allow previously completed courses, the newly assigned Learning Path is not letting the Learner take up where she left off, and is requiring that she takes the courses that she has recently completed when the Learning Path was originally assigned. </a:t>
            </a:r>
          </a:p>
          <a:p>
            <a:endParaRPr lang="en-US" dirty="0">
              <a:solidFill>
                <a:prstClr val="black"/>
              </a:solidFill>
            </a:endParaRPr>
          </a:p>
          <a:p>
            <a:r>
              <a:rPr lang="en-US" dirty="0" smtClean="0">
                <a:solidFill>
                  <a:prstClr val="black"/>
                </a:solidFill>
              </a:rPr>
              <a:t>Admin contacts </a:t>
            </a:r>
            <a:r>
              <a:rPr lang="en-US" dirty="0" err="1" smtClean="0">
                <a:solidFill>
                  <a:prstClr val="black"/>
                </a:solidFill>
              </a:rPr>
              <a:t>CypherWorx</a:t>
            </a:r>
            <a:r>
              <a:rPr lang="en-US" dirty="0" smtClean="0">
                <a:solidFill>
                  <a:prstClr val="black"/>
                </a:solidFill>
              </a:rPr>
              <a:t> support because Learner is frustrated that she cannot move forward in the Learning Path steps.</a:t>
            </a:r>
          </a:p>
        </p:txBody>
      </p:sp>
    </p:spTree>
    <p:custDataLst>
      <p:tags r:id="rId1"/>
    </p:custDataLst>
    <p:extLst>
      <p:ext uri="{BB962C8B-B14F-4D97-AF65-F5344CB8AC3E}">
        <p14:creationId xmlns:p14="http://schemas.microsoft.com/office/powerpoint/2010/main" val="250902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Learning Paths tip</a:t>
            </a:r>
            <a:endParaRPr lang="en-US" sz="3600" b="1" dirty="0">
              <a:solidFill>
                <a:prstClr val="black"/>
              </a:solidFill>
            </a:endParaRPr>
          </a:p>
        </p:txBody>
      </p:sp>
      <p:sp>
        <p:nvSpPr>
          <p:cNvPr id="3" name="TextBox 2"/>
          <p:cNvSpPr txBox="1"/>
          <p:nvPr/>
        </p:nvSpPr>
        <p:spPr>
          <a:xfrm>
            <a:off x="440420" y="1214176"/>
            <a:ext cx="8249324" cy="3970318"/>
          </a:xfrm>
          <a:prstGeom prst="rect">
            <a:avLst/>
          </a:prstGeom>
          <a:noFill/>
        </p:spPr>
        <p:txBody>
          <a:bodyPr wrap="square" rtlCol="0">
            <a:spAutoFit/>
          </a:bodyPr>
          <a:lstStyle/>
          <a:p>
            <a:r>
              <a:rPr lang="en-US" b="1" dirty="0" smtClean="0">
                <a:solidFill>
                  <a:prstClr val="black"/>
                </a:solidFill>
              </a:rPr>
              <a:t>Solution </a:t>
            </a:r>
            <a:r>
              <a:rPr lang="en-US" dirty="0" smtClean="0">
                <a:solidFill>
                  <a:prstClr val="black"/>
                </a:solidFill>
              </a:rPr>
              <a:t>and lesson learned…</a:t>
            </a:r>
          </a:p>
          <a:p>
            <a:endParaRPr lang="en-US" dirty="0">
              <a:solidFill>
                <a:prstClr val="black"/>
              </a:solidFill>
            </a:endParaRPr>
          </a:p>
          <a:p>
            <a:r>
              <a:rPr lang="en-US" dirty="0" smtClean="0">
                <a:solidFill>
                  <a:prstClr val="black"/>
                </a:solidFill>
              </a:rPr>
              <a:t>Go to the Admin Tools and visit Review Assignments (in the Courses section).</a:t>
            </a:r>
          </a:p>
          <a:p>
            <a:endParaRPr lang="en-US" dirty="0" smtClean="0">
              <a:solidFill>
                <a:prstClr val="black"/>
              </a:solidFill>
            </a:endParaRPr>
          </a:p>
          <a:p>
            <a:r>
              <a:rPr lang="en-US" dirty="0" smtClean="0">
                <a:solidFill>
                  <a:prstClr val="black"/>
                </a:solidFill>
              </a:rPr>
              <a:t>Search for the Learner name and change the deadline date on the originally assigned Learning Path to new, acceptable date.</a:t>
            </a:r>
          </a:p>
          <a:p>
            <a:endParaRPr lang="en-US" dirty="0">
              <a:solidFill>
                <a:prstClr val="black"/>
              </a:solidFill>
            </a:endParaRPr>
          </a:p>
          <a:p>
            <a:r>
              <a:rPr lang="en-US" dirty="0" smtClean="0">
                <a:solidFill>
                  <a:prstClr val="black"/>
                </a:solidFill>
              </a:rPr>
              <a:t>Changing the date in the Review Assignments feature will override the “rolling deadline” setting in the Learning Path for that Learner.</a:t>
            </a:r>
          </a:p>
          <a:p>
            <a:endParaRPr lang="en-US" dirty="0">
              <a:solidFill>
                <a:prstClr val="black"/>
              </a:solidFill>
            </a:endParaRPr>
          </a:p>
          <a:p>
            <a:r>
              <a:rPr lang="en-US" dirty="0" smtClean="0">
                <a:solidFill>
                  <a:prstClr val="black"/>
                </a:solidFill>
              </a:rPr>
              <a:t>To finish, use the Remove button to eliminate the second assignment from the Learner’s view.</a:t>
            </a:r>
          </a:p>
          <a:p>
            <a:endParaRPr lang="en-US" dirty="0">
              <a:solidFill>
                <a:prstClr val="black"/>
              </a:solidFill>
            </a:endParaRPr>
          </a:p>
          <a:p>
            <a:r>
              <a:rPr lang="en-US" dirty="0" smtClean="0">
                <a:solidFill>
                  <a:prstClr val="black"/>
                </a:solidFill>
              </a:rPr>
              <a:t>Once that is done, the Learner can take up where she left off.</a:t>
            </a:r>
          </a:p>
        </p:txBody>
      </p:sp>
    </p:spTree>
    <p:custDataLst>
      <p:tags r:id="rId1"/>
    </p:custDataLst>
    <p:extLst>
      <p:ext uri="{BB962C8B-B14F-4D97-AF65-F5344CB8AC3E}">
        <p14:creationId xmlns:p14="http://schemas.microsoft.com/office/powerpoint/2010/main" val="3457274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808" y="353032"/>
            <a:ext cx="3826871" cy="646331"/>
          </a:xfrm>
          <a:prstGeom prst="rect">
            <a:avLst/>
          </a:prstGeom>
          <a:noFill/>
        </p:spPr>
        <p:txBody>
          <a:bodyPr wrap="square" rtlCol="0">
            <a:spAutoFit/>
          </a:bodyPr>
          <a:lstStyle/>
          <a:p>
            <a:r>
              <a:rPr lang="en-US" sz="3600" b="1" dirty="0" smtClean="0">
                <a:solidFill>
                  <a:prstClr val="black"/>
                </a:solidFill>
              </a:rPr>
              <a:t>Learning Paths tip</a:t>
            </a:r>
            <a:endParaRPr lang="en-US" sz="36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77" y="1193990"/>
            <a:ext cx="8578392" cy="4211211"/>
          </a:xfrm>
          <a:prstGeom prst="rect">
            <a:avLst/>
          </a:prstGeom>
        </p:spPr>
      </p:pic>
    </p:spTree>
    <p:custDataLst>
      <p:tags r:id="rId1"/>
    </p:custDataLst>
    <p:extLst>
      <p:ext uri="{BB962C8B-B14F-4D97-AF65-F5344CB8AC3E}">
        <p14:creationId xmlns:p14="http://schemas.microsoft.com/office/powerpoint/2010/main" val="1540278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46" y="2885764"/>
            <a:ext cx="6665274" cy="24113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0912" y="1213342"/>
            <a:ext cx="8356142" cy="1477328"/>
          </a:xfrm>
          <a:prstGeom prst="rect">
            <a:avLst/>
          </a:prstGeom>
          <a:noFill/>
        </p:spPr>
        <p:txBody>
          <a:bodyPr wrap="square" rtlCol="0">
            <a:spAutoFit/>
          </a:bodyPr>
          <a:lstStyle/>
          <a:p>
            <a:r>
              <a:rPr lang="en-US" dirty="0" smtClean="0">
                <a:solidFill>
                  <a:prstClr val="black"/>
                </a:solidFill>
              </a:rPr>
              <a:t>Thank you for your time today! </a:t>
            </a:r>
          </a:p>
          <a:p>
            <a:endParaRPr lang="en-US" dirty="0">
              <a:solidFill>
                <a:prstClr val="black"/>
              </a:solidFill>
            </a:endParaRPr>
          </a:p>
          <a:p>
            <a:r>
              <a:rPr lang="en-US" dirty="0" smtClean="0">
                <a:solidFill>
                  <a:prstClr val="black"/>
                </a:solidFill>
              </a:rPr>
              <a:t>If there is ever anything that you would like to review or spend some time going into more detail about, please don’t hesitate to send a note to Chris G. to schedule a one-on-one session or small group session.</a:t>
            </a:r>
            <a:endParaRPr lang="en-US" dirty="0">
              <a:solidFill>
                <a:prstClr val="black"/>
              </a:solidFill>
            </a:endParaRPr>
          </a:p>
        </p:txBody>
      </p:sp>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5" y="1328205"/>
            <a:ext cx="5410097"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latin typeface="+mn-lt"/>
              </a:rPr>
              <a:t>Registration Overview</a:t>
            </a:r>
          </a:p>
          <a:p>
            <a:r>
              <a:rPr lang="en-US" sz="2400" dirty="0" smtClean="0">
                <a:latin typeface="+mn-lt"/>
              </a:rPr>
              <a:t>Training Videos</a:t>
            </a:r>
          </a:p>
          <a:p>
            <a:r>
              <a:rPr lang="en-US" sz="2400" dirty="0" smtClean="0">
                <a:latin typeface="+mn-lt"/>
              </a:rPr>
              <a:t>Admin Course Creation</a:t>
            </a:r>
          </a:p>
          <a:p>
            <a:r>
              <a:rPr lang="en-US" sz="2400" dirty="0" smtClean="0">
                <a:latin typeface="+mn-lt"/>
              </a:rPr>
              <a:t>Browser/Flash</a:t>
            </a:r>
          </a:p>
          <a:p>
            <a:r>
              <a:rPr lang="en-US" sz="2400" dirty="0" smtClean="0">
                <a:latin typeface="+mn-lt"/>
              </a:rPr>
              <a:t>Recertification</a:t>
            </a:r>
          </a:p>
          <a:p>
            <a:r>
              <a:rPr lang="en-US" sz="2400" dirty="0" smtClean="0">
                <a:latin typeface="+mn-lt"/>
              </a:rPr>
              <a:t>Course Completion Notification </a:t>
            </a:r>
            <a:r>
              <a:rPr lang="en-US" sz="1600" dirty="0" smtClean="0">
                <a:latin typeface="+mn-lt"/>
              </a:rPr>
              <a:t>(new!)</a:t>
            </a:r>
          </a:p>
          <a:p>
            <a:r>
              <a:rPr lang="en-US" sz="2400" dirty="0" smtClean="0">
                <a:latin typeface="+mn-lt"/>
              </a:rPr>
              <a:t>WYSIWYG</a:t>
            </a:r>
            <a:r>
              <a:rPr lang="en-US" sz="1600" dirty="0" smtClean="0">
                <a:latin typeface="+mn-lt"/>
              </a:rPr>
              <a:t> (new!)</a:t>
            </a:r>
          </a:p>
          <a:p>
            <a:r>
              <a:rPr lang="en-US" sz="2400" dirty="0" smtClean="0">
                <a:latin typeface="+mn-lt"/>
              </a:rPr>
              <a:t>Permissions review</a:t>
            </a:r>
          </a:p>
          <a:p>
            <a:r>
              <a:rPr lang="en-US" sz="2400" dirty="0" smtClean="0">
                <a:latin typeface="+mn-lt"/>
              </a:rPr>
              <a:t>Learning Paths tip</a:t>
            </a:r>
            <a:endParaRPr lang="en-US" sz="2400" dirty="0">
              <a:latin typeface="+mn-lt"/>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365524" y="1139499"/>
            <a:ext cx="8048847" cy="2308324"/>
          </a:xfrm>
          <a:prstGeom prst="rect">
            <a:avLst/>
          </a:prstGeom>
          <a:noFill/>
        </p:spPr>
        <p:txBody>
          <a:bodyPr wrap="square" rtlCol="0">
            <a:spAutoFit/>
          </a:bodyPr>
          <a:lstStyle/>
          <a:p>
            <a:r>
              <a:rPr lang="en-US" b="1" dirty="0" smtClean="0"/>
              <a:t>Importance of the URL/site link</a:t>
            </a:r>
            <a:r>
              <a:rPr lang="en-US" dirty="0" smtClean="0"/>
              <a:t>: </a:t>
            </a:r>
          </a:p>
          <a:p>
            <a:endParaRPr lang="en-US" dirty="0" smtClean="0"/>
          </a:p>
          <a:p>
            <a:pPr marL="285750" indent="-285750">
              <a:buFont typeface="Arial" panose="020B0604020202020204" pitchFamily="34" charset="0"/>
              <a:buChar char="•"/>
            </a:pPr>
            <a:r>
              <a:rPr lang="en-US" dirty="0" smtClean="0"/>
              <a:t>There are specific URLs (web addresses) for each site, and since our Redesign in February 2019, separate URLs for logging in and for registering (new account creation).</a:t>
            </a:r>
          </a:p>
          <a:p>
            <a:endParaRPr lang="en-US" dirty="0" smtClean="0"/>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513906" y="4015761"/>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628" y="3592651"/>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90" y="3897212"/>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3416320"/>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At the top of the Login Page section you will see your unique link.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8" y="2777094"/>
            <a:ext cx="2577738" cy="2823008"/>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1277677"/>
            <a:ext cx="5401429" cy="107647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841602"/>
            <a:ext cx="3328655" cy="3139321"/>
          </a:xfrm>
          <a:prstGeom prst="rect">
            <a:avLst/>
          </a:prstGeom>
          <a:noFill/>
        </p:spPr>
        <p:txBody>
          <a:bodyPr wrap="square" rtlCol="0">
            <a:spAutoFit/>
          </a:bodyPr>
          <a:lstStyle/>
          <a:p>
            <a:r>
              <a:rPr lang="en-US" dirty="0" smtClean="0">
                <a:solidFill>
                  <a:prstClr val="black"/>
                </a:solidFill>
              </a:rPr>
              <a:t>Below to the right is the Registration Page section and above it is a larger picture of the unique link field.</a:t>
            </a:r>
          </a:p>
          <a:p>
            <a:endParaRPr lang="en-US" dirty="0">
              <a:solidFill>
                <a:prstClr val="black"/>
              </a:solidFill>
            </a:endParaRPr>
          </a:p>
          <a:p>
            <a:endParaRPr lang="en-US" dirty="0" smtClean="0">
              <a:solidFill>
                <a:prstClr val="black"/>
              </a:solidFill>
            </a:endParaRPr>
          </a:p>
          <a:p>
            <a:r>
              <a:rPr lang="en-US" dirty="0" smtClean="0">
                <a:solidFill>
                  <a:prstClr val="black"/>
                </a:solidFill>
              </a:rPr>
              <a:t>Remember, both the login URL and the registration URL will always begin with:</a:t>
            </a:r>
          </a:p>
          <a:p>
            <a:endParaRPr lang="en-US" dirty="0">
              <a:solidFill>
                <a:prstClr val="black"/>
              </a:solidFill>
            </a:endParaRPr>
          </a:p>
          <a:p>
            <a:r>
              <a:rPr lang="en-US" dirty="0" smtClean="0">
                <a:solidFill>
                  <a:srgbClr val="00B0F0"/>
                </a:solidFill>
              </a:rPr>
              <a:t>https://collabornation.net/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213" y="2652684"/>
            <a:ext cx="2785439" cy="289903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930" y="1192734"/>
            <a:ext cx="5353797" cy="97168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4"/>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5"/>
              </a:rPr>
              <a:t>https://</a:t>
            </a:r>
            <a:r>
              <a:rPr lang="en-US" sz="1200" dirty="0" smtClean="0">
                <a:hlinkClick r:id="rId5"/>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6"/>
              </a:rPr>
              <a:t>https</a:t>
            </a:r>
            <a:r>
              <a:rPr lang="en-US" sz="1200" dirty="0">
                <a:hlinkClick r:id="rId6"/>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7"/>
              </a:rPr>
              <a:t>https</a:t>
            </a:r>
            <a:r>
              <a:rPr lang="en-US" sz="1200" dirty="0">
                <a:hlinkClick r:id="rId7"/>
              </a:rPr>
              <a:t>://</a:t>
            </a:r>
            <a:r>
              <a:rPr lang="en-US" sz="1200" dirty="0" smtClean="0">
                <a:hlinkClick r:id="rId7"/>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8"/>
              </a:rPr>
              <a:t>https://</a:t>
            </a:r>
            <a:r>
              <a:rPr lang="en-US" sz="1200" dirty="0" smtClean="0">
                <a:hlinkClick r:id="rId8"/>
              </a:rPr>
              <a:t>www.youtube.com/watch?v=cX4AXHe5Yak</a:t>
            </a:r>
            <a:endParaRPr lang="en-US" sz="1400" dirty="0"/>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1043" y="913745"/>
            <a:ext cx="2019582" cy="2657846"/>
          </a:xfrm>
          <a:prstGeom prst="rect">
            <a:avLst/>
          </a:prstGeom>
          <a:ln>
            <a:solidFill>
              <a:schemeClr val="bg1">
                <a:lumMod val="50000"/>
              </a:schemeClr>
            </a:solidFill>
          </a:ln>
        </p:spPr>
      </p:pic>
      <p:sp>
        <p:nvSpPr>
          <p:cNvPr id="5" name="Right Arrow 4"/>
          <p:cNvSpPr/>
          <p:nvPr/>
        </p:nvSpPr>
        <p:spPr>
          <a:xfrm>
            <a:off x="5911487" y="1064380"/>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48678</TotalTime>
  <Words>1310</Words>
  <Application>Microsoft Office PowerPoint</Application>
  <PresentationFormat>On-screen Show (4:3)</PresentationFormat>
  <Paragraphs>189</Paragraphs>
  <Slides>27</Slides>
  <Notes>21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623</cp:revision>
  <cp:lastPrinted>2013-12-05T16:52:49Z</cp:lastPrinted>
  <dcterms:created xsi:type="dcterms:W3CDTF">2012-01-18T21:52:15Z</dcterms:created>
  <dcterms:modified xsi:type="dcterms:W3CDTF">2019-06-19T19:27:09Z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