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24" r:id="rId2"/>
    <p:sldId id="443" r:id="rId3"/>
    <p:sldId id="483" r:id="rId4"/>
    <p:sldId id="465" r:id="rId5"/>
    <p:sldId id="484" r:id="rId6"/>
    <p:sldId id="500" r:id="rId7"/>
    <p:sldId id="552" r:id="rId8"/>
    <p:sldId id="560" r:id="rId9"/>
    <p:sldId id="556" r:id="rId10"/>
    <p:sldId id="557" r:id="rId11"/>
    <p:sldId id="563" r:id="rId12"/>
    <p:sldId id="558" r:id="rId13"/>
    <p:sldId id="559" r:id="rId14"/>
    <p:sldId id="561" r:id="rId15"/>
    <p:sldId id="564" r:id="rId16"/>
    <p:sldId id="445" r:id="rId17"/>
    <p:sldId id="472" r:id="rId18"/>
    <p:sldId id="545" r:id="rId19"/>
  </p:sldIdLst>
  <p:sldSz cx="9144000" cy="6858000" type="screen4x3"/>
  <p:notesSz cx="7086600" cy="9372600"/>
  <p:custDataLst>
    <p:tags r:id="rId2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45" autoAdjust="0"/>
    <p:restoredTop sz="90160" autoAdjust="0"/>
  </p:normalViewPr>
  <p:slideViewPr>
    <p:cSldViewPr snapToGrid="0">
      <p:cViewPr>
        <p:scale>
          <a:sx n="98" d="100"/>
          <a:sy n="98" d="100"/>
        </p:scale>
        <p:origin x="-768"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9/18/2020</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9/18/2020</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the PDF and show them. </a:t>
            </a:r>
            <a:endParaRPr lang="en-US" dirty="0"/>
          </a:p>
        </p:txBody>
      </p:sp>
      <p:sp>
        <p:nvSpPr>
          <p:cNvPr id="4" name="Slide Number Placeholder 3"/>
          <p:cNvSpPr>
            <a:spLocks noGrp="1"/>
          </p:cNvSpPr>
          <p:nvPr>
            <p:ph type="sldNum" sz="quarter" idx="10"/>
          </p:nvPr>
        </p:nvSpPr>
        <p:spPr/>
        <p:txBody>
          <a:bodyPr/>
          <a:lstStyle/>
          <a:p>
            <a:pPr>
              <a:defRPr/>
            </a:pPr>
            <a:fld id="{ADD7CA55-11D8-425A-A30B-98CF3F803D73}" type="slidenum">
              <a:rPr lang="en-US" smtClean="0"/>
              <a:pPr>
                <a:defRPr/>
              </a:pPr>
              <a:t>8</a:t>
            </a:fld>
            <a:endParaRPr lang="en-US"/>
          </a:p>
        </p:txBody>
      </p:sp>
    </p:spTree>
    <p:extLst>
      <p:ext uri="{BB962C8B-B14F-4D97-AF65-F5344CB8AC3E}">
        <p14:creationId xmlns:p14="http://schemas.microsoft.com/office/powerpoint/2010/main" val="1047967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a few of the new tools.</a:t>
            </a:r>
            <a:endParaRPr lang="en-US" dirty="0"/>
          </a:p>
        </p:txBody>
      </p:sp>
      <p:sp>
        <p:nvSpPr>
          <p:cNvPr id="4" name="Slide Number Placeholder 3"/>
          <p:cNvSpPr>
            <a:spLocks noGrp="1"/>
          </p:cNvSpPr>
          <p:nvPr>
            <p:ph type="sldNum" sz="quarter" idx="10"/>
          </p:nvPr>
        </p:nvSpPr>
        <p:spPr/>
        <p:txBody>
          <a:bodyPr/>
          <a:lstStyle/>
          <a:p>
            <a:pPr>
              <a:defRPr/>
            </a:pPr>
            <a:fld id="{ADD7CA55-11D8-425A-A30B-98CF3F803D73}" type="slidenum">
              <a:rPr lang="en-US" smtClean="0"/>
              <a:pPr>
                <a:defRPr/>
              </a:pPr>
              <a:t>9</a:t>
            </a:fld>
            <a:endParaRPr lang="en-US"/>
          </a:p>
        </p:txBody>
      </p:sp>
    </p:spTree>
    <p:extLst>
      <p:ext uri="{BB962C8B-B14F-4D97-AF65-F5344CB8AC3E}">
        <p14:creationId xmlns:p14="http://schemas.microsoft.com/office/powerpoint/2010/main" val="3630821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17</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9/18/2020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9/18/2020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9/18/2020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9/18/2020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9/18/2020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9/18/2020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9/18/2020</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9/18/2020</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9/18/2020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9/18/2020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9/18/2020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hyperlink" Target="mailto:ddibacco@cypherworx.com" TargetMode="Externa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hyperlink" Target="mailto:cschramm@cypherwor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llabornation.net/" TargetMode="Externa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9.tmp"/><Relationship Id="rId3" Type="http://schemas.openxmlformats.org/officeDocument/2006/relationships/hyperlink" Target="https://support.cypherworx.com/solution/articles/4000137266-collabornation-site-redesign" TargetMode="External"/><Relationship Id="rId7" Type="http://schemas.openxmlformats.org/officeDocument/2006/relationships/hyperlink" Target="https://www.youtube.com/watch?v=cX4AXHe5Yak" TargetMode="External"/><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hyperlink" Target="https://www.youtube.com/watch?v=cOrfDxQdEY4" TargetMode="External"/><Relationship Id="rId5" Type="http://schemas.openxmlformats.org/officeDocument/2006/relationships/hyperlink" Target="https://www.youtube.com/watch?v=gi5qzVlPK2Q&amp;t=34s" TargetMode="External"/><Relationship Id="rId4" Type="http://schemas.openxmlformats.org/officeDocument/2006/relationships/hyperlink" Target="https://www.screencast.com/t/oaoysdg4e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ypherworx.freshdesk.com/a/solutions/articles/4000151538" TargetMode="Externa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968535" cy="369332"/>
          </a:xfrm>
          <a:prstGeom prst="rect">
            <a:avLst/>
          </a:prstGeom>
          <a:noFill/>
        </p:spPr>
        <p:txBody>
          <a:bodyPr wrap="none" rtlCol="0">
            <a:spAutoFit/>
          </a:bodyPr>
          <a:lstStyle/>
          <a:p>
            <a:r>
              <a:rPr lang="en-US" b="1" dirty="0" smtClean="0">
                <a:solidFill>
                  <a:schemeClr val="bg1"/>
                </a:solidFill>
              </a:rPr>
              <a:t>9/18/20</a:t>
            </a:r>
            <a:endParaRPr lang="en-US"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CLEAN UP TRAINING</a:t>
            </a:r>
            <a:endParaRPr lang="en-US" sz="2800" b="1"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317" y="1500414"/>
            <a:ext cx="2257425"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614057" y="1500414"/>
            <a:ext cx="4586360" cy="3416320"/>
          </a:xfrm>
          <a:prstGeom prst="rect">
            <a:avLst/>
          </a:prstGeom>
          <a:noFill/>
        </p:spPr>
        <p:txBody>
          <a:bodyPr wrap="square" rtlCol="0">
            <a:spAutoFit/>
          </a:bodyPr>
          <a:lstStyle/>
          <a:p>
            <a:r>
              <a:rPr lang="en-US" sz="2400" dirty="0" smtClean="0"/>
              <a:t>Allows Admins </a:t>
            </a:r>
            <a:r>
              <a:rPr lang="en-US" sz="2400" dirty="0"/>
              <a:t>to bulk remove an expiration date altogether as well as bulk set an expiration date for the requested training. The PDF </a:t>
            </a:r>
            <a:r>
              <a:rPr lang="en-US" sz="2400" dirty="0" smtClean="0"/>
              <a:t>in the support hub has step </a:t>
            </a:r>
            <a:r>
              <a:rPr lang="en-US" sz="2400" dirty="0"/>
              <a:t>by step </a:t>
            </a:r>
            <a:r>
              <a:rPr lang="en-US" sz="2400" dirty="0" smtClean="0"/>
              <a:t>instructions.</a:t>
            </a:r>
          </a:p>
          <a:p>
            <a:endParaRPr lang="en-US" sz="2400" dirty="0"/>
          </a:p>
          <a:p>
            <a:r>
              <a:rPr lang="en-US" sz="2400" dirty="0"/>
              <a:t>https://cypherworx.freshdesk.com/a/solutions/articles/4000156855</a:t>
            </a:r>
          </a:p>
        </p:txBody>
      </p:sp>
    </p:spTree>
    <p:custDataLst>
      <p:tags r:id="rId1"/>
    </p:custDataLst>
    <p:extLst>
      <p:ext uri="{BB962C8B-B14F-4D97-AF65-F5344CB8AC3E}">
        <p14:creationId xmlns:p14="http://schemas.microsoft.com/office/powerpoint/2010/main" val="2041861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Restore Hidden Training</a:t>
            </a:r>
            <a:endParaRPr lang="en-US" sz="2800" b="1" dirty="0">
              <a:solidFill>
                <a:prstClr val="black"/>
              </a:solidFill>
            </a:endParaRPr>
          </a:p>
        </p:txBody>
      </p:sp>
      <p:sp>
        <p:nvSpPr>
          <p:cNvPr id="3" name="TextBox 2"/>
          <p:cNvSpPr txBox="1"/>
          <p:nvPr/>
        </p:nvSpPr>
        <p:spPr>
          <a:xfrm>
            <a:off x="3112851" y="1500414"/>
            <a:ext cx="5311302" cy="4154984"/>
          </a:xfrm>
          <a:prstGeom prst="rect">
            <a:avLst/>
          </a:prstGeom>
          <a:noFill/>
        </p:spPr>
        <p:txBody>
          <a:bodyPr wrap="square" rtlCol="0">
            <a:spAutoFit/>
          </a:bodyPr>
          <a:lstStyle/>
          <a:p>
            <a:r>
              <a:rPr lang="en-US" sz="2400" dirty="0"/>
              <a:t>Site Admins and Reporting Group Admins/Managers can now restore training (Courses, Events, Assessments, and Learning Paths) that their learner's have hidden on their My Courses </a:t>
            </a:r>
            <a:r>
              <a:rPr lang="en-US" sz="2400" dirty="0" smtClean="0"/>
              <a:t>page. </a:t>
            </a:r>
          </a:p>
          <a:p>
            <a:endParaRPr lang="en-US" sz="2400" dirty="0"/>
          </a:p>
          <a:p>
            <a:r>
              <a:rPr lang="en-US" sz="2400" dirty="0" smtClean="0"/>
              <a:t>This </a:t>
            </a:r>
            <a:r>
              <a:rPr lang="en-US" sz="2400" dirty="0"/>
              <a:t>restore feature can be accessed from Admin Tools and clicking the "Restore Hidden Training" button.</a:t>
            </a:r>
          </a:p>
          <a:p>
            <a:r>
              <a:rPr lang="en-US" sz="2400" dirty="0"/>
              <a:t>https://cypherworx.freshdesk.com/a/solutions/articles/4000156855</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317" y="1500414"/>
            <a:ext cx="2036781" cy="2036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595992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5254" y="291858"/>
            <a:ext cx="3965609" cy="954107"/>
          </a:xfrm>
          <a:prstGeom prst="rect">
            <a:avLst/>
          </a:prstGeom>
          <a:noFill/>
        </p:spPr>
        <p:txBody>
          <a:bodyPr wrap="square" rtlCol="0">
            <a:spAutoFit/>
          </a:bodyPr>
          <a:lstStyle/>
          <a:p>
            <a:r>
              <a:rPr lang="en-US" sz="2800" b="1" dirty="0" smtClean="0">
                <a:solidFill>
                  <a:prstClr val="black"/>
                </a:solidFill>
              </a:rPr>
              <a:t>CATEGORIES MANAGEMENT</a:t>
            </a:r>
            <a:endParaRPr lang="en-US" sz="2800" b="1" dirty="0">
              <a:solidFill>
                <a:prstClr val="black"/>
              </a:solidFill>
            </a:endParaRPr>
          </a:p>
        </p:txBody>
      </p:sp>
      <p:sp>
        <p:nvSpPr>
          <p:cNvPr id="3" name="TextBox 2"/>
          <p:cNvSpPr txBox="1"/>
          <p:nvPr/>
        </p:nvSpPr>
        <p:spPr>
          <a:xfrm>
            <a:off x="3614057" y="1500414"/>
            <a:ext cx="4732275" cy="3046988"/>
          </a:xfrm>
          <a:prstGeom prst="rect">
            <a:avLst/>
          </a:prstGeom>
          <a:noFill/>
        </p:spPr>
        <p:txBody>
          <a:bodyPr wrap="square" rtlCol="0">
            <a:spAutoFit/>
          </a:bodyPr>
          <a:lstStyle/>
          <a:p>
            <a:r>
              <a:rPr lang="en-US" sz="2400" dirty="0"/>
              <a:t>Here you may manage custom categories for your site. For completeness this section also includes categories that are enabled for the site</a:t>
            </a:r>
            <a:r>
              <a:rPr lang="en-US" sz="2400" dirty="0" smtClean="0"/>
              <a:t>.</a:t>
            </a:r>
          </a:p>
          <a:p>
            <a:endParaRPr lang="en-US" sz="2400" dirty="0"/>
          </a:p>
          <a:p>
            <a:r>
              <a:rPr lang="en-US" sz="2400" dirty="0"/>
              <a:t>https://cypherworx.freshdesk.com/a/solutions/articles/4000156305</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093" y="1500414"/>
            <a:ext cx="2171700"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451457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CATALOG MANAGEMENT</a:t>
            </a:r>
            <a:endParaRPr lang="en-US" sz="2800" b="1" dirty="0">
              <a:solidFill>
                <a:prstClr val="black"/>
              </a:solidFill>
            </a:endParaRPr>
          </a:p>
        </p:txBody>
      </p:sp>
      <p:sp>
        <p:nvSpPr>
          <p:cNvPr id="3" name="TextBox 2"/>
          <p:cNvSpPr txBox="1"/>
          <p:nvPr/>
        </p:nvSpPr>
        <p:spPr>
          <a:xfrm>
            <a:off x="3401568" y="1500414"/>
            <a:ext cx="4818303" cy="3416320"/>
          </a:xfrm>
          <a:prstGeom prst="rect">
            <a:avLst/>
          </a:prstGeom>
          <a:noFill/>
        </p:spPr>
        <p:txBody>
          <a:bodyPr wrap="square" rtlCol="0">
            <a:spAutoFit/>
          </a:bodyPr>
          <a:lstStyle/>
          <a:p>
            <a:r>
              <a:rPr lang="en-US" sz="2400" dirty="0"/>
              <a:t>To save time and effort, you may provide default states that will be given to all courses displayed below.</a:t>
            </a:r>
            <a:br>
              <a:rPr lang="en-US" sz="2400" dirty="0"/>
            </a:br>
            <a:endParaRPr lang="en-US" sz="2400" dirty="0" smtClean="0"/>
          </a:p>
          <a:p>
            <a:r>
              <a:rPr lang="en-US" sz="2400" dirty="0" smtClean="0"/>
              <a:t>You </a:t>
            </a:r>
            <a:r>
              <a:rPr lang="en-US" sz="2400" dirty="0"/>
              <a:t>may then save different states for specific courses, if necessary</a:t>
            </a:r>
            <a:r>
              <a:rPr lang="en-US" sz="2400" dirty="0" smtClean="0"/>
              <a:t>.</a:t>
            </a:r>
          </a:p>
          <a:p>
            <a:endParaRPr lang="en-US" sz="2400" dirty="0"/>
          </a:p>
          <a:p>
            <a:r>
              <a:rPr lang="en-US" sz="2400" dirty="0"/>
              <a:t>https://cypherworx.freshdesk.com/a/solutions/articles/4000156303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914" y="1583741"/>
            <a:ext cx="225742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879351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7522" y="2360870"/>
            <a:ext cx="4260715" cy="1323439"/>
          </a:xfrm>
          <a:prstGeom prst="rect">
            <a:avLst/>
          </a:prstGeom>
          <a:noFill/>
        </p:spPr>
        <p:txBody>
          <a:bodyPr wrap="square" rtlCol="0">
            <a:spAutoFit/>
          </a:bodyPr>
          <a:lstStyle/>
          <a:p>
            <a:r>
              <a:rPr lang="en-US" sz="2000" dirty="0"/>
              <a:t>This allows you to create a </a:t>
            </a:r>
            <a:r>
              <a:rPr lang="en-US" sz="2000" dirty="0" smtClean="0"/>
              <a:t>grouping </a:t>
            </a:r>
            <a:r>
              <a:rPr lang="en-US" sz="2000" dirty="0"/>
              <a:t>so that you can easily associate similar Additional Training submissions in tools like Reporting and Learning Paths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2366" y="2132360"/>
            <a:ext cx="16192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45254" y="291858"/>
            <a:ext cx="4262559" cy="523220"/>
          </a:xfrm>
          <a:prstGeom prst="rect">
            <a:avLst/>
          </a:prstGeom>
          <a:noFill/>
        </p:spPr>
        <p:txBody>
          <a:bodyPr wrap="square" rtlCol="0">
            <a:spAutoFit/>
          </a:bodyPr>
          <a:lstStyle/>
          <a:p>
            <a:r>
              <a:rPr lang="en-US" sz="2800" b="1" dirty="0" smtClean="0">
                <a:solidFill>
                  <a:prstClr val="black"/>
                </a:solidFill>
              </a:rPr>
              <a:t>Additional Training Labels</a:t>
            </a:r>
            <a:endParaRPr lang="en-US" sz="2800" b="1" dirty="0">
              <a:solidFill>
                <a:prstClr val="black"/>
              </a:solidFill>
            </a:endParaRPr>
          </a:p>
        </p:txBody>
      </p:sp>
    </p:spTree>
    <p:custDataLst>
      <p:tags r:id="rId1"/>
    </p:custDataLst>
    <p:extLst>
      <p:ext uri="{BB962C8B-B14F-4D97-AF65-F5344CB8AC3E}">
        <p14:creationId xmlns:p14="http://schemas.microsoft.com/office/powerpoint/2010/main" val="599278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29974" y="1877438"/>
            <a:ext cx="4260715" cy="2246769"/>
          </a:xfrm>
          <a:prstGeom prst="rect">
            <a:avLst/>
          </a:prstGeom>
          <a:noFill/>
        </p:spPr>
        <p:txBody>
          <a:bodyPr wrap="square" rtlCol="0">
            <a:spAutoFit/>
          </a:bodyPr>
          <a:lstStyle/>
          <a:p>
            <a:r>
              <a:rPr lang="en-US" sz="2000" dirty="0" smtClean="0"/>
              <a:t>This tool lists </a:t>
            </a:r>
            <a:r>
              <a:rPr lang="en-US" sz="2000" dirty="0"/>
              <a:t>the upcoming Scheduled Assignments. </a:t>
            </a:r>
            <a:endParaRPr lang="en-US" sz="2000" dirty="0" smtClean="0"/>
          </a:p>
          <a:p>
            <a:endParaRPr lang="en-US" sz="2000" dirty="0"/>
          </a:p>
          <a:p>
            <a:r>
              <a:rPr lang="en-US" sz="2000" dirty="0" smtClean="0"/>
              <a:t>Site </a:t>
            </a:r>
            <a:r>
              <a:rPr lang="en-US" sz="2000" dirty="0"/>
              <a:t>Admins can see any scheduled assignments for a site, while a </a:t>
            </a:r>
            <a:r>
              <a:rPr lang="en-US" sz="2000" dirty="0" smtClean="0"/>
              <a:t>Reporting Group Admin </a:t>
            </a:r>
            <a:r>
              <a:rPr lang="en-US" sz="2000" dirty="0"/>
              <a:t>can only see ones that they have made.</a:t>
            </a:r>
          </a:p>
        </p:txBody>
      </p:sp>
      <p:sp>
        <p:nvSpPr>
          <p:cNvPr id="4" name="TextBox 3"/>
          <p:cNvSpPr txBox="1"/>
          <p:nvPr/>
        </p:nvSpPr>
        <p:spPr>
          <a:xfrm>
            <a:off x="4745254" y="291858"/>
            <a:ext cx="4262559" cy="523220"/>
          </a:xfrm>
          <a:prstGeom prst="rect">
            <a:avLst/>
          </a:prstGeom>
          <a:noFill/>
        </p:spPr>
        <p:txBody>
          <a:bodyPr wrap="square" rtlCol="0">
            <a:spAutoFit/>
          </a:bodyPr>
          <a:lstStyle/>
          <a:p>
            <a:r>
              <a:rPr lang="en-US" sz="2800" b="1" dirty="0" smtClean="0">
                <a:solidFill>
                  <a:prstClr val="black"/>
                </a:solidFill>
              </a:rPr>
              <a:t>Scheduled Assignments</a:t>
            </a:r>
            <a:endParaRPr lang="en-US" sz="2800" b="1" dirty="0">
              <a:solidFill>
                <a:prstClr val="black"/>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319" y="2085861"/>
            <a:ext cx="153352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739630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smtClean="0">
                <a:latin typeface="+mn-lt"/>
                <a:cs typeface="Arial" charset="0"/>
              </a:rPr>
              <a:t>Review Meeting</a:t>
            </a:r>
            <a:endParaRPr lang="en-US" altLang="en-US" sz="3600" b="1" dirty="0" smtClean="0">
              <a:latin typeface="+mn-lt"/>
              <a:cs typeface="Arial" charset="0"/>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084" y="2072353"/>
            <a:ext cx="7555832" cy="2713293"/>
          </a:xfrm>
          <a:prstGeom prst="rect">
            <a:avLst/>
          </a:prstGeom>
          <a:ln>
            <a:solidFill>
              <a:schemeClr val="bg1">
                <a:lumMod val="50000"/>
              </a:schemeClr>
            </a:solidFill>
          </a:ln>
        </p:spPr>
      </p:pic>
      <p:sp>
        <p:nvSpPr>
          <p:cNvPr id="5" name="Rectangle 4"/>
          <p:cNvSpPr/>
          <p:nvPr/>
        </p:nvSpPr>
        <p:spPr>
          <a:xfrm>
            <a:off x="4942591" y="2332901"/>
            <a:ext cx="956733" cy="54950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
        <p:nvSpPr>
          <p:cNvPr id="2" name="TextBox 1"/>
          <p:cNvSpPr txBox="1"/>
          <p:nvPr/>
        </p:nvSpPr>
        <p:spPr>
          <a:xfrm>
            <a:off x="287079" y="446566"/>
            <a:ext cx="4051005" cy="461665"/>
          </a:xfrm>
          <a:prstGeom prst="rect">
            <a:avLst/>
          </a:prstGeom>
          <a:noFill/>
        </p:spPr>
        <p:txBody>
          <a:bodyPr wrap="square" rtlCol="0">
            <a:spAutoFit/>
          </a:bodyPr>
          <a:lstStyle/>
          <a:p>
            <a:r>
              <a:rPr lang="en-US" sz="2400" dirty="0" smtClean="0">
                <a:solidFill>
                  <a:schemeClr val="bg1"/>
                </a:solidFill>
              </a:rPr>
              <a:t>SUPPORT.CYPHERWORX.COM</a:t>
            </a:r>
            <a:endParaRPr lang="en-US" sz="2400" dirty="0">
              <a:solidFill>
                <a:schemeClr val="bg1"/>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778" y="1395838"/>
            <a:ext cx="7186612" cy="4033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a:t>
            </a:r>
            <a:r>
              <a:rPr lang="en-US" altLang="en-US" sz="2800" dirty="0" smtClean="0">
                <a:hlinkClick r:id="rId3"/>
              </a:rPr>
              <a:t>ddibacco@cypherworx.com</a:t>
            </a:r>
            <a:endParaRPr lang="en-US" altLang="en-US" sz="2800" dirty="0" smtClean="0"/>
          </a:p>
          <a:p>
            <a:pPr marL="457200" indent="-457200">
              <a:buFont typeface="Arial" panose="020B0604020202020204" pitchFamily="34" charset="0"/>
              <a:buChar char="•"/>
              <a:defRPr/>
            </a:pPr>
            <a:r>
              <a:rPr lang="en-US" altLang="en-US" sz="2800" dirty="0" smtClean="0"/>
              <a:t>Chris Schramm – </a:t>
            </a:r>
            <a:r>
              <a:rPr lang="en-US" altLang="en-US" sz="2800" dirty="0" smtClean="0">
                <a:hlinkClick r:id="rId4"/>
              </a:rPr>
              <a:t>cschramm@cypherworx.com</a:t>
            </a:r>
            <a:endParaRPr lang="en-US" altLang="en-US" sz="2800" dirty="0" smtClean="0"/>
          </a:p>
          <a:p>
            <a:pPr marL="457200" indent="-457200">
              <a:buFont typeface="Arial" panose="020B0604020202020204" pitchFamily="34" charset="0"/>
              <a:buChar char="•"/>
              <a:defRPr/>
            </a:pPr>
            <a:endParaRPr lang="en-US" altLang="en-US" sz="2800" dirty="0" smtClean="0"/>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ustDataLst>
      <p:tags r:id="rId1"/>
    </p:custDataLst>
    <p:extLst>
      <p:ext uri="{BB962C8B-B14F-4D97-AF65-F5344CB8AC3E}">
        <p14:creationId xmlns:p14="http://schemas.microsoft.com/office/powerpoint/2010/main" val="2070426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
        <p:nvSpPr>
          <p:cNvPr id="6" name="TextBox 2"/>
          <p:cNvSpPr txBox="1">
            <a:spLocks noChangeArrowheads="1"/>
          </p:cNvSpPr>
          <p:nvPr/>
        </p:nvSpPr>
        <p:spPr bwMode="auto">
          <a:xfrm>
            <a:off x="652272" y="2024033"/>
            <a:ext cx="78394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eaLnBrk="1" hangingPunct="1"/>
            <a:r>
              <a:rPr lang="en-US" altLang="en-US" dirty="0" smtClean="0"/>
              <a:t>Using the Zoom navigation bar, click on Chat to send a question or comment:</a:t>
            </a:r>
            <a:endParaRPr lang="en-US" alt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1418" y="3237903"/>
            <a:ext cx="4401164" cy="485843"/>
          </a:xfrm>
          <a:prstGeom prst="rect">
            <a:avLst/>
          </a:prstGeom>
        </p:spPr>
      </p:pic>
      <p:sp>
        <p:nvSpPr>
          <p:cNvPr id="8" name="Right Arrow 7"/>
          <p:cNvSpPr/>
          <p:nvPr/>
        </p:nvSpPr>
        <p:spPr>
          <a:xfrm rot="16200000">
            <a:off x="5184575" y="4158469"/>
            <a:ext cx="978408" cy="3725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Today’s Presenters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588" y="1531524"/>
            <a:ext cx="1498966" cy="1713106"/>
          </a:xfrm>
          <a:prstGeom prst="rect">
            <a:avLst/>
          </a:prstGeom>
          <a:solidFill>
            <a:srgbClr val="B2B2B2"/>
          </a:solidFill>
        </p:spPr>
      </p:pic>
      <p:sp>
        <p:nvSpPr>
          <p:cNvPr id="7" name="TextBox 6"/>
          <p:cNvSpPr txBox="1"/>
          <p:nvPr/>
        </p:nvSpPr>
        <p:spPr>
          <a:xfrm>
            <a:off x="2860086" y="1998135"/>
            <a:ext cx="4579764"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Client Services </a:t>
            </a:r>
            <a:r>
              <a:rPr lang="en-US" sz="2400" dirty="0"/>
              <a:t>CypherWorx, Inc. </a:t>
            </a: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6880" b="3822"/>
          <a:stretch/>
        </p:blipFill>
        <p:spPr bwMode="auto">
          <a:xfrm>
            <a:off x="981588" y="3467329"/>
            <a:ext cx="1498966" cy="1713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860086" y="3908383"/>
            <a:ext cx="4579764" cy="830997"/>
          </a:xfrm>
          <a:prstGeom prst="rect">
            <a:avLst/>
          </a:prstGeom>
          <a:noFill/>
        </p:spPr>
        <p:txBody>
          <a:bodyPr wrap="square" rtlCol="0">
            <a:spAutoFit/>
          </a:bodyPr>
          <a:lstStyle/>
          <a:p>
            <a:r>
              <a:rPr lang="en-US" sz="2400" dirty="0" smtClean="0">
                <a:latin typeface="+mn-lt"/>
              </a:rPr>
              <a:t>Chris Schramm, Client Services </a:t>
            </a:r>
            <a:r>
              <a:rPr lang="en-US" sz="2400" dirty="0"/>
              <a:t>CypherWorx, Inc. </a:t>
            </a:r>
          </a:p>
        </p:txBody>
      </p:sp>
    </p:spTree>
    <p:custDataLst>
      <p:tags r:id="rId1"/>
    </p:custDataLst>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Content Placeholder 2"/>
          <p:cNvSpPr>
            <a:spLocks noGrp="1"/>
          </p:cNvSpPr>
          <p:nvPr>
            <p:ph idx="1"/>
          </p:nvPr>
        </p:nvSpPr>
        <p:spPr bwMode="auto">
          <a:xfrm>
            <a:off x="273946" y="1328206"/>
            <a:ext cx="5010942" cy="227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YouTube Training Videos</a:t>
            </a:r>
          </a:p>
          <a:p>
            <a:r>
              <a:rPr lang="en-US" sz="2400" dirty="0" smtClean="0"/>
              <a:t>Admin Tools Review</a:t>
            </a:r>
          </a:p>
          <a:p>
            <a:r>
              <a:rPr lang="en-US" sz="2400" dirty="0" smtClean="0"/>
              <a:t>Support Hub Resources</a:t>
            </a:r>
            <a:endParaRPr lang="en-US" sz="24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3"/>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custDataLst>
      <p:tags r:id="rId1"/>
    </p:custDataLst>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p:nvPr/>
        </p:nvSpPr>
        <p:spPr>
          <a:xfrm>
            <a:off x="4773829" y="465051"/>
            <a:ext cx="3965609" cy="523220"/>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2800" b="1" dirty="0" smtClean="0">
                <a:solidFill>
                  <a:prstClr val="black"/>
                </a:solidFill>
              </a:rPr>
              <a:t>Training Videos</a:t>
            </a:r>
            <a:endParaRPr lang="en-US" sz="2800" b="1" dirty="0">
              <a:solidFill>
                <a:prstClr val="black"/>
              </a:solidFill>
            </a:endParaRPr>
          </a:p>
        </p:txBody>
      </p:sp>
      <p:sp>
        <p:nvSpPr>
          <p:cNvPr id="5" name="TextBox 1"/>
          <p:cNvSpPr txBox="1"/>
          <p:nvPr/>
        </p:nvSpPr>
        <p:spPr>
          <a:xfrm>
            <a:off x="314325" y="1219519"/>
            <a:ext cx="8515350" cy="4708981"/>
          </a:xfrm>
          <a:prstGeom prst="rect">
            <a:avLst/>
          </a:prstGeom>
          <a:noFill/>
        </p:spPr>
        <p:txBody>
          <a:bodyPr wrap="square" numCol="1"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200" dirty="0" smtClean="0"/>
              <a:t>25:36 </a:t>
            </a:r>
            <a:r>
              <a:rPr lang="en-US" sz="1200" dirty="0"/>
              <a:t>minute video</a:t>
            </a:r>
          </a:p>
          <a:p>
            <a:r>
              <a:rPr lang="en-US" sz="1200" b="1" dirty="0" err="1" smtClean="0"/>
              <a:t>CollaborNation</a:t>
            </a:r>
            <a:r>
              <a:rPr lang="en-US" sz="1200" b="1" dirty="0" smtClean="0"/>
              <a:t> Site Redesign</a:t>
            </a:r>
            <a:endParaRPr lang="en-US" sz="1200" b="1" dirty="0"/>
          </a:p>
          <a:p>
            <a:r>
              <a:rPr lang="en-US" sz="1200" dirty="0"/>
              <a:t>A quick look at our </a:t>
            </a:r>
            <a:r>
              <a:rPr lang="en-US" sz="1200" dirty="0" smtClean="0"/>
              <a:t>site redesign</a:t>
            </a:r>
          </a:p>
          <a:p>
            <a:r>
              <a:rPr lang="en-US" sz="1200" dirty="0">
                <a:hlinkClick r:id="rId3"/>
              </a:rPr>
              <a:t>https://support.cypherworx.com/solution/articles/4000137266-collabornation-site-redesign</a:t>
            </a:r>
            <a:endParaRPr lang="en-US" sz="1200" dirty="0" smtClean="0"/>
          </a:p>
          <a:p>
            <a:endParaRPr lang="en-US" sz="1200" dirty="0"/>
          </a:p>
          <a:p>
            <a:r>
              <a:rPr lang="en-US" sz="1200" dirty="0" smtClean="0"/>
              <a:t>48:39 </a:t>
            </a:r>
            <a:r>
              <a:rPr lang="en-US" sz="1200" dirty="0"/>
              <a:t>minute video</a:t>
            </a:r>
          </a:p>
          <a:p>
            <a:r>
              <a:rPr lang="en-US" sz="1200" b="1" dirty="0" smtClean="0"/>
              <a:t>Admin Users Group Meeting – February 21, 2019</a:t>
            </a:r>
            <a:endParaRPr lang="en-US" sz="1200" b="1" dirty="0"/>
          </a:p>
          <a:p>
            <a:r>
              <a:rPr lang="en-US" sz="1200" dirty="0" smtClean="0"/>
              <a:t>Mike </a:t>
            </a:r>
            <a:r>
              <a:rPr lang="en-US" sz="1200" dirty="0" err="1" smtClean="0"/>
              <a:t>Maether</a:t>
            </a:r>
            <a:r>
              <a:rPr lang="en-US" sz="1200" dirty="0" smtClean="0"/>
              <a:t> gives a tour of the redesign for Site Administrators</a:t>
            </a:r>
            <a:endParaRPr lang="en-US" sz="1200" dirty="0"/>
          </a:p>
          <a:p>
            <a:r>
              <a:rPr lang="en-US" sz="1200" dirty="0">
                <a:hlinkClick r:id="rId4"/>
              </a:rPr>
              <a:t>https://</a:t>
            </a:r>
            <a:r>
              <a:rPr lang="en-US" sz="1200" dirty="0" smtClean="0">
                <a:hlinkClick r:id="rId4"/>
              </a:rPr>
              <a:t>www.screencast.com/t/oaoysdg4ef</a:t>
            </a:r>
            <a:endParaRPr lang="en-US" sz="1200" dirty="0" smtClean="0"/>
          </a:p>
          <a:p>
            <a:endParaRPr lang="en-US" sz="1200" dirty="0"/>
          </a:p>
          <a:p>
            <a:r>
              <a:rPr lang="en-US" sz="1200" dirty="0" smtClean="0"/>
              <a:t>2:44 minute video</a:t>
            </a:r>
          </a:p>
          <a:p>
            <a:r>
              <a:rPr lang="en-US" sz="1200" b="1" dirty="0"/>
              <a:t>Maximize Employee Performance With Assessments</a:t>
            </a:r>
          </a:p>
          <a:p>
            <a:r>
              <a:rPr lang="en-US" sz="1200" dirty="0" smtClean="0"/>
              <a:t>A quick look at our new Assessment Feature</a:t>
            </a:r>
          </a:p>
          <a:p>
            <a:r>
              <a:rPr lang="en-US" sz="1200" dirty="0" smtClean="0">
                <a:hlinkClick r:id="rId5"/>
              </a:rPr>
              <a:t>https</a:t>
            </a:r>
            <a:r>
              <a:rPr lang="en-US" sz="1200" dirty="0">
                <a:hlinkClick r:id="rId5"/>
              </a:rPr>
              <a:t>://www.youtube.com/watch?v=gi5qzVlPK2Q&amp;t=34s</a:t>
            </a:r>
            <a:endParaRPr lang="en-US" sz="1200" dirty="0" smtClean="0"/>
          </a:p>
          <a:p>
            <a:endParaRPr lang="en-US" sz="1200" dirty="0"/>
          </a:p>
          <a:p>
            <a:r>
              <a:rPr lang="en-US" sz="1200" dirty="0" smtClean="0"/>
              <a:t>7:18 minute video </a:t>
            </a:r>
            <a:endParaRPr lang="en-US" sz="1200" dirty="0"/>
          </a:p>
          <a:p>
            <a:r>
              <a:rPr lang="en-US" sz="1200" b="1" dirty="0" smtClean="0"/>
              <a:t>Learning Management System </a:t>
            </a:r>
          </a:p>
          <a:p>
            <a:r>
              <a:rPr lang="en-US" sz="1200" dirty="0" smtClean="0"/>
              <a:t>Details how to take courses, participate in discussions, add events and upload resources.  Admins can see how to use the reporting features, course assignment options and our DIY Course Creation tool. </a:t>
            </a:r>
          </a:p>
          <a:p>
            <a:r>
              <a:rPr lang="en-US" sz="1200" dirty="0" smtClean="0">
                <a:hlinkClick r:id="rId6"/>
              </a:rPr>
              <a:t>https</a:t>
            </a:r>
            <a:r>
              <a:rPr lang="en-US" sz="1200" dirty="0">
                <a:hlinkClick r:id="rId6"/>
              </a:rPr>
              <a:t>://</a:t>
            </a:r>
            <a:r>
              <a:rPr lang="en-US" sz="1200" dirty="0" smtClean="0">
                <a:hlinkClick r:id="rId6"/>
              </a:rPr>
              <a:t>www.youtube.com/watch?v=cOrfDxQdEY4</a:t>
            </a:r>
            <a:endParaRPr lang="en-US" sz="1200" dirty="0" smtClean="0"/>
          </a:p>
          <a:p>
            <a:endParaRPr lang="en-US" sz="1200" dirty="0"/>
          </a:p>
          <a:p>
            <a:r>
              <a:rPr lang="en-US" sz="1200" dirty="0" smtClean="0"/>
              <a:t>10:41 minute video</a:t>
            </a:r>
          </a:p>
          <a:p>
            <a:r>
              <a:rPr lang="en-US" sz="1200" b="1" dirty="0" err="1" smtClean="0"/>
              <a:t>CollaborNation</a:t>
            </a:r>
            <a:r>
              <a:rPr lang="en-US" sz="1200" b="1" dirty="0" smtClean="0"/>
              <a:t> Create-a-Course (DIY) Tutorial</a:t>
            </a:r>
          </a:p>
          <a:p>
            <a:r>
              <a:rPr lang="en-US" sz="1200" dirty="0" smtClean="0"/>
              <a:t>Details the step by step process on how to turn your existing material into an online course.</a:t>
            </a:r>
          </a:p>
          <a:p>
            <a:r>
              <a:rPr lang="en-US" sz="1200" dirty="0">
                <a:hlinkClick r:id="rId7"/>
              </a:rPr>
              <a:t>https://</a:t>
            </a:r>
            <a:r>
              <a:rPr lang="en-US" sz="1200" dirty="0" smtClean="0">
                <a:hlinkClick r:id="rId7"/>
              </a:rPr>
              <a:t>www.youtube.com/watch?v=cX4AXHe5Yak</a:t>
            </a:r>
            <a:endParaRPr lang="en-US" sz="1400" dirty="0"/>
          </a:p>
        </p:txBody>
      </p:sp>
      <p:pic>
        <p:nvPicPr>
          <p:cNvPr id="6" name="Picture 5" descr="Screen Clippi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10093" y="988271"/>
            <a:ext cx="2019582" cy="2657846"/>
          </a:xfrm>
          <a:prstGeom prst="rect">
            <a:avLst/>
          </a:prstGeom>
          <a:ln>
            <a:solidFill>
              <a:schemeClr val="bg1">
                <a:lumMod val="50000"/>
              </a:schemeClr>
            </a:solidFill>
          </a:ln>
        </p:spPr>
      </p:pic>
      <p:sp>
        <p:nvSpPr>
          <p:cNvPr id="7" name="Right Arrow 6"/>
          <p:cNvSpPr/>
          <p:nvPr/>
        </p:nvSpPr>
        <p:spPr>
          <a:xfrm>
            <a:off x="5930537" y="1138906"/>
            <a:ext cx="978408" cy="3725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extLst>
      <p:ext uri="{BB962C8B-B14F-4D97-AF65-F5344CB8AC3E}">
        <p14:creationId xmlns:p14="http://schemas.microsoft.com/office/powerpoint/2010/main" val="39069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Admin Assistance</a:t>
            </a:r>
            <a:endParaRPr lang="en-US" sz="2800" b="1" dirty="0">
              <a:solidFill>
                <a:prstClr val="black"/>
              </a:solidFill>
            </a:endParaRPr>
          </a:p>
        </p:txBody>
      </p:sp>
      <p:sp>
        <p:nvSpPr>
          <p:cNvPr id="2" name="TextBox 1"/>
          <p:cNvSpPr txBox="1"/>
          <p:nvPr/>
        </p:nvSpPr>
        <p:spPr>
          <a:xfrm>
            <a:off x="595423" y="1268818"/>
            <a:ext cx="7814930" cy="3046988"/>
          </a:xfrm>
          <a:prstGeom prst="rect">
            <a:avLst/>
          </a:prstGeom>
          <a:noFill/>
        </p:spPr>
        <p:txBody>
          <a:bodyPr wrap="square" numCol="1" rtlCol="0">
            <a:spAutoFit/>
          </a:bodyPr>
          <a:lstStyle/>
          <a:p>
            <a:r>
              <a:rPr lang="en-US" sz="2400" dirty="0" smtClean="0"/>
              <a:t>Support Hub documents: </a:t>
            </a:r>
          </a:p>
          <a:p>
            <a:endParaRPr lang="en-US" sz="2400" dirty="0"/>
          </a:p>
          <a:p>
            <a:r>
              <a:rPr lang="en-US" sz="2400" dirty="0" smtClean="0"/>
              <a:t>This link will take you to a handy PDF that </a:t>
            </a:r>
            <a:r>
              <a:rPr lang="en-US" sz="2400" dirty="0"/>
              <a:t>has all the links to every section, in </a:t>
            </a:r>
            <a:r>
              <a:rPr lang="en-US" sz="2400" dirty="0" smtClean="0"/>
              <a:t>order. </a:t>
            </a:r>
          </a:p>
          <a:p>
            <a:endParaRPr lang="en-US" sz="2400" dirty="0">
              <a:hlinkClick r:id="rId3"/>
            </a:endParaRPr>
          </a:p>
          <a:p>
            <a:r>
              <a:rPr lang="en-US" sz="2400" dirty="0" smtClean="0">
                <a:hlinkClick r:id="rId3"/>
              </a:rPr>
              <a:t>https</a:t>
            </a:r>
            <a:r>
              <a:rPr lang="en-US" sz="2400" dirty="0">
                <a:hlinkClick r:id="rId3"/>
              </a:rPr>
              <a:t>://</a:t>
            </a:r>
            <a:r>
              <a:rPr lang="en-US" sz="2400" dirty="0" smtClean="0">
                <a:hlinkClick r:id="rId3"/>
              </a:rPr>
              <a:t>cypherworx.freshdesk.com/a/solutions/articles/4000151538</a:t>
            </a:r>
            <a:endParaRPr lang="en-US" sz="2400" dirty="0" smtClean="0"/>
          </a:p>
          <a:p>
            <a:endParaRPr lang="en-US" sz="2400" dirty="0"/>
          </a:p>
        </p:txBody>
      </p:sp>
    </p:spTree>
    <p:custDataLst>
      <p:tags r:id="rId1"/>
    </p:custDataLst>
    <p:extLst>
      <p:ext uri="{BB962C8B-B14F-4D97-AF65-F5344CB8AC3E}">
        <p14:creationId xmlns:p14="http://schemas.microsoft.com/office/powerpoint/2010/main" val="880560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478" y="1210485"/>
            <a:ext cx="7746512" cy="4353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Admin Tools</a:t>
            </a:r>
            <a:endParaRPr lang="en-US" sz="2800" b="1" dirty="0">
              <a:solidFill>
                <a:prstClr val="black"/>
              </a:solidFill>
            </a:endParaRPr>
          </a:p>
        </p:txBody>
      </p:sp>
    </p:spTree>
    <p:custDataLst>
      <p:tags r:id="rId1"/>
    </p:custDataLst>
    <p:extLst>
      <p:ext uri="{BB962C8B-B14F-4D97-AF65-F5344CB8AC3E}">
        <p14:creationId xmlns:p14="http://schemas.microsoft.com/office/powerpoint/2010/main" val="2928639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NEW TOOLS</a:t>
            </a:r>
            <a:endParaRPr lang="en-US" sz="2800" b="1" dirty="0">
              <a:solidFill>
                <a:prstClr val="black"/>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7233" y="1341531"/>
            <a:ext cx="6966452" cy="4130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9729477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41852</TotalTime>
  <Words>536</Words>
  <Application>Microsoft Office PowerPoint</Application>
  <PresentationFormat>On-screen Show (4:3)</PresentationFormat>
  <Paragraphs>92</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504</cp:revision>
  <cp:lastPrinted>2013-12-05T16:52:49Z</cp:lastPrinted>
  <dcterms:created xsi:type="dcterms:W3CDTF">2012-01-18T21:52:15Z</dcterms:created>
  <dcterms:modified xsi:type="dcterms:W3CDTF">2020-09-18T17:44:10Z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20098468-10C1-46B5-89C1-C1CFB885ED6C</vt:lpwstr>
  </property>
  <property fmtid="{D5CDD505-2E9C-101B-9397-08002B2CF9AE}" pid="3" name="ArticulatePath">
    <vt:lpwstr>Users Group Meeting 10-18-17</vt:lpwstr>
  </property>
</Properties>
</file>