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424" r:id="rId2"/>
    <p:sldId id="443" r:id="rId3"/>
    <p:sldId id="442" r:id="rId4"/>
    <p:sldId id="483" r:id="rId5"/>
    <p:sldId id="465" r:id="rId6"/>
    <p:sldId id="484" r:id="rId7"/>
    <p:sldId id="485" r:id="rId8"/>
    <p:sldId id="487" r:id="rId9"/>
    <p:sldId id="488" r:id="rId10"/>
    <p:sldId id="489" r:id="rId11"/>
    <p:sldId id="490" r:id="rId12"/>
    <p:sldId id="472" r:id="rId13"/>
    <p:sldId id="445" r:id="rId14"/>
    <p:sldId id="446" r:id="rId15"/>
  </p:sldIdLst>
  <p:sldSz cx="9144000" cy="6858000" type="screen4x3"/>
  <p:notesSz cx="7086600" cy="9372600"/>
  <p:custDataLst>
    <p:tags r:id="rId18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006633"/>
    <a:srgbClr val="F47C45"/>
    <a:srgbClr val="0069AA"/>
    <a:srgbClr val="EBD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45" autoAdjust="0"/>
    <p:restoredTop sz="90113" autoAdjust="0"/>
  </p:normalViewPr>
  <p:slideViewPr>
    <p:cSldViewPr snapToGrid="0">
      <p:cViewPr varScale="1">
        <p:scale>
          <a:sx n="113" d="100"/>
          <a:sy n="113" d="100"/>
        </p:scale>
        <p:origin x="-1500" y="-5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225" cy="468313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l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14788" y="0"/>
            <a:ext cx="3070225" cy="468313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6307C075-CBF3-4B35-BF3D-3ED4CC0290E4}" type="datetimeFigureOut">
              <a:rPr lang="en-US"/>
              <a:pPr>
                <a:defRPr/>
              </a:pPr>
              <a:t>9/21/2016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02700"/>
            <a:ext cx="3070225" cy="468313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l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14788" y="8902700"/>
            <a:ext cx="3070225" cy="468313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0F804B4D-782B-4993-8032-CBDDC7169C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3472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225" cy="468313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14788" y="0"/>
            <a:ext cx="3070225" cy="468313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C76D0E2-F045-4B40-9879-6DD6786B3DCE}" type="datetimeFigureOut">
              <a:rPr lang="en-US"/>
              <a:pPr>
                <a:defRPr/>
              </a:pPr>
              <a:t>9/21/2016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703263"/>
            <a:ext cx="4686300" cy="3514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046" tIns="47023" rIns="94046" bIns="47023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025" y="4451350"/>
            <a:ext cx="5670550" cy="4217988"/>
          </a:xfrm>
          <a:prstGeom prst="rect">
            <a:avLst/>
          </a:prstGeom>
        </p:spPr>
        <p:txBody>
          <a:bodyPr vert="horz" lIns="94046" tIns="47023" rIns="94046" bIns="47023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02700"/>
            <a:ext cx="3070225" cy="468313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14788" y="8902700"/>
            <a:ext cx="3070225" cy="468313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DD7CA55-11D8-425A-A30B-98CF3F803D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8282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mtClean="0"/>
              <a:t>Paul:  Introduce who the development partners are – Newroads/Roberta &amp; CypherWorx</a:t>
            </a:r>
          </a:p>
          <a:p>
            <a:pPr eaLnBrk="1" hangingPunct="1">
              <a:spcBef>
                <a:spcPct val="0"/>
              </a:spcBef>
            </a:pPr>
            <a:endParaRPr lang="en-US" altLang="en-US" smtClean="0"/>
          </a:p>
          <a:p>
            <a:pPr eaLnBrk="1" hangingPunct="1">
              <a:spcBef>
                <a:spcPct val="0"/>
              </a:spcBef>
            </a:pPr>
            <a:r>
              <a:rPr lang="en-US" altLang="en-US" smtClean="0"/>
              <a:t>The partners agree that all will be involved and be invited to every presentation.  We will also agree to communicate in some form prior to each meeting.</a:t>
            </a:r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64124" indent="-293894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75576" indent="-235115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45806" indent="-235115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116036" indent="-235115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86266" indent="-23511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056496" indent="-23511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526727" indent="-23511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996957" indent="-23511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DB17243-13B1-4A03-894C-63D68A06B27C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9398675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63F77AA-B512-491B-A4DA-826F43B43E2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876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15CD1674-B138-43DE-9B6F-8B04BB599E79}" type="datetimeFigureOut">
              <a:rPr lang="en-US"/>
              <a:pPr>
                <a:defRPr/>
              </a:pPr>
              <a:t>9/21/2016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EAE7A29F-C344-49FE-AF56-B4F3417247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936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A9340CE7-FA9E-49B5-B95C-53E2D1C0808C}" type="datetimeFigureOut">
              <a:rPr lang="en-US"/>
              <a:pPr>
                <a:defRPr/>
              </a:pPr>
              <a:t>9/21/2016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2BB453DE-B28F-4A02-ABB4-949D462A27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266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3C92C604-F740-4ED6-932C-D86AACCCD960}" type="datetimeFigureOut">
              <a:rPr lang="en-US"/>
              <a:pPr>
                <a:defRPr/>
              </a:pPr>
              <a:t>9/21/2016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AB225003-A006-4483-821B-21CF60DB6D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483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19600" y="381000"/>
            <a:ext cx="4572000" cy="11430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 b="1">
                <a:latin typeface="Arial Black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057400"/>
            <a:ext cx="8229600" cy="345916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1AC26F64-7B61-4656-99F7-AC75620842A5}" type="datetimeFigureOut">
              <a:rPr lang="en-US"/>
              <a:pPr>
                <a:defRPr/>
              </a:pPr>
              <a:t>9/21/2016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1E3CE6CE-E128-4440-8F22-9B0668D129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542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1431CD53-4A32-4FF1-8FA2-211149AD9365}" type="datetimeFigureOut">
              <a:rPr lang="en-US"/>
              <a:pPr>
                <a:defRPr/>
              </a:pPr>
              <a:t>9/21/2016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CF899776-6BDC-47AD-9363-89776CA828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343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685800"/>
            <a:ext cx="6705600" cy="11430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2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4038600" cy="3992563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2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33600"/>
            <a:ext cx="4038600" cy="3992563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2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56EAC3ED-31C0-4468-AEA4-27729B9D5409}" type="datetimeFigureOut">
              <a:rPr lang="en-US"/>
              <a:pPr>
                <a:defRPr/>
              </a:pPr>
              <a:t>9/21/2016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36C8575D-DB0A-40B5-BC80-55E55465E4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828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0" y="609600"/>
            <a:ext cx="4495800" cy="11430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2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05000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819399"/>
            <a:ext cx="4040188" cy="3306763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905000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819399"/>
            <a:ext cx="4041775" cy="3306763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CC4F9D2C-ECE3-4997-8559-0B4F198E279C}" type="datetimeFigureOut">
              <a:rPr lang="en-US"/>
              <a:pPr>
                <a:defRPr/>
              </a:pPr>
              <a:t>9/21/2016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DE8CA93F-880D-4A79-BF0C-4F315B56CB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523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4800" y="609600"/>
            <a:ext cx="4572000" cy="11430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2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C4C63CE2-D2E0-4B1A-B7D9-D289B6180C58}" type="datetimeFigureOut">
              <a:rPr lang="en-US"/>
              <a:pPr>
                <a:defRPr/>
              </a:pPr>
              <a:t>9/21/2016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42D5C9CE-0739-461F-BF18-7736C6A2D7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3985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4FD21AD9-E321-4B54-BC2A-0C7E2A8FBE80}" type="datetimeFigureOut">
              <a:rPr lang="en-US"/>
              <a:pPr>
                <a:defRPr/>
              </a:pPr>
              <a:t>9/21/2016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ED938270-9E09-4433-B94C-9E3E8C917C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3313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82880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09800"/>
            <a:ext cx="5111750" cy="3916363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  <a:lvl2pPr>
              <a:defRPr sz="28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000">
                <a:latin typeface="Arial" pitchFamily="34" charset="0"/>
                <a:cs typeface="Arial" pitchFamily="34" charset="0"/>
              </a:defRPr>
            </a:lvl4pPr>
            <a:lvl5pPr>
              <a:defRPr sz="20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124200"/>
            <a:ext cx="3008313" cy="30019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3710F072-2F73-49FC-8B53-E3B3622670D6}" type="datetimeFigureOut">
              <a:rPr lang="en-US"/>
              <a:pPr>
                <a:defRPr/>
              </a:pPr>
              <a:t>9/21/2016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666EE30F-46F6-4FFF-AA82-4C01A682CA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802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4AA31F1C-8781-4EA0-81CF-E1244115C64F}" type="datetimeFigureOut">
              <a:rPr lang="en-US"/>
              <a:pPr>
                <a:defRPr/>
              </a:pPr>
              <a:t>9/21/2016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4B1A7AE5-3FC0-45CD-8FE6-136B0A7367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230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4571990" y="6019800"/>
            <a:ext cx="4572000" cy="609600"/>
          </a:xfrm>
          <a:prstGeom prst="rect">
            <a:avLst/>
          </a:prstGeom>
          <a:solidFill>
            <a:srgbClr val="0069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-10886" y="381000"/>
            <a:ext cx="4572000" cy="609600"/>
          </a:xfrm>
          <a:prstGeom prst="rect">
            <a:avLst/>
          </a:prstGeom>
          <a:solidFill>
            <a:srgbClr val="0069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1028" name="Picture 2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738" y="5975350"/>
            <a:ext cx="33877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687" r:id="rId1"/>
    <p:sldLayoutId id="2147484688" r:id="rId2"/>
    <p:sldLayoutId id="2147484689" r:id="rId3"/>
    <p:sldLayoutId id="2147484690" r:id="rId4"/>
    <p:sldLayoutId id="2147484691" r:id="rId5"/>
    <p:sldLayoutId id="2147484692" r:id="rId6"/>
    <p:sldLayoutId id="2147484693" r:id="rId7"/>
    <p:sldLayoutId id="2147484694" r:id="rId8"/>
    <p:sldLayoutId id="2147484695" r:id="rId9"/>
    <p:sldLayoutId id="2147484696" r:id="rId10"/>
    <p:sldLayoutId id="2147484697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tmp"/><Relationship Id="rId2" Type="http://schemas.openxmlformats.org/officeDocument/2006/relationships/hyperlink" Target="mailto:canderson@cypherworx.com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hyperlink" Target="http://support.cypherworx.com/support/discussions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esrc=s&amp;frm=1&amp;source=images&amp;cd=&amp;cad=rja&amp;docid=-mIZ-n14f1nguM&amp;tbnid=0y-8S3_uw0rSwM:&amp;ved=0CAUQjRw&amp;url=http://ltcadministrator.com/listing/the-80th-street-residence/&amp;ei=7IvVUumsFrHnsASHvILAAQ&amp;bvm=bv.59378465,d.eW0&amp;psig=AFQjCNG0ykIQpeMCzgLN-0_Hi1CqThyZDg&amp;ust=1389813093714214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s://collabornation.net/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admin@collabornation.net" TargetMode="External"/><Relationship Id="rId2" Type="http://schemas.openxmlformats.org/officeDocument/2006/relationships/hyperlink" Target="https://collabornation.net/user/reset/10069136/1474389152/BYthwSn4oSFgQkUubHHKFzpelMqxRfsXLjpxowu1U18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2388" y="1725613"/>
            <a:ext cx="3001962" cy="300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TextBox 5"/>
          <p:cNvSpPr txBox="1">
            <a:spLocks noChangeArrowheads="1"/>
          </p:cNvSpPr>
          <p:nvPr/>
        </p:nvSpPr>
        <p:spPr bwMode="auto">
          <a:xfrm>
            <a:off x="4887913" y="2071688"/>
            <a:ext cx="3027362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3600" b="1">
                <a:solidFill>
                  <a:srgbClr val="F47C45"/>
                </a:solidFill>
              </a:rPr>
              <a:t>Administrators</a:t>
            </a:r>
          </a:p>
          <a:p>
            <a:pPr algn="ctr" eaLnBrk="1" hangingPunct="1"/>
            <a:r>
              <a:rPr lang="en-US" altLang="en-US" sz="3600" b="1">
                <a:solidFill>
                  <a:srgbClr val="F47C45"/>
                </a:solidFill>
              </a:rPr>
              <a:t>Users Group</a:t>
            </a:r>
          </a:p>
          <a:p>
            <a:pPr algn="ctr" eaLnBrk="1" hangingPunct="1"/>
            <a:r>
              <a:rPr lang="en-US" altLang="en-US" sz="3600" b="1">
                <a:solidFill>
                  <a:srgbClr val="F47C45"/>
                </a:solidFill>
              </a:rPr>
              <a:t>Meeting</a:t>
            </a:r>
          </a:p>
        </p:txBody>
      </p:sp>
      <p:pic>
        <p:nvPicPr>
          <p:cNvPr id="13316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5525" y="3895725"/>
            <a:ext cx="3133725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8088086" y="6128657"/>
            <a:ext cx="9492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9/21/16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 bwMode="auto">
          <a:xfrm>
            <a:off x="4562374" y="304798"/>
            <a:ext cx="4429225" cy="8164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/>
            <a:r>
              <a:rPr lang="en-US" altLang="en-US" sz="2800" b="1" dirty="0" err="1" smtClean="0"/>
              <a:t>eNewsletter</a:t>
            </a:r>
            <a:endParaRPr lang="en-US" altLang="en-US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5274644" y="1799777"/>
            <a:ext cx="350487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Reminder: we have a monthly newsletter put out by our Marketing Department and if you do not currently receive it and would like to then please contact Catherine Anderson at </a:t>
            </a:r>
            <a:r>
              <a:rPr lang="en-US" sz="1600" dirty="0" smtClean="0">
                <a:hlinkClick r:id="rId2"/>
              </a:rPr>
              <a:t>canderson@cypherworx.com</a:t>
            </a:r>
            <a:endParaRPr lang="en-US" sz="1600" dirty="0" smtClean="0"/>
          </a:p>
          <a:p>
            <a:endParaRPr lang="en-US" sz="1600" dirty="0"/>
          </a:p>
          <a:p>
            <a:r>
              <a:rPr lang="en-US" sz="1600" dirty="0" smtClean="0"/>
              <a:t>You will find updates, information on conferences we are attending and upcoming webinars, newly published courses and new partners in each issue.</a:t>
            </a:r>
            <a:endParaRPr lang="en-US" sz="1600" dirty="0"/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896" y="1896030"/>
            <a:ext cx="4443673" cy="2416417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836162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 bwMode="auto">
          <a:xfrm>
            <a:off x="4639376" y="333675"/>
            <a:ext cx="4429225" cy="5614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/>
            <a:r>
              <a:rPr lang="en-US" altLang="en-US" sz="2800" b="1" dirty="0" smtClean="0">
                <a:solidFill>
                  <a:prstClr val="black"/>
                </a:solidFill>
              </a:rPr>
              <a:t>Merging Learner Accounts</a:t>
            </a:r>
            <a:endParaRPr lang="en-US" altLang="en-US" sz="2800" b="1" dirty="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46982" y="1104906"/>
            <a:ext cx="7988968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prstClr val="black"/>
                </a:solidFill>
              </a:rPr>
              <a:t>Some learners do not access a site more than a few times a year, and they are likely to forget which email address or password is associated with their account.</a:t>
            </a:r>
          </a:p>
          <a:p>
            <a:endParaRPr lang="en-US" sz="1600" dirty="0">
              <a:solidFill>
                <a:prstClr val="black"/>
              </a:solidFill>
            </a:endParaRPr>
          </a:p>
          <a:p>
            <a:r>
              <a:rPr lang="en-US" sz="1600" dirty="0" smtClean="0">
                <a:solidFill>
                  <a:prstClr val="black"/>
                </a:solidFill>
              </a:rPr>
              <a:t>Many times they simply create another account with a different email address to accomplish </a:t>
            </a:r>
            <a:r>
              <a:rPr lang="en-US" sz="1600" smtClean="0">
                <a:solidFill>
                  <a:prstClr val="black"/>
                </a:solidFill>
              </a:rPr>
              <a:t>the assignment(s) </a:t>
            </a:r>
            <a:r>
              <a:rPr lang="en-US" sz="1600" dirty="0" smtClean="0">
                <a:solidFill>
                  <a:prstClr val="black"/>
                </a:solidFill>
              </a:rPr>
              <a:t>of the moment!</a:t>
            </a:r>
          </a:p>
          <a:p>
            <a:endParaRPr lang="en-US" sz="1600" dirty="0">
              <a:solidFill>
                <a:prstClr val="black"/>
              </a:solidFill>
            </a:endParaRPr>
          </a:p>
          <a:p>
            <a:r>
              <a:rPr lang="en-US" sz="1600" dirty="0" smtClean="0">
                <a:solidFill>
                  <a:prstClr val="black"/>
                </a:solidFill>
              </a:rPr>
              <a:t>That may cause some confusion for you as an administrator when you look at reporting information. </a:t>
            </a:r>
            <a:endParaRPr lang="en-US" sz="1600" dirty="0">
              <a:solidFill>
                <a:prstClr val="black"/>
              </a:solidFill>
            </a:endParaRPr>
          </a:p>
          <a:p>
            <a:pPr algn="ctr"/>
            <a:r>
              <a:rPr lang="en-US" b="1" dirty="0" smtClean="0">
                <a:solidFill>
                  <a:prstClr val="black"/>
                </a:solidFill>
              </a:rPr>
              <a:t>We can fix it! </a:t>
            </a:r>
            <a:endParaRPr lang="en-US" b="1" dirty="0">
              <a:solidFill>
                <a:prstClr val="black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52308" y="3563199"/>
            <a:ext cx="6978315" cy="2031325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prstClr val="black"/>
                </a:solidFill>
              </a:rPr>
              <a:t>Send us the learner name and the emails that have been used to set up accounts for the same person.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prstClr val="black"/>
                </a:solidFill>
              </a:rPr>
              <a:t>Our process is to keep the original account and move any courses from subsequent accounts to the original account.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prstClr val="black"/>
                </a:solidFill>
              </a:rPr>
              <a:t>Then we delete the newer account(s).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prstClr val="black"/>
                </a:solidFill>
              </a:rPr>
              <a:t>If the learner prefers to use the more recent email address then we modify the original account to have that email address.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prstClr val="black"/>
                </a:solidFill>
              </a:rPr>
              <a:t>Lastly we will change the password on the account and notify you so that you can inform the learner of the newest log in information</a:t>
            </a:r>
            <a:r>
              <a:rPr lang="en-US" sz="1400" dirty="0" smtClean="0">
                <a:solidFill>
                  <a:prstClr val="black"/>
                </a:solidFill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1524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036638"/>
            <a:ext cx="6934200" cy="477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1"/>
          <p:cNvSpPr>
            <a:spLocks noGrp="1"/>
          </p:cNvSpPr>
          <p:nvPr>
            <p:ph type="title"/>
          </p:nvPr>
        </p:nvSpPr>
        <p:spPr bwMode="auto">
          <a:xfrm>
            <a:off x="4419600" y="381001"/>
            <a:ext cx="4572000" cy="6556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altLang="en-US" sz="3600" dirty="0" smtClean="0">
                <a:latin typeface="+mn-lt"/>
                <a:cs typeface="Arial" charset="0"/>
              </a:rPr>
              <a:t>Support Hub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TextBox 2"/>
          <p:cNvSpPr txBox="1">
            <a:spLocks noChangeArrowheads="1"/>
          </p:cNvSpPr>
          <p:nvPr/>
        </p:nvSpPr>
        <p:spPr bwMode="auto">
          <a:xfrm>
            <a:off x="4768395" y="1171881"/>
            <a:ext cx="4121150" cy="3093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1500" dirty="0" smtClean="0"/>
              <a:t>If </a:t>
            </a:r>
            <a:r>
              <a:rPr lang="en-US" altLang="en-US" sz="1500" dirty="0"/>
              <a:t>you have any suggestions, and/or would like to request a new feature that would increase YOUR overall customer experience with our system, then please share them with us. </a:t>
            </a:r>
          </a:p>
          <a:p>
            <a:pPr eaLnBrk="1" hangingPunct="1"/>
            <a:endParaRPr lang="en-US" altLang="en-US" sz="1500" dirty="0"/>
          </a:p>
          <a:p>
            <a:pPr eaLnBrk="1" hangingPunct="1"/>
            <a:r>
              <a:rPr lang="en-US" altLang="en-US" sz="1500" dirty="0" smtClean="0"/>
              <a:t>Any </a:t>
            </a:r>
            <a:r>
              <a:rPr lang="en-US" altLang="en-US" sz="1500" dirty="0"/>
              <a:t>features which are incorporated into our </a:t>
            </a:r>
            <a:r>
              <a:rPr lang="en-US" altLang="en-US" sz="1500" dirty="0" err="1"/>
              <a:t>LMS</a:t>
            </a:r>
            <a:r>
              <a:rPr lang="en-US" altLang="en-US" sz="1500" dirty="0"/>
              <a:t> will be announced on next month’s call. By sharing your ideas with us you are assigning us all rights to the features. </a:t>
            </a:r>
            <a:endParaRPr lang="en-US" altLang="en-US" sz="1500" dirty="0" smtClean="0"/>
          </a:p>
          <a:p>
            <a:pPr eaLnBrk="1" hangingPunct="1"/>
            <a:endParaRPr lang="en-US" altLang="en-US" sz="1500" dirty="0"/>
          </a:p>
          <a:p>
            <a:pPr eaLnBrk="1" hangingPunct="1"/>
            <a:r>
              <a:rPr lang="en-US" altLang="en-US" sz="1500" dirty="0" smtClean="0"/>
              <a:t>In </a:t>
            </a:r>
            <a:r>
              <a:rPr lang="en-US" altLang="en-US" sz="1500" dirty="0"/>
              <a:t>appreciation of your time</a:t>
            </a:r>
            <a:r>
              <a:rPr lang="en-US" altLang="en-US" sz="1500" dirty="0" smtClean="0"/>
              <a:t>, </a:t>
            </a:r>
            <a:r>
              <a:rPr lang="en-US" altLang="en-US" sz="1500" dirty="0"/>
              <a:t>submitters whose features are incorporated into our </a:t>
            </a:r>
            <a:r>
              <a:rPr lang="en-US" altLang="en-US" sz="1500" dirty="0" err="1"/>
              <a:t>LMS</a:t>
            </a:r>
            <a:r>
              <a:rPr lang="en-US" altLang="en-US" sz="1500" dirty="0"/>
              <a:t> will be sent a $5 Starbucks gift card as a quick </a:t>
            </a:r>
            <a:r>
              <a:rPr lang="en-US" altLang="en-US" sz="1500" dirty="0" smtClean="0"/>
              <a:t>“Thank </a:t>
            </a:r>
            <a:r>
              <a:rPr lang="en-US" altLang="en-US" sz="1500" dirty="0"/>
              <a:t>You</a:t>
            </a:r>
            <a:r>
              <a:rPr lang="en-US" altLang="en-US" sz="1500" dirty="0" smtClean="0"/>
              <a:t>!”</a:t>
            </a:r>
            <a:endParaRPr lang="en-US" altLang="en-US" sz="1500" dirty="0"/>
          </a:p>
        </p:txBody>
      </p:sp>
      <p:sp>
        <p:nvSpPr>
          <p:cNvPr id="27653" name="TextBox 2"/>
          <p:cNvSpPr txBox="1">
            <a:spLocks noChangeArrowheads="1"/>
          </p:cNvSpPr>
          <p:nvPr/>
        </p:nvSpPr>
        <p:spPr bwMode="auto">
          <a:xfrm>
            <a:off x="254000" y="5010150"/>
            <a:ext cx="4033838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1400" dirty="0">
                <a:hlinkClick r:id="rId2"/>
              </a:rPr>
              <a:t>http://support.cypherworx.com/support/discussions</a:t>
            </a:r>
            <a:endParaRPr lang="en-US" altLang="en-US" sz="1400" dirty="0"/>
          </a:p>
          <a:p>
            <a:pPr algn="ctr" eaLnBrk="1" hangingPunct="1"/>
            <a:r>
              <a:rPr lang="en-US" altLang="en-US" sz="1400" dirty="0"/>
              <a:t>Click on “Suggestion Box” to add your ideas </a:t>
            </a:r>
          </a:p>
          <a:p>
            <a:pPr algn="ctr" eaLnBrk="1" hangingPunct="1"/>
            <a:r>
              <a:rPr lang="en-US" altLang="en-US" sz="1400" dirty="0"/>
              <a:t>in our community forum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4419600" y="359228"/>
            <a:ext cx="4582886" cy="5987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3600" b="1" dirty="0" smtClean="0">
                <a:latin typeface="+mn-lt"/>
                <a:cs typeface="Arial" charset="0"/>
              </a:rPr>
              <a:t>Suggestions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0204" y="1132114"/>
            <a:ext cx="1693911" cy="38780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Straight Arrow Connector 2"/>
          <p:cNvCxnSpPr/>
          <p:nvPr/>
        </p:nvCxnSpPr>
        <p:spPr>
          <a:xfrm flipH="1">
            <a:off x="2188029" y="4103914"/>
            <a:ext cx="1589314" cy="0"/>
          </a:xfrm>
          <a:prstGeom prst="straightConnector1">
            <a:avLst/>
          </a:prstGeom>
          <a:ln w="762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6953" y="4295467"/>
            <a:ext cx="2608936" cy="16077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 txBox="1">
            <a:spLocks/>
          </p:cNvSpPr>
          <p:nvPr/>
        </p:nvSpPr>
        <p:spPr bwMode="auto">
          <a:xfrm>
            <a:off x="381000" y="1600200"/>
            <a:ext cx="8382000" cy="366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z="2800" dirty="0" smtClean="0"/>
              <a:t>Please feel free to reach out to any of us after the webinar if you have more questions.</a:t>
            </a:r>
          </a:p>
          <a:p>
            <a:pPr>
              <a:defRPr/>
            </a:pPr>
            <a:endParaRPr lang="en-US" altLang="en-US" sz="2800" dirty="0" smtClean="0"/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altLang="en-US" sz="2800" dirty="0" smtClean="0"/>
              <a:t>Debbie </a:t>
            </a:r>
            <a:r>
              <a:rPr lang="en-US" altLang="en-US" sz="2800" dirty="0" err="1" smtClean="0"/>
              <a:t>DiBacco</a:t>
            </a:r>
            <a:r>
              <a:rPr lang="en-US" altLang="en-US" sz="2800" dirty="0" smtClean="0"/>
              <a:t> – ddibacco@cypherworx.com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altLang="en-US" sz="2800" dirty="0" smtClean="0"/>
              <a:t>Chris Glenn – cglenn@cypherworx.com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altLang="en-US" sz="2800" dirty="0" smtClean="0"/>
              <a:t>Al Ryan – aryan@cypherworx.com</a:t>
            </a:r>
          </a:p>
          <a:p>
            <a:pPr>
              <a:defRPr/>
            </a:pPr>
            <a:endParaRPr lang="en-US" altLang="en-US" sz="2800" b="1" dirty="0" smtClean="0"/>
          </a:p>
        </p:txBody>
      </p:sp>
      <p:sp>
        <p:nvSpPr>
          <p:cNvPr id="3" name="Title 1"/>
          <p:cNvSpPr txBox="1">
            <a:spLocks/>
          </p:cNvSpPr>
          <p:nvPr/>
        </p:nvSpPr>
        <p:spPr bwMode="auto">
          <a:xfrm>
            <a:off x="4419600" y="432940"/>
            <a:ext cx="4572000" cy="535894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en-US" altLang="en-US" sz="3600" b="1" dirty="0" smtClean="0">
                <a:latin typeface="+mn-lt"/>
                <a:cs typeface="Arial" charset="0"/>
              </a:rPr>
              <a:t>Contact Info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447800"/>
            <a:ext cx="609600" cy="416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TextBox 2"/>
          <p:cNvSpPr txBox="1">
            <a:spLocks noChangeArrowheads="1"/>
          </p:cNvSpPr>
          <p:nvPr/>
        </p:nvSpPr>
        <p:spPr bwMode="auto">
          <a:xfrm>
            <a:off x="3352800" y="1600200"/>
            <a:ext cx="4191000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en-US" dirty="0"/>
              <a:t>Right-click on the orange arrow and  you’ll see two options: Auto-Hide Control Panel or Show Control Panel. 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Clicking on “Show Control Panel” will let you keep the control panel open throughout the presentation.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2057400" y="1866900"/>
            <a:ext cx="1295400" cy="0"/>
          </a:xfrm>
          <a:prstGeom prst="line">
            <a:avLst/>
          </a:prstGeom>
          <a:ln w="38100">
            <a:solidFill>
              <a:srgbClr val="FF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41" name="Title 1"/>
          <p:cNvSpPr txBox="1">
            <a:spLocks/>
          </p:cNvSpPr>
          <p:nvPr/>
        </p:nvSpPr>
        <p:spPr bwMode="auto">
          <a:xfrm>
            <a:off x="4419600" y="381000"/>
            <a:ext cx="4572000" cy="6313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/>
            <a:r>
              <a:rPr lang="en-US" altLang="en-US" sz="3600" b="1" dirty="0" smtClean="0"/>
              <a:t>Housekeeping</a:t>
            </a:r>
            <a:endParaRPr lang="en-US" alt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7064" y="1567548"/>
            <a:ext cx="2562225" cy="375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7" name="TextBox 2"/>
          <p:cNvSpPr txBox="1">
            <a:spLocks noChangeArrowheads="1"/>
          </p:cNvSpPr>
          <p:nvPr/>
        </p:nvSpPr>
        <p:spPr bwMode="auto">
          <a:xfrm>
            <a:off x="4376064" y="2024748"/>
            <a:ext cx="4310736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en-US" dirty="0" smtClean="0"/>
              <a:t>If you have a question, please </a:t>
            </a:r>
            <a:r>
              <a:rPr lang="en-US" altLang="en-US" dirty="0"/>
              <a:t>type </a:t>
            </a:r>
            <a:r>
              <a:rPr lang="en-US" altLang="en-US" dirty="0" smtClean="0"/>
              <a:t>it </a:t>
            </a:r>
            <a:r>
              <a:rPr lang="en-US" altLang="en-US" dirty="0"/>
              <a:t>into the questions area on your “Go To Webinar” control panel. </a:t>
            </a:r>
            <a:endParaRPr lang="en-US" altLang="en-US" dirty="0" smtClean="0"/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 smtClean="0"/>
              <a:t>We want to encourage questions, so please feel free to type them in at any time.</a:t>
            </a:r>
            <a:endParaRPr lang="en-US" alt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3080664" y="2291448"/>
            <a:ext cx="1295400" cy="0"/>
          </a:xfrm>
          <a:prstGeom prst="line">
            <a:avLst/>
          </a:prstGeom>
          <a:ln w="38100">
            <a:solidFill>
              <a:srgbClr val="FF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 txBox="1">
            <a:spLocks/>
          </p:cNvSpPr>
          <p:nvPr/>
        </p:nvSpPr>
        <p:spPr bwMode="auto">
          <a:xfrm>
            <a:off x="4419600" y="381000"/>
            <a:ext cx="4572000" cy="6313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/>
            <a:r>
              <a:rPr lang="en-US" altLang="en-US" sz="3600" b="1" dirty="0" smtClean="0"/>
              <a:t>Housekeeping</a:t>
            </a:r>
            <a:endParaRPr lang="en-US" alt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 bwMode="auto">
          <a:xfrm>
            <a:off x="4757050" y="445304"/>
            <a:ext cx="3918858" cy="501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3600" b="1" dirty="0" smtClean="0">
                <a:latin typeface="+mn-lt"/>
                <a:cs typeface="Arial" charset="0"/>
              </a:rPr>
              <a:t>Our Presenters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890148" y="2464448"/>
            <a:ext cx="57857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n-lt"/>
              </a:rPr>
              <a:t>Chris Glenn, Customer Service Rep CypherWorx, Inc. </a:t>
            </a:r>
            <a:endParaRPr lang="en-US" sz="2400" dirty="0">
              <a:latin typeface="+mn-lt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275" y="3413908"/>
            <a:ext cx="1303940" cy="149021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890148" y="3975761"/>
            <a:ext cx="57857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n-lt"/>
              </a:rPr>
              <a:t>Debbie </a:t>
            </a:r>
            <a:r>
              <a:rPr lang="en-US" sz="2400" dirty="0" err="1" smtClean="0">
                <a:latin typeface="+mn-lt"/>
              </a:rPr>
              <a:t>DiBacco</a:t>
            </a:r>
            <a:r>
              <a:rPr lang="en-US" sz="2400" dirty="0" smtClean="0">
                <a:latin typeface="+mn-lt"/>
              </a:rPr>
              <a:t>, Director, Client Services </a:t>
            </a:r>
            <a:r>
              <a:rPr lang="en-US" sz="2400" dirty="0"/>
              <a:t>CypherWorx, Inc.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275" y="1845469"/>
            <a:ext cx="13335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3843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 descr="data:image/jpeg;base64,/9j/4AAQSkZJRgABAQAAAQABAAD/2wCEAAkGBhMSERQUExQVFBUWGBgXFxgYGBccGxgWGRQYGRgYGBkdHSYeFx4jGRUVHy8gIycpLCwsFx8xNTAqNSYrLCkBCQoKDgwOGA8PGiwlHiIsKSwpKiwpKSksKSwqLCksKSwsLCosLCwpLCwsLCksLCwsLCwsLCwsKSwpLCwsLCkpLP/AABEIAHgAtAMBIgACEQEDEQH/xAAcAAABBQEBAQAAAAAAAAAAAAAAAwQFBgcCAQj/xABMEAACAQIDBQQECQUPBAMAAAABAgMAEQQSIQUGMUFRBxMiYRQycYEjM0JSYnKRobFTY5LB4hUWFyRDZHOCoqOy0dLj8HSzwvElNJP/xAAZAQADAQEBAAAAAAAAAAAAAAAAAwQCAQX/xAAnEQADAAEDBQABBAMAAAAAAAAAAQIRAxIxBBMhQVEyYZGhsSLw8f/aAAwDAQACEQMRAD8At/8ACtqB6Nxj7z43yvb4v767h7Uy2T+LaOpa/e8LX0+L14VnoW7KBqTh+H9WlMI5HcLbQo1/aC1X9mCbuUX3D9qmYxfxa3eMV+N4WNr/ABetTn77/wA1/b/ZrI8Bxwn9I3+Kr2iE6AXPlXHowG+iw/vv/Nf2/wBmgb3fmv7f7NN8Du07ayeEdOdT2F2RFHwUE9TrSa7aGTvZF4jeDE5QYsGZCTaxlCADrcofwp9gcVim1kgij8hOzH/sgffS+M2vBCLyypGPpMB91VvG9q2AQ2WRpT0jUmlqKr8ZN5xyy3ivaz9+06V/iMFOw6spA/GkTvzjz/IRJ9Z1/wBVbXT2zPcRo1FZyN9Mb/Nh/XT/AFV4d9sdyXDt7HT/AFVpdLb+fuYrWlGj3rlyeQB9pt+o1n8W/wDjR6+DzD82QfwY08h7U4BpNFPCfpRm1crptSfQTrw/+FpnxMy8Ig3sf9mozEbzul80BFvpfs0ps/fbBTfF4iO55E5T99S7KjjUBgfYRS8bfyQzO7hmZSdttiR6Jw0+P/2q8Hbf/NP7/wD2qmtv9k+GmzNFeFz09W/mOVZft7cvFYP4yMlOTrqvvI4e+mStNmW6ReP4bf5p/f8A+1XLdt9rfxP+/wD9qsyiQk2FKYjCEDQjiPspvZkxvZskPaVdQ5w5AKZ7h787W9SnEPaGrBT3Vs3C7+dvm1StlSP6PHaxHdmwPUGnS8AWUE35cta72YOdxlubfs/kR/8Ap+xXtVEwqbnWvKOzHwO4ysB7OhHH0f8A8aWweIb+Li91ysfK+ZudIKvjT/pz/hqT3Y2Y874WJb2sxboBma5++m5x5MYFd29mSYloMsd7SMWe1ggBH49K1zZ2yEiGmrdTSezNmxYODIpyogJZjz6sTWc7ydoMuLZocGRHCo+EmY2AHW/yR05mp/8APWeFwOwo55LlvL2gYXBghnDycAim5v59Ko21N9sfMLu6YCE8C2shHkvrH22FUwbYSAn0YEudGnkF2P8ARr8gHrxqPMLO12a7txzEk/1jyqzS6WUT3rslMZtHDZiSsmLf58rFVJ+qNaTG9Uy6RCOEfQQX+03NIR7uzN6qhj0DLm+zjXEmxJ19eNk+sCP1VUpjhiHVMJttzv68jt7TSa4xutIMmUkHlTpMA9gSMoPDNpf2XpimUKdU/Z0Mc/X7hQ07HjRLg3SxZSAeB5H2GuBTYSJ9Rv2KxzMOBI9hNP4948SosJmI6NZh99RwrljTKmWvKJ41KT8MfybYRz8Nho2+lGSjfdp91S+yNvNF/wDUxjRt+RxHqnyD6D7aqrGkXqS9KWehp6tLk2HZXam0bLHj4u5J4SLqjeYIuD7jV8gxMWIjurJJGw5EEEedfNmz9tyQgoLPG3rRPqh93yT5ip7d/azwsZcAzKRq+Gc5rjqh+UPvFedq9KvXgvjW+l03u7LwAZcIDfiY/wDT/lWfrs3Xx3uDqPMcjW07n76xY+O6+GRfXQnUeY8r1Fb/AG6IkRp4R8IurKPlAcfeONIi3D22MqU1mSoRMgRNSDlIB6C9LxS2A1zedRsU6dytxdrMPv4UJiNNBYdKrEkt6TRUG2IPWiuAIRjxxf8ATn/DWr9n+xO4wcRYDOwzE8wGNwKznd3CCTF4RDwaKx9lta1Le7aowuClkGhC5V+sRYVNrZbUr2O0/GWzPu0Ted8XiPQYWyxrfvW5WGrE24hQOHM1Qtq7RVgIoQUgTgDxducj9WP3Uuk5TCO59fEuQTz7tCLi/m17+yoavS0dOZSI9W2z2ncWHLHKTlQeJ2PTiSevQDzrnZ0yK95EDjKQAb2uRodOlL4GSKMhpT3wXURLcKzcs7GwC34jWm0xUoncFsyMN3zqSCO9tzEI0RR9OQgAdAxqBkxE8juRnW7eopbKvRbXqZG9ozIW8XrStpZTOBaFbfMj8P2U3G1JJRGkAYkKSwCjM0rE55GbkLaeykTlPLQ6trWEx1ulsgGDFYsqJDAoCIeHeEE5z1ygVXWkLnM5LMdSTxJ61ct0Md+50j+kyRiOVbPCLux6NYCw4mut593DhSk+DCtBMfg3AuUZuC6+r5HyrU6m3Ue73wYcZhY9chgdhH9z3SRgjOyy+LhDEOLkciwNgOJvUZPLFCAIxluLh2UNM4+dlPhiXoDran239p+jsuFAzmMB5mJvnxLC4zfOCE8OFxVZaQsSzEsxNyTzP/OXKmaEVb3N+BPUakwklySRBljdrlwgubgZk6HTip4GnmA2IqMjN8IwClk5d4/xUZ68CW6CjYeGyYfHSNoRh9B5lvDf220HkajF2niNGBPyje1rs4sx8zbS/KtW6bcy+DmmpSVWuSMnJzNmILZmzEcCbm5Hle9vKm7GnEeHZyQOXEngB59KbScSL3867n0dS8nBNdRylSGUkEG4I4g9QeRrmissavBZsPtNr+mYf4OeKxmC6CRTp3gA4XOjL53rcN194ExuGSZdLizDo3AivnjYW0O5mVuK8GHIqdGFaB2XYpsPtGfCX8DZyo6ZfED+iah6rSTnPwp0b84Ot/tjej4gsvqSeIW5NzFV6CbTU1qfaTgc+CZraxlWHsvY1jsmItS9Gt0G7WGdYiazGxNFeJLcXtaimGSy7lyD0/Bf0R/wmrj2vqTs1rflI7+y5vVB2DP3WJwkltFQ/rvWvbe2cuLwkkfz0uvttcffU1vbqTTGT5lowGVwsGCYjMq57jqRKSR+Fc7w7UjnkDRoEAFjpal4MITDNhmBEsLGRF5kW+FX3WvUFXqzhkN5TPaKKKaKO4IS7Ko4swUe0kCrdvJiVwU64SAeCLKZz8qVzqQx5qByqoRsQQRoQQR7Qbg/bapjau0FxUhmc5JWAD6EqzAWzDpccqXUt0s8G5pJP6dbWxGGeNO5WTvSxMrudGB4AC9XrcHGr6Esc+qmcCEHmVUsbeQtWeRpENWZn8lFvtJ4U7XbsnexPoBD8Wg9VQeIHmeZNcvR3ztRydZRW6hnicQZJJJG1Lu7H3sa5AvoNSeXX2U8k2fdiYypQkkXYAgE3sQTpa9LwYuPDWZLSzfJP8nGev0259KqVKYSXJFUO9Rt8E1ioFwuCaOTWS6yTJe+ZzpBC3uDORVZxODl7wd8cpsG4jQHUZQDYAV7BiS4kWQs2ZhKzc8631PuPCuGxyXzP8L9EeFT5MeJHkKlmXLeeWXbppLHCJnEbKHoYa4jD5pnJ9bu/VhUjq5NwPfVbOx57A909iQBpxuLi3UW1vwqWm3kWURCYEjMXmy/LIFkC/NVV0ApOXetmE2gR5LKGAvliFvg1HAXAtfnS1vQ7EMi12RMeEba2tpxvwt191KbY2ScOyIzAyFQzqNchPBD5241KQ72kSQM2bLEtsvVtfEx5gmxt0FQGJnLsWbVmJZieJY6k/bWpdN+QanHgmNr7ZjmSJEjCsgsSABytVu3MP8A877IiD7RCt/vqk7u4NXlzSaRxjO58hwHvNhWg9kuy3mxM2OcEA5gvmWOv2ACk67U6bX6f2a08us/74L5vu1sBiL/ADPvuKwqXl9lbB2obTEeD7u/ikIFvIamsbMt6i0FiSnU5FowbaUVxCSRRVIoksIbyYc/mm/XWndme3e9wkcbnxpmAvzUNp76y/Cnx4f+if8AXS2w9oND6I6GxEr+8XNx770rUjejUVtZb+0vc6QSDH4b4xLM4A1uvyh104is6xuDWdWngXL+VhGpQ82TmU/Ct53a3kjxsRZdCCVdTyI/EVU97+zIs/pGBbupRqVGgJ6g8vYdDXNDX2vbZ3U01XlGMivan9oQRu5SdPQ8QNC2UmKQ8yV4xnzFxUdjdiyxeuvhPB1N1I6hhpXpzqJkVabRKx4BO5RmiGUwO7OPWEgYhfvyi3nTPZ2zQ8DSEOWV1WykDQqTfUeVeRbXZDCQgHdIUINysikkkMOhvauo9ooEdO6GRnDgZz4SBbKDbUUJUZpz7Oodng4fvbM9iytlPxfDKWHMG518q7fZyhMMbm82bN5ZWA8P20nhNpd2pyoM5VkLX0Kt1W2pFdHaN1gXKPgL219a5B16cBT0rJqqPY5OzI2kmiTMHj7zLexDBNTyuDYE02kwSjDxygOc4ck3FlytYaWvrpXWJ2rdpXRAjSlrm5OUP6wX203kxymKOMx/FhwrZj8s31FuVZbvwdlQ2LS7IPcpKjFtAZVHFASbN5qbceR40jiNmovfMSSkbqgAIuzML8eFgBSY2s6NE6eFo1CfWAJNmHMG5BFejbZzzFo1dJjmaO5ABHqlTyIpT3lEqA2bgYp54oxnXPfNqDYgXGU28udNnVI5bMjFbeqxF762NxSuE2qsU0ciRDwX0LXzEi3iNvPpTSUiRgEQi+gUEsSb3/4Kz5z+gzxg5xToW8ClV00JufPWlMBs95nyoL9TwCjmWPIU/GwBGA2Kk7kHgijNK3sUGy+81ZthbpYjHgLFH6JhAddSWk82Omc25aAVmtRSjSjJHbK2OcY64PC3MYbNNKeDsNL6cEGthzvW5bI2ZHhMOkS6JGupP2ljSewd3ocHEI4lAAtdubHqTVB7Qt/lfNhYDztI97X+iP115mpqPWrC4LIhQsvkg9+dtjF4liD4E8Ke7ifearkUHEH/AJektRryrp5SKplKVgS/Pk9kBvpXlImWig6bonZ3ggVIjPhBVfEdAaI+zrBDKBGfASV8TaE8as9Fed3K+lO1fCA2fuXhoGDRBkIYtox4njfrU8BRRWW2+TuMEZtndvD4pcs0av0NtR7DxqiY3sunhJbBT+E/ybk2PlrdTWnUVuNWp4ZxwmYpitjSx39KwbA/lIdPfl9X76jn2Vh24SBT0kRlP2rcVvbIDxANR2K3cw0nrwofdb8KqjrMciL0MmGybtsfizG/1ZE/WRSDbu4kfyLn2AH8DWu4rsxwTm4VkP0WNMZOyiMepiJ1/rGrp6+cc/wQV0OXx+zRlTbDxP5CX9E1x+4GKPDDy/omtQPZZJyxk36RoXsoY+vjJz7GNcrrV9/s3PSY9P8Agy87rYrnEE+u6L+Jrg7AC/G4nDx+QYufsUGtaj7HsJ8uSaT2ualcF2abPi4QBvrEmk11kj56YxvBYDC3skeJxjcgqlE+25JHuqz7M3K2jNokceBiPS2e3m3rVrmE2ZFELRxon1VApzU19W3wh60V7KZu/wBl+FgIeUd/LxLPci/sP66uKIALAWHlXVFS1dX+Q1Sp4G2PwCzIUYsFPHKSCfeKrg7LsBe/dm/1m/zq2UUKmuDrWSq/wZ4H8mf0mrn+DDAfkz+k3+dWqSUKLsQB1JAH315FMrcCD7CDXe5X05tRVT2XYD8mf0mr2rbRRvr6G1BUVvRtNsPhZJUALLa1+GrAfrqVprtLZyTxtHILo1ri5HA3Go4aisrGfJ1lex+8s0UULhO9zElxlKnIACSoPQfbajaG95EDzRZXUSRqpFzdWtfTrU5FsaNcnrEx3ylmJIuLHjx0pv8AvWw+RkCWVnEhAJHjB4+VM3R8M4oZ7O3m7zEYhCMscSK12BB1ve9/ZSGz962lw2IcBRNESAt9NfiyfaKmJdgQs0jlTeQKr6nUKbgVy27kBeR8ljIoR7EgFQbjThyGtGY+BiiJwG+BcKGUI6o7TJ8pSi5tPIjn5042LtPETQLiGyKrKzBADcAA5fFfjprUkdhw96JcgzhO7v1ToevvrjB7uwxLlQMF8XhzNlGbjYXsK46n0gSZXoN7JjgWxFlLeGwysALmx1+VUts/a8vpRw8mU/BiVWUEaZrEMKWXdWAQmGzGM28JdjaxuLG+nupzgdjRxOzoDmewLEljYcBc8B5UOp84QJMjdqbzdxikiYDu2U3f5r65R77VHSb4ynDNKECsMR3NiCbLmABIGpNiDbzqw4vYMMjFnXMSVJ15obrp5Gkpt2IGDgqbPIJTZmB7wWswN9OA4V1OPaBpkdj96GgkwyuLxyX7xyCoS5AQkHgCb8aZHfh+6mfuxmWZYox1DeqzeXE1Yp93oXUq6lwyhDmJN1DZgLnzJpN92cOwlBS/elS+p1KjwkfNI8qN0fDmKGEm2poZ+5kyvmiaRWAIsUtcEdNdDTHYW9GJxMcpRY2yxBgdQBLx7sjnpz86sEW70KszWJZlyEszE5egJOnurzZ+7cEDZo1KkoEPiNio4XHAnzo3Rjg7isiG7G2nxUfeFcq6C3POPX919KSh2rNPiJo4iqLCVUlhcsxFzz0AqV2dsyOBMkYstybEk6k3OppGTYcRkaSzK7ABirMtwOFwDY1nM5Z3DI7F7zZMZFB4cjAq7X1EhF1X3gGmI3qlOOOHAQgSBMut+7yFme/DQ20qcn3bgdSrJxcSE3N844G/GuTuzAZO8ynPnEmbMb5wuW/2GxHOtKo+GcUR2y9pNipJ4pLZEkKgBW4KQQS/C/lU1s3ZEcGbuwRm1OpP/quMFsSOJ2dMwLkswzMVzHict7CpCsU/htL6FFFFZOhRRRQAUUUUAFFFFABRRRQAUUUUAFFFFABRRRQAUUUUAFFFFABRRRQAUUUUAFFFFAH/2Q==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22225" y="-685800"/>
            <a:ext cx="2143125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35" name="AutoShape 4" descr="data:image/jpeg;base64,/9j/4AAQSkZJRgABAQAAAQABAAD/2wCEAAkGBhMSERQUExQVFBUWGBgXFxgYGBccGxgWGRQYGRgYGBkdHSYeFx4jGRUVHy8gIycpLCwsFx8xNTAqNSYrLCkBCQoKDgwOGA8PGiwlHiIsKSwpKiwpKSksKSwqLCksKSwsLCosLCwpLCwsLCksLCwsLCwsLCwsKSwpLCwsLCkpLP/AABEIAHgAtAMBIgACEQEDEQH/xAAcAAABBQEBAQAAAAAAAAAAAAAAAwQFBgcCAQj/xABMEAACAQIDBQQECQUPBAMAAAABAgMAEQQSIQUGMUFRBxMiYRQycYEjM0JSYnKRobFTY5LB4hUWFyRDZHOCoqOy0dLj8HSzwvElNJP/xAAZAQADAQEBAAAAAAAAAAAAAAAAAwQCAQX/xAAnEQADAAEDBQABBAMAAAAAAAAAAQIRAxIxBBMhQVEyYZGhsSLw8f/aAAwDAQACEQMRAD8At/8ACtqB6Nxj7z43yvb4v767h7Uy2T+LaOpa/e8LX0+L14VnoW7KBqTh+H9WlMI5HcLbQo1/aC1X9mCbuUX3D9qmYxfxa3eMV+N4WNr/ABetTn77/wA1/b/ZrI8Bxwn9I3+Kr2iE6AXPlXHowG+iw/vv/Nf2/wBmgb3fmv7f7NN8Du07ayeEdOdT2F2RFHwUE9TrSa7aGTvZF4jeDE5QYsGZCTaxlCADrcofwp9gcVim1kgij8hOzH/sgffS+M2vBCLyypGPpMB91VvG9q2AQ2WRpT0jUmlqKr8ZN5xyy3ivaz9+06V/iMFOw6spA/GkTvzjz/IRJ9Z1/wBVbXT2zPcRo1FZyN9Mb/Nh/XT/AFV4d9sdyXDt7HT/AFVpdLb+fuYrWlGj3rlyeQB9pt+o1n8W/wDjR6+DzD82QfwY08h7U4BpNFPCfpRm1crptSfQTrw/+FpnxMy8Ig3sf9mozEbzul80BFvpfs0ps/fbBTfF4iO55E5T99S7KjjUBgfYRS8bfyQzO7hmZSdttiR6Jw0+P/2q8Hbf/NP7/wD2qmtv9k+GmzNFeFz09W/mOVZft7cvFYP4yMlOTrqvvI4e+mStNmW6ReP4bf5p/f8A+1XLdt9rfxP+/wD9qsyiQk2FKYjCEDQjiPspvZkxvZskPaVdQ5w5AKZ7h787W9SnEPaGrBT3Vs3C7+dvm1StlSP6PHaxHdmwPUGnS8AWUE35cta72YOdxlubfs/kR/8Ap+xXtVEwqbnWvKOzHwO4ysB7OhHH0f8A8aWweIb+Li91ysfK+ZudIKvjT/pz/hqT3Y2Y874WJb2sxboBma5++m5x5MYFd29mSYloMsd7SMWe1ggBH49K1zZ2yEiGmrdTSezNmxYODIpyogJZjz6sTWc7ydoMuLZocGRHCo+EmY2AHW/yR05mp/8APWeFwOwo55LlvL2gYXBghnDycAim5v59Ko21N9sfMLu6YCE8C2shHkvrH22FUwbYSAn0YEudGnkF2P8ARr8gHrxqPMLO12a7txzEk/1jyqzS6WUT3rslMZtHDZiSsmLf58rFVJ+qNaTG9Uy6RCOEfQQX+03NIR7uzN6qhj0DLm+zjXEmxJ19eNk+sCP1VUpjhiHVMJttzv68jt7TSa4xutIMmUkHlTpMA9gSMoPDNpf2XpimUKdU/Z0Mc/X7hQ07HjRLg3SxZSAeB5H2GuBTYSJ9Rv2KxzMOBI9hNP4948SosJmI6NZh99RwrljTKmWvKJ41KT8MfybYRz8Nho2+lGSjfdp91S+yNvNF/wDUxjRt+RxHqnyD6D7aqrGkXqS9KWehp6tLk2HZXam0bLHj4u5J4SLqjeYIuD7jV8gxMWIjurJJGw5EEEedfNmz9tyQgoLPG3rRPqh93yT5ip7d/azwsZcAzKRq+Gc5rjqh+UPvFedq9KvXgvjW+l03u7LwAZcIDfiY/wDT/lWfrs3Xx3uDqPMcjW07n76xY+O6+GRfXQnUeY8r1Fb/AG6IkRp4R8IurKPlAcfeONIi3D22MqU1mSoRMgRNSDlIB6C9LxS2A1zedRsU6dytxdrMPv4UJiNNBYdKrEkt6TRUG2IPWiuAIRjxxf8ATn/DWr9n+xO4wcRYDOwzE8wGNwKznd3CCTF4RDwaKx9lta1Le7aowuClkGhC5V+sRYVNrZbUr2O0/GWzPu0Ted8XiPQYWyxrfvW5WGrE24hQOHM1Qtq7RVgIoQUgTgDxducj9WP3Uuk5TCO59fEuQTz7tCLi/m17+yoavS0dOZSI9W2z2ncWHLHKTlQeJ2PTiSevQDzrnZ0yK95EDjKQAb2uRodOlL4GSKMhpT3wXURLcKzcs7GwC34jWm0xUoncFsyMN3zqSCO9tzEI0RR9OQgAdAxqBkxE8juRnW7eopbKvRbXqZG9ozIW8XrStpZTOBaFbfMj8P2U3G1JJRGkAYkKSwCjM0rE55GbkLaeykTlPLQ6trWEx1ulsgGDFYsqJDAoCIeHeEE5z1ygVXWkLnM5LMdSTxJ61ct0Md+50j+kyRiOVbPCLux6NYCw4mut593DhSk+DCtBMfg3AuUZuC6+r5HyrU6m3Ue73wYcZhY9chgdhH9z3SRgjOyy+LhDEOLkciwNgOJvUZPLFCAIxluLh2UNM4+dlPhiXoDran239p+jsuFAzmMB5mJvnxLC4zfOCE8OFxVZaQsSzEsxNyTzP/OXKmaEVb3N+BPUakwklySRBljdrlwgubgZk6HTip4GnmA2IqMjN8IwClk5d4/xUZ68CW6CjYeGyYfHSNoRh9B5lvDf220HkajF2niNGBPyje1rs4sx8zbS/KtW6bcy+DmmpSVWuSMnJzNmILZmzEcCbm5Hle9vKm7GnEeHZyQOXEngB59KbScSL3867n0dS8nBNdRylSGUkEG4I4g9QeRrmissavBZsPtNr+mYf4OeKxmC6CRTp3gA4XOjL53rcN194ExuGSZdLizDo3AivnjYW0O5mVuK8GHIqdGFaB2XYpsPtGfCX8DZyo6ZfED+iah6rSTnPwp0b84Ot/tjej4gsvqSeIW5NzFV6CbTU1qfaTgc+CZraxlWHsvY1jsmItS9Gt0G7WGdYiazGxNFeJLcXtaimGSy7lyD0/Bf0R/wmrj2vqTs1rflI7+y5vVB2DP3WJwkltFQ/rvWvbe2cuLwkkfz0uvttcffU1vbqTTGT5lowGVwsGCYjMq57jqRKSR+Fc7w7UjnkDRoEAFjpal4MITDNhmBEsLGRF5kW+FX3WvUFXqzhkN5TPaKKKaKO4IS7Ko4swUe0kCrdvJiVwU64SAeCLKZz8qVzqQx5qByqoRsQQRoQQR7Qbg/bapjau0FxUhmc5JWAD6EqzAWzDpccqXUt0s8G5pJP6dbWxGGeNO5WTvSxMrudGB4AC9XrcHGr6Esc+qmcCEHmVUsbeQtWeRpENWZn8lFvtJ4U7XbsnexPoBD8Wg9VQeIHmeZNcvR3ztRydZRW6hnicQZJJJG1Lu7H3sa5AvoNSeXX2U8k2fdiYypQkkXYAgE3sQTpa9LwYuPDWZLSzfJP8nGev0259KqVKYSXJFUO9Rt8E1ioFwuCaOTWS6yTJe+ZzpBC3uDORVZxODl7wd8cpsG4jQHUZQDYAV7BiS4kWQs2ZhKzc8631PuPCuGxyXzP8L9EeFT5MeJHkKlmXLeeWXbppLHCJnEbKHoYa4jD5pnJ9bu/VhUjq5NwPfVbOx57A909iQBpxuLi3UW1vwqWm3kWURCYEjMXmy/LIFkC/NVV0ApOXetmE2gR5LKGAvliFvg1HAXAtfnS1vQ7EMi12RMeEba2tpxvwt191KbY2ScOyIzAyFQzqNchPBD5241KQ72kSQM2bLEtsvVtfEx5gmxt0FQGJnLsWbVmJZieJY6k/bWpdN+QanHgmNr7ZjmSJEjCsgsSABytVu3MP8A877IiD7RCt/vqk7u4NXlzSaRxjO58hwHvNhWg9kuy3mxM2OcEA5gvmWOv2ACk67U6bX6f2a08us/74L5vu1sBiL/ADPvuKwqXl9lbB2obTEeD7u/ikIFvIamsbMt6i0FiSnU5FowbaUVxCSRRVIoksIbyYc/mm/XWndme3e9wkcbnxpmAvzUNp76y/Cnx4f+if8AXS2w9oND6I6GxEr+8XNx770rUjejUVtZb+0vc6QSDH4b4xLM4A1uvyh104is6xuDWdWngXL+VhGpQ82TmU/Ct53a3kjxsRZdCCVdTyI/EVU97+zIs/pGBbupRqVGgJ6g8vYdDXNDX2vbZ3U01XlGMivan9oQRu5SdPQ8QNC2UmKQ8yV4xnzFxUdjdiyxeuvhPB1N1I6hhpXpzqJkVabRKx4BO5RmiGUwO7OPWEgYhfvyi3nTPZ2zQ8DSEOWV1WykDQqTfUeVeRbXZDCQgHdIUINysikkkMOhvauo9ooEdO6GRnDgZz4SBbKDbUUJUZpz7Oodng4fvbM9iytlPxfDKWHMG518q7fZyhMMbm82bN5ZWA8P20nhNpd2pyoM5VkLX0Kt1W2pFdHaN1gXKPgL219a5B16cBT0rJqqPY5OzI2kmiTMHj7zLexDBNTyuDYE02kwSjDxygOc4ck3FlytYaWvrpXWJ2rdpXRAjSlrm5OUP6wX203kxymKOMx/FhwrZj8s31FuVZbvwdlQ2LS7IPcpKjFtAZVHFASbN5qbceR40jiNmovfMSSkbqgAIuzML8eFgBSY2s6NE6eFo1CfWAJNmHMG5BFejbZzzFo1dJjmaO5ABHqlTyIpT3lEqA2bgYp54oxnXPfNqDYgXGU28udNnVI5bMjFbeqxF762NxSuE2qsU0ciRDwX0LXzEi3iNvPpTSUiRgEQi+gUEsSb3/4Kz5z+gzxg5xToW8ClV00JufPWlMBs95nyoL9TwCjmWPIU/GwBGA2Kk7kHgijNK3sUGy+81ZthbpYjHgLFH6JhAddSWk82Omc25aAVmtRSjSjJHbK2OcY64PC3MYbNNKeDsNL6cEGthzvW5bI2ZHhMOkS6JGupP2ljSewd3ocHEI4lAAtdubHqTVB7Qt/lfNhYDztI97X+iP115mpqPWrC4LIhQsvkg9+dtjF4liD4E8Ke7ifearkUHEH/AJektRryrp5SKplKVgS/Pk9kBvpXlImWig6bonZ3ggVIjPhBVfEdAaI+zrBDKBGfASV8TaE8as9Fed3K+lO1fCA2fuXhoGDRBkIYtox4njfrU8BRRWW2+TuMEZtndvD4pcs0av0NtR7DxqiY3sunhJbBT+E/ybk2PlrdTWnUVuNWp4ZxwmYpitjSx39KwbA/lIdPfl9X76jn2Vh24SBT0kRlP2rcVvbIDxANR2K3cw0nrwofdb8KqjrMciL0MmGybtsfizG/1ZE/WRSDbu4kfyLn2AH8DWu4rsxwTm4VkP0WNMZOyiMepiJ1/rGrp6+cc/wQV0OXx+zRlTbDxP5CX9E1x+4GKPDDy/omtQPZZJyxk36RoXsoY+vjJz7GNcrrV9/s3PSY9P8Agy87rYrnEE+u6L+Jrg7AC/G4nDx+QYufsUGtaj7HsJ8uSaT2ualcF2abPi4QBvrEmk11kj56YxvBYDC3skeJxjcgqlE+25JHuqz7M3K2jNokceBiPS2e3m3rVrmE2ZFELRxon1VApzU19W3wh60V7KZu/wBl+FgIeUd/LxLPci/sP66uKIALAWHlXVFS1dX+Q1Sp4G2PwCzIUYsFPHKSCfeKrg7LsBe/dm/1m/zq2UUKmuDrWSq/wZ4H8mf0mrn+DDAfkz+k3+dWqSUKLsQB1JAH315FMrcCD7CDXe5X05tRVT2XYD8mf0mr2rbRRvr6G1BUVvRtNsPhZJUALLa1+GrAfrqVprtLZyTxtHILo1ri5HA3Go4aisrGfJ1lex+8s0UULhO9zElxlKnIACSoPQfbajaG95EDzRZXUSRqpFzdWtfTrU5FsaNcnrEx3ylmJIuLHjx0pv8AvWw+RkCWVnEhAJHjB4+VM3R8M4oZ7O3m7zEYhCMscSK12BB1ve9/ZSGz962lw2IcBRNESAt9NfiyfaKmJdgQs0jlTeQKr6nUKbgVy27kBeR8ljIoR7EgFQbjThyGtGY+BiiJwG+BcKGUI6o7TJ8pSi5tPIjn5042LtPETQLiGyKrKzBADcAA5fFfjprUkdhw96JcgzhO7v1ToevvrjB7uwxLlQMF8XhzNlGbjYXsK46n0gSZXoN7JjgWxFlLeGwysALmx1+VUts/a8vpRw8mU/BiVWUEaZrEMKWXdWAQmGzGM28JdjaxuLG+nupzgdjRxOzoDmewLEljYcBc8B5UOp84QJMjdqbzdxikiYDu2U3f5r65R77VHSb4ynDNKECsMR3NiCbLmABIGpNiDbzqw4vYMMjFnXMSVJ15obrp5Gkpt2IGDgqbPIJTZmB7wWswN9OA4V1OPaBpkdj96GgkwyuLxyX7xyCoS5AQkHgCb8aZHfh+6mfuxmWZYox1DeqzeXE1Yp93oXUq6lwyhDmJN1DZgLnzJpN92cOwlBS/elS+p1KjwkfNI8qN0fDmKGEm2poZ+5kyvmiaRWAIsUtcEdNdDTHYW9GJxMcpRY2yxBgdQBLx7sjnpz86sEW70KszWJZlyEszE5egJOnurzZ+7cEDZo1KkoEPiNio4XHAnzo3Rjg7isiG7G2nxUfeFcq6C3POPX919KSh2rNPiJo4iqLCVUlhcsxFzz0AqV2dsyOBMkYstybEk6k3OppGTYcRkaSzK7ABirMtwOFwDY1nM5Z3DI7F7zZMZFB4cjAq7X1EhF1X3gGmI3qlOOOHAQgSBMut+7yFme/DQ20qcn3bgdSrJxcSE3N844G/GuTuzAZO8ynPnEmbMb5wuW/2GxHOtKo+GcUR2y9pNipJ4pLZEkKgBW4KQQS/C/lU1s3ZEcGbuwRm1OpP/quMFsSOJ2dMwLkswzMVzHict7CpCsU/htL6FFFFZOhRRRQAUUUUAFFFFABRRRQAUUUUAFFFFABRRRQAUUUUAFFFFABRRRQAUUUUAFFFFAH/2Q==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22225" y="-685800"/>
            <a:ext cx="2143125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36" name="Content Placeholder 2"/>
          <p:cNvSpPr>
            <a:spLocks noGrp="1"/>
          </p:cNvSpPr>
          <p:nvPr>
            <p:ph idx="1"/>
          </p:nvPr>
        </p:nvSpPr>
        <p:spPr bwMode="auto">
          <a:xfrm>
            <a:off x="141971" y="1426488"/>
            <a:ext cx="5246458" cy="410344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400" dirty="0" smtClean="0">
                <a:latin typeface="+mn-lt"/>
              </a:rPr>
              <a:t>Registration URL</a:t>
            </a:r>
          </a:p>
          <a:p>
            <a:r>
              <a:rPr lang="en-US" sz="2400" dirty="0" smtClean="0">
                <a:latin typeface="+mn-lt"/>
              </a:rPr>
              <a:t>Forgotten password email</a:t>
            </a:r>
          </a:p>
          <a:p>
            <a:r>
              <a:rPr lang="en-US" sz="2400" dirty="0" smtClean="0">
                <a:latin typeface="+mn-lt"/>
              </a:rPr>
              <a:t>International </a:t>
            </a:r>
            <a:r>
              <a:rPr lang="en-US" sz="2400" dirty="0" err="1" smtClean="0">
                <a:latin typeface="+mn-lt"/>
              </a:rPr>
              <a:t>OST</a:t>
            </a:r>
            <a:r>
              <a:rPr lang="en-US" sz="2400" dirty="0" smtClean="0">
                <a:latin typeface="+mn-lt"/>
              </a:rPr>
              <a:t>/</a:t>
            </a:r>
            <a:r>
              <a:rPr lang="en-US" sz="2400" dirty="0" err="1" smtClean="0">
                <a:latin typeface="+mn-lt"/>
              </a:rPr>
              <a:t>YD</a:t>
            </a:r>
            <a:r>
              <a:rPr lang="en-US" sz="2400" dirty="0" smtClean="0">
                <a:latin typeface="+mn-lt"/>
              </a:rPr>
              <a:t> Professional Director Certificate</a:t>
            </a:r>
          </a:p>
          <a:p>
            <a:r>
              <a:rPr lang="en-US" sz="2400" dirty="0" smtClean="0">
                <a:latin typeface="+mn-lt"/>
              </a:rPr>
              <a:t>Active Shooter Course</a:t>
            </a:r>
          </a:p>
          <a:p>
            <a:r>
              <a:rPr lang="en-US" sz="2400" dirty="0" err="1" smtClean="0">
                <a:latin typeface="+mn-lt"/>
              </a:rPr>
              <a:t>eNewsletter</a:t>
            </a:r>
            <a:endParaRPr lang="en-US" sz="2400" dirty="0" smtClean="0">
              <a:latin typeface="+mn-lt"/>
            </a:endParaRPr>
          </a:p>
          <a:p>
            <a:r>
              <a:rPr lang="en-US" sz="2400" dirty="0" smtClean="0">
                <a:latin typeface="+mn-lt"/>
              </a:rPr>
              <a:t>Merging user accounts</a:t>
            </a:r>
          </a:p>
          <a:p>
            <a:r>
              <a:rPr lang="en-US" sz="2400" smtClean="0">
                <a:latin typeface="+mn-lt"/>
              </a:rPr>
              <a:t>Support Hub</a:t>
            </a:r>
            <a:endParaRPr lang="en-US" sz="2400" dirty="0">
              <a:latin typeface="+mn-lt"/>
            </a:endParaRPr>
          </a:p>
        </p:txBody>
      </p:sp>
      <p:sp>
        <p:nvSpPr>
          <p:cNvPr id="18437" name="Rectangle 1"/>
          <p:cNvSpPr>
            <a:spLocks noChangeArrowheads="1"/>
          </p:cNvSpPr>
          <p:nvPr/>
        </p:nvSpPr>
        <p:spPr bwMode="auto">
          <a:xfrm>
            <a:off x="4953000" y="6034088"/>
            <a:ext cx="426720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1200">
                <a:solidFill>
                  <a:srgbClr val="0069AA"/>
                </a:solidFill>
              </a:rPr>
              <a:t>http://en.wikipedia.org/wiki/Firefighting_in_the_United_States</a:t>
            </a:r>
          </a:p>
        </p:txBody>
      </p:sp>
      <p:sp>
        <p:nvSpPr>
          <p:cNvPr id="18438" name="Title 1"/>
          <p:cNvSpPr txBox="1">
            <a:spLocks/>
          </p:cNvSpPr>
          <p:nvPr/>
        </p:nvSpPr>
        <p:spPr bwMode="auto">
          <a:xfrm>
            <a:off x="4452258" y="391888"/>
            <a:ext cx="4572000" cy="5769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/>
            <a:r>
              <a:rPr lang="en-US" altLang="en-US" sz="3600" b="1" dirty="0"/>
              <a:t>Agenda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5726906" y="1560513"/>
            <a:ext cx="2719388" cy="3705225"/>
            <a:chOff x="5486400" y="1609725"/>
            <a:chExt cx="2719388" cy="3705225"/>
          </a:xfrm>
        </p:grpSpPr>
        <p:sp>
          <p:nvSpPr>
            <p:cNvPr id="2" name="Rounded Rectangle 1"/>
            <p:cNvSpPr/>
            <p:nvPr/>
          </p:nvSpPr>
          <p:spPr>
            <a:xfrm>
              <a:off x="5486400" y="1609725"/>
              <a:ext cx="2719388" cy="3705225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6450013" y="2419350"/>
              <a:ext cx="1073150" cy="115888"/>
            </a:xfrm>
            <a:prstGeom prst="rect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6450013" y="2925763"/>
              <a:ext cx="1073150" cy="115887"/>
            </a:xfrm>
            <a:prstGeom prst="rect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6450013" y="3425825"/>
              <a:ext cx="1073150" cy="115888"/>
            </a:xfrm>
            <a:prstGeom prst="rect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6450013" y="3938588"/>
              <a:ext cx="1073150" cy="115887"/>
            </a:xfrm>
            <a:prstGeom prst="rect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pic>
          <p:nvPicPr>
            <p:cNvPr id="18444" name="Picture 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57850" y="2066925"/>
              <a:ext cx="577850" cy="584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83628" y="348340"/>
            <a:ext cx="24906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Registration</a:t>
            </a:r>
            <a:endParaRPr lang="en-US" sz="3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377543" y="1582021"/>
            <a:ext cx="369025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Importance of the URL</a:t>
            </a:r>
            <a:r>
              <a:rPr lang="en-US" dirty="0" smtClean="0"/>
              <a:t>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Specific URLs for each site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Naming convention is: </a:t>
            </a:r>
            <a:r>
              <a:rPr lang="en-US" dirty="0" smtClean="0">
                <a:hlinkClick r:id="rId2"/>
              </a:rPr>
              <a:t>https://collabornation.net/</a:t>
            </a:r>
            <a:r>
              <a:rPr lang="en-US" dirty="0" smtClean="0"/>
              <a:t> login/</a:t>
            </a:r>
            <a:r>
              <a:rPr lang="en-US" dirty="0" err="1" smtClean="0">
                <a:solidFill>
                  <a:srgbClr val="FF0000"/>
                </a:solidFill>
              </a:rPr>
              <a:t>yoursiteinfohere</a:t>
            </a:r>
            <a:endParaRPr lang="en-US" dirty="0" smtClean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Without that URL, a customer registers incorrectly (usually into collabornation.net) and without the courses they need.</a:t>
            </a:r>
          </a:p>
        </p:txBody>
      </p:sp>
      <p:pic>
        <p:nvPicPr>
          <p:cNvPr id="1030" name="Picture 6" descr="C:\Users\ddibacco\AppData\Local\Temp\SNAGHTMLa132e5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629" y="1336749"/>
            <a:ext cx="5040085" cy="3245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30629" y="4970540"/>
            <a:ext cx="59190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EXAMPLE: https</a:t>
            </a:r>
            <a:r>
              <a:rPr lang="en-US" b="1" dirty="0">
                <a:solidFill>
                  <a:srgbClr val="FF0000"/>
                </a:solidFill>
              </a:rPr>
              <a:t>://collabornation.net/login/ymcanorthshore</a:t>
            </a:r>
          </a:p>
        </p:txBody>
      </p:sp>
    </p:spTree>
    <p:extLst>
      <p:ext uri="{BB962C8B-B14F-4D97-AF65-F5344CB8AC3E}">
        <p14:creationId xmlns:p14="http://schemas.microsoft.com/office/powerpoint/2010/main" val="597453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5239" y="1208314"/>
            <a:ext cx="4954590" cy="432162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1"/>
          <p:cNvSpPr txBox="1">
            <a:spLocks/>
          </p:cNvSpPr>
          <p:nvPr/>
        </p:nvSpPr>
        <p:spPr bwMode="auto">
          <a:xfrm>
            <a:off x="4562374" y="304798"/>
            <a:ext cx="4429225" cy="6313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/>
            <a:r>
              <a:rPr lang="en-US" altLang="en-US" sz="2800" b="1" dirty="0" smtClean="0"/>
              <a:t>Forgotten Password email</a:t>
            </a:r>
            <a:endParaRPr lang="en-US" altLang="en-US" sz="2800" b="1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48783" y="1262746"/>
            <a:ext cx="4856618" cy="4190999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en-US" sz="1400" dirty="0" smtClean="0"/>
              <a:t>Dear: User Name Here</a:t>
            </a:r>
          </a:p>
          <a:p>
            <a:pPr marL="0" indent="0">
              <a:buNone/>
              <a:defRPr/>
            </a:pPr>
            <a:r>
              <a:rPr lang="en-US" sz="1400" dirty="0" smtClean="0"/>
              <a:t>A </a:t>
            </a:r>
            <a:r>
              <a:rPr lang="en-US" sz="1400" dirty="0"/>
              <a:t>request to reset the password for your account has been made at </a:t>
            </a:r>
            <a:r>
              <a:rPr lang="en-US" sz="1400" dirty="0" err="1"/>
              <a:t>CollaborNation</a:t>
            </a:r>
            <a:r>
              <a:rPr lang="en-US" sz="1400" dirty="0" smtClean="0"/>
              <a:t>®.</a:t>
            </a:r>
          </a:p>
          <a:p>
            <a:pPr marL="0" indent="0">
              <a:buNone/>
              <a:defRPr/>
            </a:pP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 smtClean="0"/>
              <a:t>Click </a:t>
            </a:r>
            <a:r>
              <a:rPr lang="en-US" sz="1400" dirty="0"/>
              <a:t>this link or copy and paste it to your browser to login and reset your password</a:t>
            </a:r>
            <a:r>
              <a:rPr lang="en-US" sz="1400" dirty="0" smtClean="0"/>
              <a:t>: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>
                <a:hlinkClick r:id="rId2"/>
              </a:rPr>
              <a:t>https://collabornation.net/user/reset/10069136/1474389152/BYthwSn4oSFgQkUubHHKFzpelMqxRfsXLjpxowu1U18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 smtClean="0"/>
              <a:t>This </a:t>
            </a:r>
            <a:r>
              <a:rPr lang="en-US" sz="1400" dirty="0"/>
              <a:t>link can only be used once to log in and will lead you to a page where you can reset your password.</a:t>
            </a:r>
            <a:br>
              <a:rPr lang="en-US" sz="1400" dirty="0"/>
            </a:b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>*PLEASE NOTE THAT THIS LINK WILL EXPIRE IN ONE DAY IF NOT ACCESSED</a:t>
            </a:r>
            <a:r>
              <a:rPr lang="en-US" sz="1400" dirty="0" smtClean="0"/>
              <a:t>*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>If this email was generated in error please contact a site administrator using the email address </a:t>
            </a:r>
            <a:r>
              <a:rPr lang="en-US" sz="1400" dirty="0">
                <a:hlinkClick r:id="rId3"/>
              </a:rPr>
              <a:t>admin@collabornation.net</a:t>
            </a:r>
            <a:endParaRPr lang="en-US" sz="1400" dirty="0"/>
          </a:p>
        </p:txBody>
      </p:sp>
      <p:sp>
        <p:nvSpPr>
          <p:cNvPr id="3" name="TextBox 2"/>
          <p:cNvSpPr txBox="1"/>
          <p:nvPr/>
        </p:nvSpPr>
        <p:spPr>
          <a:xfrm>
            <a:off x="5442857" y="1585016"/>
            <a:ext cx="337457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 one time click to the link.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Will expire in one day.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You must change the password on that immediate page.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Going to another page or reloading the page will take you to a wrong area where you must then </a:t>
            </a:r>
            <a:r>
              <a:rPr lang="en-US" i="1" dirty="0" smtClean="0"/>
              <a:t>know</a:t>
            </a:r>
            <a:r>
              <a:rPr lang="en-US" dirty="0" smtClean="0"/>
              <a:t> your password to change your password.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6564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ci6.googleusercontent.com/proxy/H-uQVSFkl_iivnSd3oD1BLGLA_s0KpBi75nVvf1_al0dYY4n5_sC0yZlJXaIPFO0_EzYvDKJH8ZXIDGawqHq5k2NpXKFf2k8VUjZ3-HvCflDQjOvRGCE4YaEzZIrRuth5H4UW8GsLSto=s0-d-e1-ft#http://cypherworx.buzzbuilderapp.com/admin/temp/uploads/images/ostydcertificat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2684" y="1302203"/>
            <a:ext cx="6767058" cy="1691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65113" y="3341915"/>
            <a:ext cx="853054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We are excited to announce the launch of our new International Director Certificate for experienced After School, SAC, </a:t>
            </a:r>
            <a:r>
              <a:rPr lang="en-US" sz="1600" dirty="0" err="1"/>
              <a:t>OST</a:t>
            </a:r>
            <a:r>
              <a:rPr lang="en-US" sz="1600" dirty="0"/>
              <a:t> &amp; Youth Development professionals! The online, collaborative program will run from September 2016 - May 2017. </a:t>
            </a:r>
            <a:br>
              <a:rPr lang="en-US" sz="1600" dirty="0"/>
            </a:b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This certificate is for professionals who are seeking to demonstrate their commitment to the field through a proven curriculum using an online virtual, highly self-paced process culminating in a Capstone Project benefiting their program. Scholarships and payment options are available</a:t>
            </a:r>
            <a:r>
              <a:rPr lang="en-US" sz="1600" dirty="0" smtClean="0"/>
              <a:t>!</a:t>
            </a:r>
          </a:p>
          <a:p>
            <a:endParaRPr lang="en-US" sz="1600" dirty="0"/>
          </a:p>
          <a:p>
            <a:r>
              <a:rPr lang="en-US" sz="1600" dirty="0" smtClean="0"/>
              <a:t>For more information, contact </a:t>
            </a:r>
            <a:r>
              <a:rPr lang="en-US" sz="1600" dirty="0"/>
              <a:t>Jim Murphy, </a:t>
            </a:r>
            <a:r>
              <a:rPr lang="en-US" sz="1600" dirty="0" err="1" smtClean="0"/>
              <a:t>MPM</a:t>
            </a:r>
            <a:r>
              <a:rPr lang="en-US" sz="1600" dirty="0"/>
              <a:t>, </a:t>
            </a:r>
            <a:r>
              <a:rPr lang="en-US" sz="1600" dirty="0" err="1" smtClean="0"/>
              <a:t>CPSI</a:t>
            </a:r>
            <a:r>
              <a:rPr lang="en-US" sz="1600" dirty="0" smtClean="0"/>
              <a:t> Chief </a:t>
            </a:r>
            <a:r>
              <a:rPr lang="en-US" sz="1600" dirty="0"/>
              <a:t>Program </a:t>
            </a:r>
            <a:r>
              <a:rPr lang="en-US" sz="1600" dirty="0" smtClean="0"/>
              <a:t>Officer, at 585-506-7685</a:t>
            </a:r>
            <a:endParaRPr lang="en-US" sz="1600" dirty="0"/>
          </a:p>
          <a:p>
            <a:endParaRPr lang="en-US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4735286" y="348343"/>
            <a:ext cx="44087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International </a:t>
            </a:r>
            <a:r>
              <a:rPr lang="en-US" sz="2400" b="1" dirty="0" err="1"/>
              <a:t>OST</a:t>
            </a:r>
            <a:r>
              <a:rPr lang="en-US" sz="2400" b="1" dirty="0"/>
              <a:t>/</a:t>
            </a:r>
            <a:r>
              <a:rPr lang="en-US" sz="2400" b="1" dirty="0" err="1"/>
              <a:t>YD</a:t>
            </a:r>
            <a:r>
              <a:rPr lang="en-US" sz="2400" b="1" dirty="0"/>
              <a:t> Professional Director </a:t>
            </a:r>
            <a:r>
              <a:rPr lang="en-US" sz="2400" b="1" dirty="0" smtClean="0"/>
              <a:t>Certificate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815393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33397" y="4023419"/>
            <a:ext cx="832757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An </a:t>
            </a:r>
            <a:r>
              <a:rPr lang="en-US" sz="1600" dirty="0"/>
              <a:t>all too unfortunate reality is that active shooter events are occurring with alarming frequency throughout the </a:t>
            </a:r>
            <a:r>
              <a:rPr lang="en-US" sz="1600" dirty="0" smtClean="0"/>
              <a:t>world. This </a:t>
            </a:r>
            <a:r>
              <a:rPr lang="en-US" sz="1600" dirty="0"/>
              <a:t>course is intended to make you aware of the steps you should take if you are ever involved in an active shooter event</a:t>
            </a:r>
            <a:r>
              <a:rPr lang="en-US" sz="1600" dirty="0" smtClean="0"/>
              <a:t>. </a:t>
            </a:r>
          </a:p>
          <a:p>
            <a:endParaRPr lang="en-US" sz="1600" dirty="0"/>
          </a:p>
          <a:p>
            <a:r>
              <a:rPr lang="en-US" sz="1600" dirty="0" smtClean="0"/>
              <a:t>Approximately 15 minutes long, this course is in any site that has a catalog for compliance, safety, hazards, injury prevention-type courses. If you do not currently have this course, but would like it, please let us know via the questions box and someone will get back to you.</a:t>
            </a:r>
            <a:endParaRPr lang="en-US" sz="1600" dirty="0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4562374" y="304798"/>
            <a:ext cx="4429225" cy="8164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/>
            <a:r>
              <a:rPr lang="en-US" altLang="en-US" sz="2800" b="1" dirty="0" smtClean="0"/>
              <a:t>Our Active Shooter Course </a:t>
            </a:r>
          </a:p>
          <a:p>
            <a:pPr algn="ctr"/>
            <a:r>
              <a:rPr lang="en-US" altLang="en-US" sz="2800" b="1" dirty="0" smtClean="0"/>
              <a:t>is now live</a:t>
            </a:r>
            <a:endParaRPr lang="en-US" altLang="en-US" sz="2800" b="1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4297" y="1365936"/>
            <a:ext cx="5576154" cy="2667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5410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28585</TotalTime>
  <Words>826</Words>
  <Application>Microsoft Office PowerPoint</Application>
  <PresentationFormat>On-screen Show (4:3)</PresentationFormat>
  <Paragraphs>84</Paragraphs>
  <Slides>14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Support Hub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ID1</dc:creator>
  <cp:lastModifiedBy>ddibacco</cp:lastModifiedBy>
  <cp:revision>345</cp:revision>
  <cp:lastPrinted>2013-12-05T16:52:49Z</cp:lastPrinted>
  <dcterms:created xsi:type="dcterms:W3CDTF">2012-01-18T21:52:15Z</dcterms:created>
  <dcterms:modified xsi:type="dcterms:W3CDTF">2016-09-21T17:51:12Z</dcterms:modified>
</cp:coreProperties>
</file>