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24" r:id="rId2"/>
    <p:sldId id="443" r:id="rId3"/>
    <p:sldId id="442" r:id="rId4"/>
    <p:sldId id="483" r:id="rId5"/>
    <p:sldId id="465" r:id="rId6"/>
    <p:sldId id="519" r:id="rId7"/>
    <p:sldId id="484" r:id="rId8"/>
    <p:sldId id="523" r:id="rId9"/>
    <p:sldId id="500" r:id="rId10"/>
    <p:sldId id="520" r:id="rId11"/>
    <p:sldId id="521" r:id="rId12"/>
    <p:sldId id="522" r:id="rId13"/>
    <p:sldId id="524" r:id="rId14"/>
    <p:sldId id="525" r:id="rId15"/>
    <p:sldId id="526" r:id="rId16"/>
    <p:sldId id="527" r:id="rId17"/>
    <p:sldId id="472" r:id="rId18"/>
    <p:sldId id="445" r:id="rId19"/>
    <p:sldId id="446" r:id="rId20"/>
  </p:sldIdLst>
  <p:sldSz cx="9144000" cy="6858000" type="screen4x3"/>
  <p:notesSz cx="7086600" cy="9372600"/>
  <p:custDataLst>
    <p:tags r:id="rId23"/>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633"/>
    <a:srgbClr val="F47C45"/>
    <a:srgbClr val="0069AA"/>
    <a:srgbClr val="EB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45" autoAdjust="0"/>
    <p:restoredTop sz="90160" autoAdjust="0"/>
  </p:normalViewPr>
  <p:slideViewPr>
    <p:cSldViewPr snapToGrid="0">
      <p:cViewPr>
        <p:scale>
          <a:sx n="77" d="100"/>
          <a:sy n="77" d="100"/>
        </p:scale>
        <p:origin x="-1254" y="-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4046" tIns="47023" rIns="94046" bIns="47023" rtlCol="0"/>
          <a:lstStyle>
            <a:lvl1pPr algn="r">
              <a:defRPr sz="1200">
                <a:cs typeface="Arial" charset="0"/>
              </a:defRPr>
            </a:lvl1pPr>
          </a:lstStyle>
          <a:p>
            <a:pPr>
              <a:defRPr/>
            </a:pPr>
            <a:fld id="{6307C075-CBF3-4B35-BF3D-3ED4CC0290E4}" type="datetimeFigureOut">
              <a:rPr lang="en-US"/>
              <a:pPr>
                <a:defRPr/>
              </a:pPr>
              <a:t>11/15/2017</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4046" tIns="47023" rIns="94046" bIns="47023" rtlCol="0" anchor="b"/>
          <a:lstStyle>
            <a:lvl1pPr algn="r">
              <a:defRPr sz="1200">
                <a:cs typeface="Arial" charset="0"/>
              </a:defRPr>
            </a:lvl1pPr>
          </a:lstStyle>
          <a:p>
            <a:pPr>
              <a:defRPr/>
            </a:pPr>
            <a:fld id="{0F804B4D-782B-4993-8032-CBDDC7169C48}" type="slidenum">
              <a:rPr lang="en-US"/>
              <a:pPr>
                <a:defRPr/>
              </a:pPr>
              <a:t>‹#›</a:t>
            </a:fld>
            <a:endParaRPr lang="en-US"/>
          </a:p>
        </p:txBody>
      </p:sp>
    </p:spTree>
    <p:extLst>
      <p:ext uri="{BB962C8B-B14F-4D97-AF65-F5344CB8AC3E}">
        <p14:creationId xmlns:p14="http://schemas.microsoft.com/office/powerpoint/2010/main" val="748347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4046" tIns="47023" rIns="94046" bIns="47023" rtlCol="0"/>
          <a:lstStyle>
            <a:lvl1pPr algn="r" fontAlgn="auto">
              <a:spcBef>
                <a:spcPts val="0"/>
              </a:spcBef>
              <a:spcAft>
                <a:spcPts val="0"/>
              </a:spcAft>
              <a:defRPr sz="1200">
                <a:latin typeface="+mn-lt"/>
                <a:cs typeface="+mn-cs"/>
              </a:defRPr>
            </a:lvl1pPr>
          </a:lstStyle>
          <a:p>
            <a:pPr>
              <a:defRPr/>
            </a:pPr>
            <a:fld id="{BC76D0E2-F045-4B40-9879-6DD6786B3DCE}" type="datetimeFigureOut">
              <a:rPr lang="en-US"/>
              <a:pPr>
                <a:defRPr/>
              </a:pPr>
              <a:t>11/15/2017</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4046" tIns="47023" rIns="94046" bIns="47023" rtlCol="0" anchor="b"/>
          <a:lstStyle>
            <a:lvl1pPr algn="r" fontAlgn="auto">
              <a:spcBef>
                <a:spcPts val="0"/>
              </a:spcBef>
              <a:spcAft>
                <a:spcPts val="0"/>
              </a:spcAft>
              <a:defRPr sz="1200">
                <a:latin typeface="+mn-lt"/>
                <a:cs typeface="+mn-cs"/>
              </a:defRPr>
            </a:lvl1pPr>
          </a:lstStyle>
          <a:p>
            <a:pPr>
              <a:defRPr/>
            </a:pPr>
            <a:fld id="{ADD7CA55-11D8-425A-A30B-98CF3F803D73}" type="slidenum">
              <a:rPr lang="en-US"/>
              <a:pPr>
                <a:defRPr/>
              </a:pPr>
              <a:t>‹#›</a:t>
            </a:fld>
            <a:endParaRPr lang="en-US"/>
          </a:p>
        </p:txBody>
      </p:sp>
    </p:spTree>
    <p:extLst>
      <p:ext uri="{BB962C8B-B14F-4D97-AF65-F5344CB8AC3E}">
        <p14:creationId xmlns:p14="http://schemas.microsoft.com/office/powerpoint/2010/main" val="131782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B17243-13B1-4A03-894C-63D68A06B27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93986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3F77AA-B512-491B-A4DA-826F43B43E2A}" type="slidenum">
              <a:rPr lang="en-US" smtClean="0"/>
              <a:pPr>
                <a:defRPr/>
              </a:pPr>
              <a:t>17</a:t>
            </a:fld>
            <a:endParaRPr lang="en-US"/>
          </a:p>
        </p:txBody>
      </p:sp>
    </p:spTree>
    <p:extLst>
      <p:ext uri="{BB962C8B-B14F-4D97-AF65-F5344CB8AC3E}">
        <p14:creationId xmlns:p14="http://schemas.microsoft.com/office/powerpoint/2010/main" val="24138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pPr>
                <a:defRPr/>
              </a:pPr>
              <a:t>11/15/2017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pPr>
                <a:defRPr/>
              </a:pPr>
              <a:t>‹#›</a:t>
            </a:fld>
            <a:endParaRPr lang="en-US"/>
          </a:p>
        </p:txBody>
      </p:sp>
    </p:spTree>
    <p:extLst>
      <p:ext uri="{BB962C8B-B14F-4D97-AF65-F5344CB8AC3E}">
        <p14:creationId xmlns:p14="http://schemas.microsoft.com/office/powerpoint/2010/main" val="407193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pPr>
                <a:defRPr/>
              </a:pPr>
              <a:t>11/15/2017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pPr>
                <a:defRPr/>
              </a:pPr>
              <a:t>‹#›</a:t>
            </a:fld>
            <a:endParaRPr lang="en-US"/>
          </a:p>
        </p:txBody>
      </p:sp>
    </p:spTree>
    <p:extLst>
      <p:ext uri="{BB962C8B-B14F-4D97-AF65-F5344CB8AC3E}">
        <p14:creationId xmlns:p14="http://schemas.microsoft.com/office/powerpoint/2010/main" val="107126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pPr>
                <a:defRPr/>
              </a:pPr>
              <a:t>11/15/2017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pPr>
                <a:defRPr/>
              </a:pPr>
              <a:t>‹#›</a:t>
            </a:fld>
            <a:endParaRPr lang="en-US"/>
          </a:p>
        </p:txBody>
      </p:sp>
    </p:spTree>
    <p:extLst>
      <p:ext uri="{BB962C8B-B14F-4D97-AF65-F5344CB8AC3E}">
        <p14:creationId xmlns:p14="http://schemas.microsoft.com/office/powerpoint/2010/main" val="105348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pPr>
                <a:defRPr/>
              </a:pPr>
              <a:t>11/15/2017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pPr>
                <a:defRPr/>
              </a:pPr>
              <a:t>‹#›</a:t>
            </a:fld>
            <a:endParaRPr lang="en-US"/>
          </a:p>
        </p:txBody>
      </p:sp>
    </p:spTree>
    <p:extLst>
      <p:ext uri="{BB962C8B-B14F-4D97-AF65-F5344CB8AC3E}">
        <p14:creationId xmlns:p14="http://schemas.microsoft.com/office/powerpoint/2010/main" val="249154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pPr>
                <a:defRPr/>
              </a:pPr>
              <a:t>11/15/2017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pPr>
                <a:defRPr/>
              </a:pPr>
              <a:t>‹#›</a:t>
            </a:fld>
            <a:endParaRPr lang="en-US"/>
          </a:p>
        </p:txBody>
      </p:sp>
    </p:spTree>
    <p:extLst>
      <p:ext uri="{BB962C8B-B14F-4D97-AF65-F5344CB8AC3E}">
        <p14:creationId xmlns:p14="http://schemas.microsoft.com/office/powerpoint/2010/main" val="83834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pPr>
                <a:defRPr/>
              </a:pPr>
              <a:t>11/15/2017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pPr>
                <a:defRPr/>
              </a:pPr>
              <a:t>‹#›</a:t>
            </a:fld>
            <a:endParaRPr lang="en-US"/>
          </a:p>
        </p:txBody>
      </p:sp>
    </p:spTree>
    <p:extLst>
      <p:ext uri="{BB962C8B-B14F-4D97-AF65-F5344CB8AC3E}">
        <p14:creationId xmlns:p14="http://schemas.microsoft.com/office/powerpoint/2010/main" val="415282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pPr>
                <a:defRPr/>
              </a:pPr>
              <a:t>11/15/2017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pPr>
                <a:defRPr/>
              </a:pPr>
              <a:t>‹#›</a:t>
            </a:fld>
            <a:endParaRPr lang="en-US"/>
          </a:p>
        </p:txBody>
      </p:sp>
    </p:spTree>
    <p:extLst>
      <p:ext uri="{BB962C8B-B14F-4D97-AF65-F5344CB8AC3E}">
        <p14:creationId xmlns:p14="http://schemas.microsoft.com/office/powerpoint/2010/main" val="375552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pPr>
                <a:defRPr/>
              </a:pPr>
              <a:t>11/15/2017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pPr>
                <a:defRPr/>
              </a:pPr>
              <a:t>‹#›</a:t>
            </a:fld>
            <a:endParaRPr lang="en-US"/>
          </a:p>
        </p:txBody>
      </p:sp>
    </p:spTree>
    <p:extLst>
      <p:ext uri="{BB962C8B-B14F-4D97-AF65-F5344CB8AC3E}">
        <p14:creationId xmlns:p14="http://schemas.microsoft.com/office/powerpoint/2010/main" val="504398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pPr>
                <a:defRPr/>
              </a:pPr>
              <a:t>11/15/2017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pPr>
                <a:defRPr/>
              </a:pPr>
              <a:t>‹#›</a:t>
            </a:fld>
            <a:endParaRPr lang="en-US"/>
          </a:p>
        </p:txBody>
      </p:sp>
    </p:spTree>
    <p:extLst>
      <p:ext uri="{BB962C8B-B14F-4D97-AF65-F5344CB8AC3E}">
        <p14:creationId xmlns:p14="http://schemas.microsoft.com/office/powerpoint/2010/main" val="285633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pPr>
                <a:defRPr/>
              </a:pPr>
              <a:t>11/15/2017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pPr>
                <a:defRPr/>
              </a:pPr>
              <a:t>‹#›</a:t>
            </a:fld>
            <a:endParaRPr lang="en-US"/>
          </a:p>
        </p:txBody>
      </p:sp>
    </p:spTree>
    <p:extLst>
      <p:ext uri="{BB962C8B-B14F-4D97-AF65-F5344CB8AC3E}">
        <p14:creationId xmlns:p14="http://schemas.microsoft.com/office/powerpoint/2010/main" val="130380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pPr>
                <a:defRPr/>
              </a:pPr>
              <a:t>11/15/2017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pPr>
                <a:defRPr/>
              </a:pPr>
              <a:t>‹#›</a:t>
            </a:fld>
            <a:endParaRPr lang="en-US"/>
          </a:p>
        </p:txBody>
      </p:sp>
    </p:spTree>
    <p:extLst>
      <p:ext uri="{BB962C8B-B14F-4D97-AF65-F5344CB8AC3E}">
        <p14:creationId xmlns:p14="http://schemas.microsoft.com/office/powerpoint/2010/main" val="16902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3.tmp"/></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5.tmp"/></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7.tmp"/></Relationships>
</file>

<file path=ppt/slides/_rels/slide1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6.tmp"/><Relationship Id="rId1" Type="http://schemas.openxmlformats.org/officeDocument/2006/relationships/slideLayout" Target="../slideLayouts/slideLayout7.xml"/><Relationship Id="rId5" Type="http://schemas.openxmlformats.org/officeDocument/2006/relationships/image" Target="../media/image20.tmp"/><Relationship Id="rId4" Type="http://schemas.openxmlformats.org/officeDocument/2006/relationships/image" Target="../media/image19.tm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cypherworx.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upport.cypherworx.com/support/discussions" TargetMode="Externa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docid=-mIZ-n14f1nguM&amp;tbnid=0y-8S3_uw0rSwM:&amp;ved=0CAUQjRw&amp;url=http://ltcadministrator.com/listing/the-80th-street-residence/&amp;ei=7IvVUumsFrHnsASHvILAAQ&amp;bvm=bv.59378465,d.eW0&amp;psig=AFQjCNG0ykIQpeMCzgLN-0_Hi1CqThyZDg&amp;ust=138981309371421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hyperlink" Target="https://collabornation.net/" TargetMode="Externa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cOrfDxQdEY4" TargetMode="Externa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hyperlink" Target="https://www.youtube.com/watch?v=cX4AXHe5Ya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725613"/>
            <a:ext cx="300196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5"/>
          <p:cNvSpPr txBox="1">
            <a:spLocks noChangeArrowheads="1"/>
          </p:cNvSpPr>
          <p:nvPr/>
        </p:nvSpPr>
        <p:spPr bwMode="auto">
          <a:xfrm>
            <a:off x="4887913" y="2071688"/>
            <a:ext cx="30273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3600" b="1">
                <a:solidFill>
                  <a:srgbClr val="F47C45"/>
                </a:solidFill>
              </a:rPr>
              <a:t>Administrators</a:t>
            </a:r>
          </a:p>
          <a:p>
            <a:pPr algn="ctr" eaLnBrk="1" hangingPunct="1"/>
            <a:r>
              <a:rPr lang="en-US" altLang="en-US" sz="3600" b="1">
                <a:solidFill>
                  <a:srgbClr val="F47C45"/>
                </a:solidFill>
              </a:rPr>
              <a:t>Users Group</a:t>
            </a:r>
          </a:p>
          <a:p>
            <a:pPr algn="ctr" eaLnBrk="1" hangingPunct="1"/>
            <a:r>
              <a:rPr lang="en-US" altLang="en-US" sz="3600" b="1">
                <a:solidFill>
                  <a:srgbClr val="F47C45"/>
                </a:solidFill>
              </a:rPr>
              <a:t>Meeting</a:t>
            </a:r>
          </a:p>
        </p:txBody>
      </p:sp>
      <p:pic>
        <p:nvPicPr>
          <p:cNvPr id="1331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5525" y="3895725"/>
            <a:ext cx="3133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32670" y="6128657"/>
            <a:ext cx="1085554" cy="369332"/>
          </a:xfrm>
          <a:prstGeom prst="rect">
            <a:avLst/>
          </a:prstGeom>
          <a:noFill/>
        </p:spPr>
        <p:txBody>
          <a:bodyPr wrap="none" rtlCol="0">
            <a:spAutoFit/>
          </a:bodyPr>
          <a:lstStyle/>
          <a:p>
            <a:r>
              <a:rPr lang="en-US" b="1" dirty="0" smtClean="0">
                <a:solidFill>
                  <a:schemeClr val="bg1"/>
                </a:solidFill>
              </a:rPr>
              <a:t>11/15/17</a:t>
            </a:r>
            <a:endParaRPr lang="en-US"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95" y="3815203"/>
            <a:ext cx="4244742" cy="608047"/>
          </a:xfrm>
          <a:prstGeom prst="rect">
            <a:avLst/>
          </a:prstGeom>
        </p:spPr>
      </p:pic>
      <p:sp>
        <p:nvSpPr>
          <p:cNvPr id="3" name="TextBox 2"/>
          <p:cNvSpPr txBox="1"/>
          <p:nvPr/>
        </p:nvSpPr>
        <p:spPr>
          <a:xfrm>
            <a:off x="4812632" y="348340"/>
            <a:ext cx="3826871" cy="646331"/>
          </a:xfrm>
          <a:prstGeom prst="rect">
            <a:avLst/>
          </a:prstGeom>
          <a:noFill/>
        </p:spPr>
        <p:txBody>
          <a:bodyPr wrap="square" rtlCol="0">
            <a:spAutoFit/>
          </a:bodyPr>
          <a:lstStyle/>
          <a:p>
            <a:r>
              <a:rPr lang="en-US" sz="3600" b="1" dirty="0" smtClean="0">
                <a:solidFill>
                  <a:prstClr val="black"/>
                </a:solidFill>
              </a:rPr>
              <a:t>Recertification</a:t>
            </a:r>
            <a:endParaRPr lang="en-US" sz="3600" b="1" dirty="0">
              <a:solidFill>
                <a:prstClr val="black"/>
              </a:solidFill>
            </a:endParaRPr>
          </a:p>
        </p:txBody>
      </p:sp>
      <p:sp>
        <p:nvSpPr>
          <p:cNvPr id="4" name="TextBox 2"/>
          <p:cNvSpPr txBox="1">
            <a:spLocks noChangeArrowheads="1"/>
          </p:cNvSpPr>
          <p:nvPr/>
        </p:nvSpPr>
        <p:spPr bwMode="auto">
          <a:xfrm>
            <a:off x="211756" y="1023128"/>
            <a:ext cx="867778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Many of you are using the end of the year to have Learners re-certify in certain areas, and that may mean that they need to repeat taking a course they have completed in the past.</a:t>
            </a:r>
          </a:p>
          <a:p>
            <a:pPr eaLnBrk="1" hangingPunct="1"/>
            <a:endParaRPr lang="en-US" altLang="en-US" sz="1500" dirty="0">
              <a:solidFill>
                <a:prstClr val="black"/>
              </a:solidFill>
            </a:endParaRPr>
          </a:p>
          <a:p>
            <a:pPr eaLnBrk="1" hangingPunct="1"/>
            <a:r>
              <a:rPr lang="en-US" altLang="en-US" sz="1500" i="1" dirty="0" smtClean="0">
                <a:solidFill>
                  <a:prstClr val="black"/>
                </a:solidFill>
              </a:rPr>
              <a:t>It is very important to explain to Learners that once you have completed a course and see the Certificate button on it in the My Courses list, the date will not change on the certificate if you re-take that course. Although the system allows you to re-take a course for review, your own benefit, etc., the original date of a successful completion will remain on the certificate.</a:t>
            </a:r>
          </a:p>
          <a:p>
            <a:pPr eaLnBrk="1" hangingPunct="1"/>
            <a:endParaRPr lang="en-US" altLang="en-US" sz="1500" dirty="0">
              <a:solidFill>
                <a:prstClr val="black"/>
              </a:solidFill>
            </a:endParaRPr>
          </a:p>
          <a:p>
            <a:pPr eaLnBrk="1" hangingPunct="1"/>
            <a:r>
              <a:rPr lang="en-US" altLang="en-US" sz="1500" dirty="0" smtClean="0">
                <a:solidFill>
                  <a:prstClr val="black"/>
                </a:solidFill>
              </a:rPr>
              <a:t>Either through Course Assignments or Self-Assignment, a Learner seeking recertification in the current year must obtain a new instance of the same course and complete that.</a:t>
            </a:r>
            <a:endParaRPr lang="en-US" altLang="en-US" sz="1500" dirty="0">
              <a:solidFill>
                <a:prstClr val="black"/>
              </a:solidFill>
            </a:endParaRPr>
          </a:p>
        </p:txBody>
      </p:sp>
      <p:sp>
        <p:nvSpPr>
          <p:cNvPr id="5" name="Down Arrow 4"/>
          <p:cNvSpPr/>
          <p:nvPr/>
        </p:nvSpPr>
        <p:spPr>
          <a:xfrm rot="10800000">
            <a:off x="1276789" y="4360713"/>
            <a:ext cx="484632" cy="4642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
          <p:cNvSpPr txBox="1">
            <a:spLocks noChangeArrowheads="1"/>
          </p:cNvSpPr>
          <p:nvPr/>
        </p:nvSpPr>
        <p:spPr bwMode="auto">
          <a:xfrm>
            <a:off x="341695" y="3416872"/>
            <a:ext cx="297420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b="1" dirty="0" smtClean="0">
                <a:solidFill>
                  <a:prstClr val="black"/>
                </a:solidFill>
              </a:rPr>
              <a:t>Sample of a course NOT to re-take:</a:t>
            </a:r>
            <a:endParaRPr lang="en-US" altLang="en-US" sz="1500" b="1" dirty="0">
              <a:solidFill>
                <a:prstClr val="black"/>
              </a:solidFill>
            </a:endParaRPr>
          </a:p>
        </p:txBody>
      </p:sp>
      <p:sp>
        <p:nvSpPr>
          <p:cNvPr id="7" name="TextBox 2"/>
          <p:cNvSpPr txBox="1">
            <a:spLocks noChangeArrowheads="1"/>
          </p:cNvSpPr>
          <p:nvPr/>
        </p:nvSpPr>
        <p:spPr bwMode="auto">
          <a:xfrm>
            <a:off x="4219688" y="4483847"/>
            <a:ext cx="4669857"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b="1" dirty="0" smtClean="0">
                <a:solidFill>
                  <a:prstClr val="black"/>
                </a:solidFill>
              </a:rPr>
              <a:t>Sample of a course that will receive a current date on a certificate upon completion:</a:t>
            </a:r>
            <a:endParaRPr lang="en-US" altLang="en-US" sz="1500" b="1" dirty="0">
              <a:solidFill>
                <a:prstClr val="black"/>
              </a:solidFill>
            </a:endParaRP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688" y="5098442"/>
            <a:ext cx="4244742" cy="602255"/>
          </a:xfrm>
          <a:prstGeom prst="rect">
            <a:avLst/>
          </a:prstGeom>
        </p:spPr>
      </p:pic>
    </p:spTree>
    <p:custDataLst>
      <p:tags r:id="rId1"/>
    </p:custDataLst>
    <p:extLst>
      <p:ext uri="{BB962C8B-B14F-4D97-AF65-F5344CB8AC3E}">
        <p14:creationId xmlns:p14="http://schemas.microsoft.com/office/powerpoint/2010/main" val="4278961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2632" y="348340"/>
            <a:ext cx="3826871" cy="646331"/>
          </a:xfrm>
          <a:prstGeom prst="rect">
            <a:avLst/>
          </a:prstGeom>
          <a:noFill/>
        </p:spPr>
        <p:txBody>
          <a:bodyPr wrap="square" rtlCol="0">
            <a:spAutoFit/>
          </a:bodyPr>
          <a:lstStyle/>
          <a:p>
            <a:r>
              <a:rPr lang="en-US" sz="3600" b="1" dirty="0" smtClean="0">
                <a:solidFill>
                  <a:prstClr val="black"/>
                </a:solidFill>
              </a:rPr>
              <a:t>Site Members list</a:t>
            </a:r>
            <a:endParaRPr lang="en-US" sz="3600" b="1" dirty="0">
              <a:solidFill>
                <a:prstClr val="black"/>
              </a:solidFill>
            </a:endParaRPr>
          </a:p>
        </p:txBody>
      </p:sp>
      <p:sp>
        <p:nvSpPr>
          <p:cNvPr id="3" name="TextBox 2"/>
          <p:cNvSpPr txBox="1">
            <a:spLocks noChangeArrowheads="1"/>
          </p:cNvSpPr>
          <p:nvPr/>
        </p:nvSpPr>
        <p:spPr bwMode="auto">
          <a:xfrm>
            <a:off x="211754" y="1112059"/>
            <a:ext cx="86777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If for any reason you do not want the Learners in your site to be able to view the Site Members list, remember that </a:t>
            </a:r>
            <a:r>
              <a:rPr lang="en-US" altLang="en-US" sz="1500" dirty="0" err="1" smtClean="0">
                <a:solidFill>
                  <a:prstClr val="black"/>
                </a:solidFill>
              </a:rPr>
              <a:t>CypherWorx</a:t>
            </a:r>
            <a:r>
              <a:rPr lang="en-US" altLang="en-US" sz="1500" dirty="0" smtClean="0">
                <a:solidFill>
                  <a:prstClr val="black"/>
                </a:solidFill>
              </a:rPr>
              <a:t> can disable it for you – just contact Chris! Site admins will still have the same view of the Site Members list, with the ability to change passwords and email addresses.</a:t>
            </a:r>
            <a:endParaRPr lang="en-US" altLang="en-US" sz="1500" dirty="0">
              <a:solidFill>
                <a:prstClr val="black"/>
              </a:solidFill>
            </a:endParaRPr>
          </a:p>
        </p:txBody>
      </p:sp>
      <p:sp>
        <p:nvSpPr>
          <p:cNvPr id="4" name="Down Arrow 3"/>
          <p:cNvSpPr/>
          <p:nvPr/>
        </p:nvSpPr>
        <p:spPr>
          <a:xfrm rot="16200000">
            <a:off x="815654" y="2427806"/>
            <a:ext cx="484632" cy="4642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2"/>
          <p:cNvSpPr txBox="1">
            <a:spLocks noChangeArrowheads="1"/>
          </p:cNvSpPr>
          <p:nvPr/>
        </p:nvSpPr>
        <p:spPr bwMode="auto">
          <a:xfrm>
            <a:off x="211753" y="1956165"/>
            <a:ext cx="8427747"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b="1" dirty="0" smtClean="0">
                <a:solidFill>
                  <a:prstClr val="black"/>
                </a:solidFill>
              </a:rPr>
              <a:t>Here’s what a Learner normally sees after clicking on the Site Members menu item:</a:t>
            </a:r>
            <a:endParaRPr lang="en-US" altLang="en-US" sz="1500" b="1" dirty="0">
              <a:solidFill>
                <a:prstClr val="black"/>
              </a:solidFill>
            </a:endParaRPr>
          </a:p>
        </p:txBody>
      </p:sp>
      <p:sp>
        <p:nvSpPr>
          <p:cNvPr id="6" name="TextBox 2"/>
          <p:cNvSpPr txBox="1">
            <a:spLocks noChangeArrowheads="1"/>
          </p:cNvSpPr>
          <p:nvPr/>
        </p:nvSpPr>
        <p:spPr bwMode="auto">
          <a:xfrm>
            <a:off x="211756" y="4194582"/>
            <a:ext cx="842774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b="1" dirty="0" smtClean="0">
                <a:solidFill>
                  <a:prstClr val="black"/>
                </a:solidFill>
              </a:rPr>
              <a:t>And after the setting has changed to eliminate the Site Members list, the Learner Settings menu will be:</a:t>
            </a:r>
            <a:endParaRPr lang="en-US" altLang="en-US" sz="1500" b="1" dirty="0">
              <a:solidFill>
                <a:prstClr val="black"/>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101" y="2426457"/>
            <a:ext cx="6521097" cy="1645163"/>
          </a:xfrm>
          <a:prstGeom prst="rect">
            <a:avLst/>
          </a:prstGeom>
          <a:ln>
            <a:solidFill>
              <a:schemeClr val="bg1">
                <a:lumMod val="50000"/>
              </a:schemeClr>
            </a:solidFill>
          </a:ln>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100" y="4594927"/>
            <a:ext cx="1829055" cy="1171739"/>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371819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t>      ARI</a:t>
            </a:r>
            <a:endParaRPr lang="en-US" sz="3600" b="1" dirty="0"/>
          </a:p>
        </p:txBody>
      </p:sp>
      <p:sp>
        <p:nvSpPr>
          <p:cNvPr id="3" name="TextBox 2"/>
          <p:cNvSpPr txBox="1">
            <a:spLocks noChangeArrowheads="1"/>
          </p:cNvSpPr>
          <p:nvPr/>
        </p:nvSpPr>
        <p:spPr bwMode="auto">
          <a:xfrm>
            <a:off x="133998" y="1181506"/>
            <a:ext cx="8833304"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t>Additional Registration Information (ARI) fields can be created by all site admins and are commonly used to put new registrants into proper Reporting Groups for course assignments and reporting purposes. They can also be used to collect other information useful in reporting, such as employee numbers, answers to yes/no questions, etc. Two new enhancements to this feature are:</a:t>
            </a:r>
          </a:p>
          <a:p>
            <a:pPr eaLnBrk="1" hangingPunct="1"/>
            <a:endParaRPr lang="en-US" altLang="en-US" sz="1500" dirty="0" smtClean="0"/>
          </a:p>
          <a:p>
            <a:pPr marL="285750" indent="-285750" eaLnBrk="1" hangingPunct="1">
              <a:buFont typeface="Arial" panose="020B0604020202020204" pitchFamily="34" charset="0"/>
              <a:buChar char="•"/>
            </a:pPr>
            <a:r>
              <a:rPr lang="en-US" altLang="en-US" sz="1500" dirty="0" smtClean="0"/>
              <a:t>Site Admins can delete ARI fields</a:t>
            </a:r>
          </a:p>
          <a:p>
            <a:pPr marL="285750" indent="-285750" eaLnBrk="1" hangingPunct="1">
              <a:buFont typeface="Arial" panose="020B0604020202020204" pitchFamily="34" charset="0"/>
              <a:buChar char="•"/>
            </a:pPr>
            <a:r>
              <a:rPr lang="en-US" altLang="en-US" sz="1500" dirty="0" smtClean="0"/>
              <a:t>Site Admins can rearrange the order of ARI fields either by dragging or using the arrows at the left edge</a:t>
            </a:r>
            <a:endParaRPr lang="en-US" altLang="en-US" sz="15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897" y="508305"/>
            <a:ext cx="1446104" cy="280797"/>
          </a:xfrm>
          <a:prstGeom prst="rect">
            <a:avLst/>
          </a:prstGeom>
          <a:ln>
            <a:solidFill>
              <a:schemeClr val="bg1">
                <a:lumMod val="50000"/>
              </a:schemeClr>
            </a:solidFill>
          </a:ln>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950" y="3099302"/>
            <a:ext cx="6707400" cy="2415974"/>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521540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56528" y="325539"/>
            <a:ext cx="4310774" cy="646331"/>
          </a:xfrm>
          <a:prstGeom prst="rect">
            <a:avLst/>
          </a:prstGeom>
          <a:noFill/>
        </p:spPr>
        <p:txBody>
          <a:bodyPr wrap="square" rtlCol="0">
            <a:spAutoFit/>
          </a:bodyPr>
          <a:lstStyle/>
          <a:p>
            <a:r>
              <a:rPr lang="en-US" sz="3600" b="1" dirty="0" smtClean="0">
                <a:solidFill>
                  <a:prstClr val="black"/>
                </a:solidFill>
              </a:rPr>
              <a:t>ARI </a:t>
            </a:r>
            <a:r>
              <a:rPr lang="en-US" sz="2800" b="1" dirty="0" smtClean="0">
                <a:solidFill>
                  <a:prstClr val="black"/>
                </a:solidFill>
              </a:rPr>
              <a:t>and Reporting Groups</a:t>
            </a:r>
            <a:endParaRPr lang="en-US" sz="2800" b="1" dirty="0">
              <a:solidFill>
                <a:prstClr val="black"/>
              </a:solidFill>
            </a:endParaRPr>
          </a:p>
        </p:txBody>
      </p:sp>
      <p:sp>
        <p:nvSpPr>
          <p:cNvPr id="5" name="TextBox 2"/>
          <p:cNvSpPr txBox="1">
            <a:spLocks noChangeArrowheads="1"/>
          </p:cNvSpPr>
          <p:nvPr/>
        </p:nvSpPr>
        <p:spPr bwMode="auto">
          <a:xfrm>
            <a:off x="133998" y="997531"/>
            <a:ext cx="88333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Steps to connect an ARI field to Reporting Groups:</a:t>
            </a:r>
          </a:p>
          <a:p>
            <a:pPr eaLnBrk="1" hangingPunct="1"/>
            <a:endParaRPr lang="en-US" altLang="en-US" sz="1500" dirty="0" smtClean="0">
              <a:solidFill>
                <a:prstClr val="black"/>
              </a:solidFill>
            </a:endParaRPr>
          </a:p>
          <a:p>
            <a:pPr eaLnBrk="1" hangingPunct="1"/>
            <a:r>
              <a:rPr lang="en-US" altLang="en-US" sz="1500" dirty="0" smtClean="0">
                <a:solidFill>
                  <a:prstClr val="black"/>
                </a:solidFill>
              </a:rPr>
              <a:t>1. Go to Reporting Groups, open the main group (top) and create your groups/subgroups –</a:t>
            </a:r>
          </a:p>
          <a:p>
            <a:pPr eaLnBrk="1" hangingPunct="1"/>
            <a:r>
              <a:rPr lang="en-US" altLang="en-US" sz="1500" dirty="0" smtClean="0">
                <a:solidFill>
                  <a:prstClr val="black"/>
                </a:solidFill>
              </a:rPr>
              <a:t>    Sample:</a:t>
            </a:r>
          </a:p>
          <a:p>
            <a:pPr eaLnBrk="1" hangingPunct="1"/>
            <a:endParaRPr lang="en-US" altLang="en-US" sz="1500" dirty="0">
              <a:solidFill>
                <a:prstClr val="black"/>
              </a:solidFill>
            </a:endParaRPr>
          </a:p>
          <a:p>
            <a:pPr eaLnBrk="1" hangingPunct="1"/>
            <a:endParaRPr lang="en-US" altLang="en-US" sz="1500" dirty="0" smtClean="0">
              <a:solidFill>
                <a:prstClr val="black"/>
              </a:solidFill>
            </a:endParaRPr>
          </a:p>
          <a:p>
            <a:pPr eaLnBrk="1" hangingPunct="1"/>
            <a:endParaRPr lang="en-US" altLang="en-US" sz="1500" dirty="0">
              <a:solidFill>
                <a:prstClr val="black"/>
              </a:solidFill>
            </a:endParaRPr>
          </a:p>
          <a:p>
            <a:pPr eaLnBrk="1" hangingPunct="1"/>
            <a:endParaRPr lang="en-US" altLang="en-US" sz="1500" dirty="0" smtClean="0">
              <a:solidFill>
                <a:prstClr val="black"/>
              </a:solidFill>
            </a:endParaRPr>
          </a:p>
          <a:p>
            <a:pPr eaLnBrk="1" hangingPunct="1"/>
            <a:r>
              <a:rPr lang="en-US" altLang="en-US" sz="1500" dirty="0" smtClean="0">
                <a:solidFill>
                  <a:prstClr val="black"/>
                </a:solidFill>
              </a:rPr>
              <a:t>2. Go back to the Admin Settings Menu, open Additional Registration Information and enter your question/instruction in the Field Name field and complete the other steps.</a:t>
            </a:r>
            <a:endParaRPr lang="en-US" altLang="en-US" sz="1500" dirty="0">
              <a:solidFill>
                <a:prstClr val="black"/>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900" y="554150"/>
            <a:ext cx="1446104" cy="280797"/>
          </a:xfrm>
          <a:prstGeom prst="rect">
            <a:avLst/>
          </a:prstGeom>
          <a:ln>
            <a:solidFill>
              <a:schemeClr val="bg1">
                <a:lumMod val="50000"/>
              </a:schemeClr>
            </a:solidFill>
          </a:ln>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089" y="1360051"/>
            <a:ext cx="1705213" cy="476316"/>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628" y="1723125"/>
            <a:ext cx="1411073" cy="986148"/>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431" y="3398188"/>
            <a:ext cx="4551068" cy="2534712"/>
          </a:xfrm>
          <a:prstGeom prst="rect">
            <a:avLst/>
          </a:prstGeom>
          <a:ln>
            <a:solidFill>
              <a:schemeClr val="bg1">
                <a:lumMod val="50000"/>
              </a:schemeClr>
            </a:solidFill>
          </a:ln>
        </p:spPr>
      </p:pic>
      <p:sp>
        <p:nvSpPr>
          <p:cNvPr id="8" name="Left Arrow 7"/>
          <p:cNvSpPr/>
          <p:nvPr/>
        </p:nvSpPr>
        <p:spPr>
          <a:xfrm>
            <a:off x="2361363" y="3789871"/>
            <a:ext cx="5637128" cy="553946"/>
          </a:xfrm>
          <a:prstGeom prst="lef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Use drop down list to choose User Group</a:t>
            </a:r>
            <a:endParaRPr lang="en-US" sz="1400" dirty="0">
              <a:solidFill>
                <a:prstClr val="black"/>
              </a:solidFill>
            </a:endParaRPr>
          </a:p>
        </p:txBody>
      </p:sp>
      <p:sp>
        <p:nvSpPr>
          <p:cNvPr id="9" name="Left Arrow 8"/>
          <p:cNvSpPr/>
          <p:nvPr/>
        </p:nvSpPr>
        <p:spPr>
          <a:xfrm>
            <a:off x="2064935" y="5127182"/>
            <a:ext cx="5637128" cy="553946"/>
          </a:xfrm>
          <a:prstGeom prst="lef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All groups will appear; check the boxes of the ones you want in the list.</a:t>
            </a:r>
            <a:endParaRPr lang="en-US" sz="1400" dirty="0">
              <a:solidFill>
                <a:prstClr val="black"/>
              </a:solidFill>
            </a:endParaRPr>
          </a:p>
        </p:txBody>
      </p:sp>
    </p:spTree>
    <p:extLst>
      <p:ext uri="{BB962C8B-B14F-4D97-AF65-F5344CB8AC3E}">
        <p14:creationId xmlns:p14="http://schemas.microsoft.com/office/powerpoint/2010/main" val="2551101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56528" y="325539"/>
            <a:ext cx="4310774" cy="646331"/>
          </a:xfrm>
          <a:prstGeom prst="rect">
            <a:avLst/>
          </a:prstGeom>
          <a:noFill/>
        </p:spPr>
        <p:txBody>
          <a:bodyPr wrap="square" rtlCol="0">
            <a:spAutoFit/>
          </a:bodyPr>
          <a:lstStyle/>
          <a:p>
            <a:r>
              <a:rPr lang="en-US" sz="3600" b="1" dirty="0" smtClean="0">
                <a:solidFill>
                  <a:prstClr val="black"/>
                </a:solidFill>
              </a:rPr>
              <a:t>ARI </a:t>
            </a:r>
            <a:r>
              <a:rPr lang="en-US" sz="2800" b="1" dirty="0" smtClean="0">
                <a:solidFill>
                  <a:prstClr val="black"/>
                </a:solidFill>
              </a:rPr>
              <a:t>and Reporting Groups</a:t>
            </a:r>
            <a:endParaRPr lang="en-US" sz="2800" b="1" dirty="0">
              <a:solidFill>
                <a:prstClr val="black"/>
              </a:solidFill>
            </a:endParaRPr>
          </a:p>
        </p:txBody>
      </p:sp>
      <p:sp>
        <p:nvSpPr>
          <p:cNvPr id="5" name="TextBox 2"/>
          <p:cNvSpPr txBox="1">
            <a:spLocks noChangeArrowheads="1"/>
          </p:cNvSpPr>
          <p:nvPr/>
        </p:nvSpPr>
        <p:spPr bwMode="auto">
          <a:xfrm>
            <a:off x="133998" y="1342279"/>
            <a:ext cx="88333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Here is what that will look like to someone registering into your site.</a:t>
            </a:r>
          </a:p>
          <a:p>
            <a:pPr eaLnBrk="1" hangingPunct="1"/>
            <a:endParaRPr lang="en-US" altLang="en-US" sz="1500" dirty="0">
              <a:solidFill>
                <a:prstClr val="black"/>
              </a:solidFill>
            </a:endParaRPr>
          </a:p>
          <a:p>
            <a:pPr eaLnBrk="1" hangingPunct="1"/>
            <a:r>
              <a:rPr lang="en-US" altLang="en-US" sz="1500" b="1" dirty="0" smtClean="0">
                <a:solidFill>
                  <a:prstClr val="black"/>
                </a:solidFill>
              </a:rPr>
              <a:t>Note</a:t>
            </a:r>
            <a:r>
              <a:rPr lang="en-US" altLang="en-US" sz="1500" dirty="0" smtClean="0">
                <a:solidFill>
                  <a:prstClr val="black"/>
                </a:solidFill>
              </a:rPr>
              <a:t> – the system adds a colon at the end of the field so you should leave out punctuation when you are creating your ARI fields.</a:t>
            </a:r>
          </a:p>
          <a:p>
            <a:pPr eaLnBrk="1" hangingPunct="1"/>
            <a:endParaRPr lang="en-US" altLang="en-US" sz="1500" dirty="0">
              <a:solidFill>
                <a:prstClr val="black"/>
              </a:solidFill>
            </a:endParaRPr>
          </a:p>
          <a:p>
            <a:pPr eaLnBrk="1" hangingPunct="1"/>
            <a:r>
              <a:rPr lang="en-US" altLang="en-US" sz="1500" b="1" dirty="0" smtClean="0">
                <a:solidFill>
                  <a:prstClr val="black"/>
                </a:solidFill>
              </a:rPr>
              <a:t>And</a:t>
            </a:r>
            <a:r>
              <a:rPr lang="en-US" altLang="en-US" sz="1500" dirty="0" smtClean="0">
                <a:solidFill>
                  <a:prstClr val="black"/>
                </a:solidFill>
              </a:rPr>
              <a:t> - Reporting Group information is available as a choice in Custom Reporting.</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852" y="508305"/>
            <a:ext cx="1446104" cy="280797"/>
          </a:xfrm>
          <a:prstGeom prst="rect">
            <a:avLst/>
          </a:prstGeom>
          <a:ln>
            <a:solidFill>
              <a:schemeClr val="bg1">
                <a:lumMod val="50000"/>
              </a:schemeClr>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592" y="3084423"/>
            <a:ext cx="6554115" cy="2276793"/>
          </a:xfrm>
          <a:prstGeom prst="rect">
            <a:avLst/>
          </a:prstGeom>
          <a:ln>
            <a:solidFill>
              <a:schemeClr val="bg1">
                <a:lumMod val="50000"/>
              </a:schemeClr>
            </a:solidFill>
          </a:ln>
        </p:spPr>
      </p:pic>
    </p:spTree>
    <p:extLst>
      <p:ext uri="{BB962C8B-B14F-4D97-AF65-F5344CB8AC3E}">
        <p14:creationId xmlns:p14="http://schemas.microsoft.com/office/powerpoint/2010/main" val="3843415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56528" y="325539"/>
            <a:ext cx="4310774" cy="646331"/>
          </a:xfrm>
          <a:prstGeom prst="rect">
            <a:avLst/>
          </a:prstGeom>
          <a:noFill/>
        </p:spPr>
        <p:txBody>
          <a:bodyPr wrap="square" rtlCol="0">
            <a:spAutoFit/>
          </a:bodyPr>
          <a:lstStyle/>
          <a:p>
            <a:r>
              <a:rPr lang="en-US" sz="3600" b="1" dirty="0" smtClean="0">
                <a:solidFill>
                  <a:prstClr val="black"/>
                </a:solidFill>
              </a:rPr>
              <a:t>ARI </a:t>
            </a:r>
            <a:r>
              <a:rPr lang="en-US" sz="2800" b="1" dirty="0" smtClean="0">
                <a:solidFill>
                  <a:prstClr val="black"/>
                </a:solidFill>
              </a:rPr>
              <a:t>and Free Text fields</a:t>
            </a:r>
            <a:endParaRPr lang="en-US" sz="2800" b="1" dirty="0">
              <a:solidFill>
                <a:prstClr val="black"/>
              </a:solidFill>
            </a:endParaRPr>
          </a:p>
        </p:txBody>
      </p:sp>
      <p:sp>
        <p:nvSpPr>
          <p:cNvPr id="5" name="TextBox 2"/>
          <p:cNvSpPr txBox="1">
            <a:spLocks noChangeArrowheads="1"/>
          </p:cNvSpPr>
          <p:nvPr/>
        </p:nvSpPr>
        <p:spPr bwMode="auto">
          <a:xfrm>
            <a:off x="482320" y="1442762"/>
            <a:ext cx="8119069"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Free Text fields are very useful for gathering additional information.</a:t>
            </a:r>
          </a:p>
          <a:p>
            <a:pPr eaLnBrk="1" hangingPunct="1"/>
            <a:endParaRPr lang="en-US" altLang="en-US" sz="1500" dirty="0">
              <a:solidFill>
                <a:prstClr val="black"/>
              </a:solidFill>
            </a:endParaRPr>
          </a:p>
          <a:p>
            <a:pPr eaLnBrk="1" hangingPunct="1"/>
            <a:r>
              <a:rPr lang="en-US" altLang="en-US" sz="1500" dirty="0" smtClean="0">
                <a:solidFill>
                  <a:prstClr val="black"/>
                </a:solidFill>
              </a:rPr>
              <a:t>They can be set up with yes/no questions like “Do you drive a company vehicle?”</a:t>
            </a:r>
          </a:p>
          <a:p>
            <a:pPr eaLnBrk="1" hangingPunct="1"/>
            <a:endParaRPr lang="en-US" altLang="en-US" sz="1500" dirty="0">
              <a:solidFill>
                <a:prstClr val="black"/>
              </a:solidFill>
            </a:endParaRPr>
          </a:p>
          <a:p>
            <a:pPr eaLnBrk="1" hangingPunct="1"/>
            <a:r>
              <a:rPr lang="en-US" altLang="en-US" sz="1500" dirty="0" smtClean="0">
                <a:solidFill>
                  <a:prstClr val="black"/>
                </a:solidFill>
              </a:rPr>
              <a:t>Or to collect employee id information: “Please enter your employee id number”</a:t>
            </a:r>
          </a:p>
          <a:p>
            <a:pPr eaLnBrk="1" hangingPunct="1"/>
            <a:endParaRPr lang="en-US" altLang="en-US" sz="1500" dirty="0">
              <a:solidFill>
                <a:prstClr val="black"/>
              </a:solidFill>
            </a:endParaRPr>
          </a:p>
          <a:p>
            <a:pPr eaLnBrk="1" hangingPunct="1"/>
            <a:r>
              <a:rPr lang="en-US" altLang="en-US" sz="1500" dirty="0" smtClean="0">
                <a:solidFill>
                  <a:prstClr val="black"/>
                </a:solidFill>
              </a:rPr>
              <a:t>Or “Please enter your Zip Code”</a:t>
            </a:r>
          </a:p>
          <a:p>
            <a:pPr eaLnBrk="1" hangingPunct="1"/>
            <a:endParaRPr lang="en-US" altLang="en-US" sz="1500" dirty="0">
              <a:solidFill>
                <a:prstClr val="black"/>
              </a:solidFill>
            </a:endParaRPr>
          </a:p>
          <a:p>
            <a:pPr eaLnBrk="1" hangingPunct="1"/>
            <a:r>
              <a:rPr lang="en-US" altLang="en-US" sz="1500" dirty="0" smtClean="0">
                <a:solidFill>
                  <a:prstClr val="black"/>
                </a:solidFill>
              </a:rPr>
              <a:t>Or specifics like “What age groups do you teach?”</a:t>
            </a:r>
          </a:p>
          <a:p>
            <a:pPr eaLnBrk="1" hangingPunct="1"/>
            <a:endParaRPr lang="en-US" altLang="en-US" sz="1500" dirty="0">
              <a:solidFill>
                <a:prstClr val="black"/>
              </a:solidFill>
            </a:endParaRPr>
          </a:p>
          <a:p>
            <a:pPr eaLnBrk="1" hangingPunct="1"/>
            <a:endParaRPr lang="en-US" altLang="en-US" sz="1500" dirty="0" smtClean="0">
              <a:solidFill>
                <a:prstClr val="black"/>
              </a:solidFill>
            </a:endParaRPr>
          </a:p>
          <a:p>
            <a:pPr eaLnBrk="1" hangingPunct="1"/>
            <a:endParaRPr lang="en-US" altLang="en-US" sz="1500" dirty="0">
              <a:solidFill>
                <a:prstClr val="black"/>
              </a:solidFill>
            </a:endParaRPr>
          </a:p>
          <a:p>
            <a:pPr eaLnBrk="1" hangingPunct="1"/>
            <a:endParaRPr lang="en-US" altLang="en-US" sz="1500" b="1" dirty="0" smtClean="0">
              <a:solidFill>
                <a:prstClr val="black"/>
              </a:solidFill>
            </a:endParaRPr>
          </a:p>
          <a:p>
            <a:pPr eaLnBrk="1" hangingPunct="1"/>
            <a:r>
              <a:rPr lang="en-US" altLang="en-US" sz="1500" b="1" dirty="0" smtClean="0">
                <a:solidFill>
                  <a:prstClr val="black"/>
                </a:solidFill>
              </a:rPr>
              <a:t>Free Text field </a:t>
            </a:r>
            <a:r>
              <a:rPr lang="en-US" altLang="en-US" sz="1500" b="1" dirty="0">
                <a:solidFill>
                  <a:prstClr val="black"/>
                </a:solidFill>
              </a:rPr>
              <a:t>information is available as a choice in Custom </a:t>
            </a:r>
            <a:r>
              <a:rPr lang="en-US" altLang="en-US" sz="1500" b="1" dirty="0" smtClean="0">
                <a:solidFill>
                  <a:prstClr val="black"/>
                </a:solidFill>
              </a:rPr>
              <a:t>Reporting.</a:t>
            </a:r>
            <a:endParaRPr lang="en-US" altLang="en-US" sz="1500" b="1" dirty="0">
              <a:solidFill>
                <a:prstClr val="black"/>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852" y="508305"/>
            <a:ext cx="1446104" cy="280797"/>
          </a:xfrm>
          <a:prstGeom prst="rect">
            <a:avLst/>
          </a:prstGeom>
          <a:ln>
            <a:solidFill>
              <a:schemeClr val="bg1">
                <a:lumMod val="50000"/>
              </a:schemeClr>
            </a:solidFill>
          </a:ln>
        </p:spPr>
      </p:pic>
    </p:spTree>
    <p:extLst>
      <p:ext uri="{BB962C8B-B14F-4D97-AF65-F5344CB8AC3E}">
        <p14:creationId xmlns:p14="http://schemas.microsoft.com/office/powerpoint/2010/main" val="4267293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56528" y="325539"/>
            <a:ext cx="4310774" cy="646331"/>
          </a:xfrm>
          <a:prstGeom prst="rect">
            <a:avLst/>
          </a:prstGeom>
          <a:noFill/>
        </p:spPr>
        <p:txBody>
          <a:bodyPr wrap="square" rtlCol="0">
            <a:spAutoFit/>
          </a:bodyPr>
          <a:lstStyle/>
          <a:p>
            <a:r>
              <a:rPr lang="en-US" sz="3600" b="1" dirty="0" smtClean="0">
                <a:solidFill>
                  <a:prstClr val="black"/>
                </a:solidFill>
              </a:rPr>
              <a:t>Feature Requests</a:t>
            </a:r>
            <a:endParaRPr lang="en-US" sz="2800" b="1" dirty="0">
              <a:solidFill>
                <a:prstClr val="black"/>
              </a:solidFill>
            </a:endParaRPr>
          </a:p>
        </p:txBody>
      </p:sp>
      <p:sp>
        <p:nvSpPr>
          <p:cNvPr id="5" name="TextBox 2"/>
          <p:cNvSpPr txBox="1">
            <a:spLocks noChangeArrowheads="1"/>
          </p:cNvSpPr>
          <p:nvPr/>
        </p:nvSpPr>
        <p:spPr bwMode="auto">
          <a:xfrm>
            <a:off x="311500" y="1442762"/>
            <a:ext cx="828989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You frequently let us know of enhancements you would like to see in </a:t>
            </a:r>
            <a:r>
              <a:rPr lang="en-US" altLang="en-US" sz="1500" dirty="0" err="1" smtClean="0">
                <a:solidFill>
                  <a:prstClr val="black"/>
                </a:solidFill>
              </a:rPr>
              <a:t>CollaborNation</a:t>
            </a:r>
            <a:r>
              <a:rPr lang="en-US" altLang="en-US" sz="1500" dirty="0" smtClean="0">
                <a:solidFill>
                  <a:prstClr val="black"/>
                </a:solidFill>
              </a:rPr>
              <a:t> and we send them on to our programming department.</a:t>
            </a:r>
          </a:p>
          <a:p>
            <a:pPr eaLnBrk="1" hangingPunct="1"/>
            <a:endParaRPr lang="en-US" altLang="en-US" sz="1500" dirty="0">
              <a:solidFill>
                <a:prstClr val="black"/>
              </a:solidFill>
            </a:endParaRPr>
          </a:p>
          <a:p>
            <a:pPr eaLnBrk="1" hangingPunct="1"/>
            <a:r>
              <a:rPr lang="en-US" altLang="en-US" sz="1500" dirty="0" smtClean="0">
                <a:solidFill>
                  <a:prstClr val="black"/>
                </a:solidFill>
              </a:rPr>
              <a:t>Please keep letting us know what you want! We asked the programmers what bits of information help them out when mulling over new possibilities. Here are some of their ideas for information to include when you happen to come up with your next great idea for us:</a:t>
            </a:r>
          </a:p>
          <a:p>
            <a:pPr eaLnBrk="1" hangingPunct="1"/>
            <a:endParaRPr lang="en-US" altLang="en-US" sz="1500" dirty="0">
              <a:solidFill>
                <a:prstClr val="black"/>
              </a:solidFill>
            </a:endParaRPr>
          </a:p>
          <a:p>
            <a:pPr marL="285750" indent="-285750" eaLnBrk="1" hangingPunct="1">
              <a:buFont typeface="Arial" panose="020B0604020202020204" pitchFamily="34" charset="0"/>
              <a:buChar char="•"/>
            </a:pPr>
            <a:r>
              <a:rPr lang="en-US" altLang="en-US" sz="1500" dirty="0" smtClean="0">
                <a:solidFill>
                  <a:prstClr val="black"/>
                </a:solidFill>
              </a:rPr>
              <a:t>Include specifics like what system/browsers you use, network restrictions, etc.</a:t>
            </a:r>
          </a:p>
          <a:p>
            <a:pPr marL="285750" indent="-285750" eaLnBrk="1" hangingPunct="1">
              <a:buFont typeface="Arial" panose="020B0604020202020204" pitchFamily="34" charset="0"/>
              <a:buChar char="•"/>
            </a:pPr>
            <a:r>
              <a:rPr lang="en-US" altLang="en-US" sz="1500" dirty="0" smtClean="0">
                <a:solidFill>
                  <a:prstClr val="black"/>
                </a:solidFill>
              </a:rPr>
              <a:t>Explain how you would use the new feature – like in your everyday operations, from users’ perspectives and admin perspectives, benefits.</a:t>
            </a:r>
          </a:p>
          <a:p>
            <a:pPr marL="285750" indent="-285750" eaLnBrk="1" hangingPunct="1">
              <a:buFont typeface="Arial" panose="020B0604020202020204" pitchFamily="34" charset="0"/>
              <a:buChar char="•"/>
            </a:pPr>
            <a:r>
              <a:rPr lang="en-US" altLang="en-US" sz="1500" dirty="0" smtClean="0">
                <a:solidFill>
                  <a:prstClr val="black"/>
                </a:solidFill>
              </a:rPr>
              <a:t>If the new idea has to do with reporting, describe what the “ideal” report would include and how you need to use it – what your peers and/or superiors are looking for.</a:t>
            </a:r>
          </a:p>
          <a:p>
            <a:pPr eaLnBrk="1" hangingPunct="1"/>
            <a:endParaRPr lang="en-US" altLang="en-US" sz="1500" dirty="0" smtClean="0">
              <a:solidFill>
                <a:prstClr val="black"/>
              </a:solidFill>
            </a:endParaRPr>
          </a:p>
          <a:p>
            <a:pPr eaLnBrk="1" hangingPunct="1"/>
            <a:endParaRPr lang="en-US" altLang="en-US" sz="1500" dirty="0">
              <a:solidFill>
                <a:prstClr val="black"/>
              </a:solidFill>
            </a:endParaRPr>
          </a:p>
          <a:p>
            <a:pPr eaLnBrk="1" hangingPunct="1"/>
            <a:endParaRPr lang="en-US" altLang="en-US" sz="1500" dirty="0" smtClean="0">
              <a:solidFill>
                <a:prstClr val="black"/>
              </a:solidFill>
            </a:endParaRPr>
          </a:p>
          <a:p>
            <a:pPr eaLnBrk="1" hangingPunct="1"/>
            <a:endParaRPr lang="en-US" altLang="en-US" sz="1500" dirty="0">
              <a:solidFill>
                <a:prstClr val="black"/>
              </a:solidFill>
            </a:endParaRPr>
          </a:p>
          <a:p>
            <a:pPr eaLnBrk="1" hangingPunct="1"/>
            <a:endParaRPr lang="en-US" altLang="en-US" sz="1500" dirty="0" smtClean="0">
              <a:solidFill>
                <a:prstClr val="black"/>
              </a:solidFill>
            </a:endParaRPr>
          </a:p>
          <a:p>
            <a:pPr eaLnBrk="1" hangingPunct="1"/>
            <a:r>
              <a:rPr lang="en-US" altLang="en-US" sz="1500" dirty="0" smtClean="0">
                <a:solidFill>
                  <a:prstClr val="black"/>
                </a:solidFill>
              </a:rPr>
              <a:t>(Visit the About Us section </a:t>
            </a:r>
            <a:r>
              <a:rPr lang="en-US" altLang="en-US" sz="1500" dirty="0">
                <a:solidFill>
                  <a:prstClr val="black"/>
                </a:solidFill>
              </a:rPr>
              <a:t>at </a:t>
            </a:r>
            <a:r>
              <a:rPr lang="en-US" altLang="en-US" sz="1500" dirty="0">
                <a:solidFill>
                  <a:prstClr val="black"/>
                </a:solidFill>
                <a:hlinkClick r:id="rId2"/>
              </a:rPr>
              <a:t>https://</a:t>
            </a:r>
            <a:r>
              <a:rPr lang="en-US" altLang="en-US" sz="1500" dirty="0" smtClean="0">
                <a:solidFill>
                  <a:prstClr val="black"/>
                </a:solidFill>
                <a:hlinkClick r:id="rId2"/>
              </a:rPr>
              <a:t>cypherworx.com</a:t>
            </a:r>
            <a:r>
              <a:rPr lang="en-US" altLang="en-US" sz="1500" dirty="0" smtClean="0">
                <a:solidFill>
                  <a:prstClr val="black"/>
                </a:solidFill>
              </a:rPr>
              <a:t> for bios on our programmers!)</a:t>
            </a:r>
            <a:endParaRPr lang="en-US" altLang="en-US" sz="1500" dirty="0">
              <a:solidFill>
                <a:prstClr val="black"/>
              </a:solidFill>
            </a:endParaRPr>
          </a:p>
        </p:txBody>
      </p:sp>
    </p:spTree>
    <p:extLst>
      <p:ext uri="{BB962C8B-B14F-4D97-AF65-F5344CB8AC3E}">
        <p14:creationId xmlns:p14="http://schemas.microsoft.com/office/powerpoint/2010/main" val="1399308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36638"/>
            <a:ext cx="6934200" cy="477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bwMode="auto">
          <a:xfrm>
            <a:off x="4419600" y="381001"/>
            <a:ext cx="4572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3600" dirty="0" smtClean="0">
                <a:latin typeface="+mn-lt"/>
                <a:cs typeface="Arial" charset="0"/>
              </a:rPr>
              <a:t>Support Hub</a:t>
            </a:r>
          </a:p>
        </p:txBody>
      </p:sp>
      <p:sp>
        <p:nvSpPr>
          <p:cNvPr id="2" name="TextBox 1"/>
          <p:cNvSpPr txBox="1"/>
          <p:nvPr/>
        </p:nvSpPr>
        <p:spPr>
          <a:xfrm>
            <a:off x="287079" y="446566"/>
            <a:ext cx="4051005" cy="461665"/>
          </a:xfrm>
          <a:prstGeom prst="rect">
            <a:avLst/>
          </a:prstGeom>
          <a:noFill/>
        </p:spPr>
        <p:txBody>
          <a:bodyPr wrap="square" rtlCol="0">
            <a:spAutoFit/>
          </a:bodyPr>
          <a:lstStyle/>
          <a:p>
            <a:r>
              <a:rPr lang="en-US" sz="2400" dirty="0" smtClean="0">
                <a:solidFill>
                  <a:schemeClr val="bg1"/>
                </a:solidFill>
              </a:rPr>
              <a:t>SUPPORT.CYPHERWORX.COM</a:t>
            </a:r>
            <a:endParaRPr lang="en-US" sz="24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2"/>
          <p:cNvSpPr txBox="1">
            <a:spLocks noChangeArrowheads="1"/>
          </p:cNvSpPr>
          <p:nvPr/>
        </p:nvSpPr>
        <p:spPr bwMode="auto">
          <a:xfrm>
            <a:off x="4768395" y="1171881"/>
            <a:ext cx="4121150"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t>If </a:t>
            </a:r>
            <a:r>
              <a:rPr lang="en-US" altLang="en-US" sz="1500" dirty="0"/>
              <a:t>you have any suggestions, and/or would like to request a new feature that would increase YOUR overall customer experience with our system, then please share them with us. </a:t>
            </a:r>
          </a:p>
          <a:p>
            <a:pPr eaLnBrk="1" hangingPunct="1"/>
            <a:endParaRPr lang="en-US" altLang="en-US" sz="1500" dirty="0"/>
          </a:p>
          <a:p>
            <a:pPr eaLnBrk="1" hangingPunct="1"/>
            <a:r>
              <a:rPr lang="en-US" altLang="en-US" sz="1500" dirty="0" smtClean="0"/>
              <a:t>Any </a:t>
            </a:r>
            <a:r>
              <a:rPr lang="en-US" altLang="en-US" sz="1500" dirty="0"/>
              <a:t>features which are incorporated into our </a:t>
            </a:r>
            <a:r>
              <a:rPr lang="en-US" altLang="en-US" sz="1500" dirty="0" err="1"/>
              <a:t>LMS</a:t>
            </a:r>
            <a:r>
              <a:rPr lang="en-US" altLang="en-US" sz="1500" dirty="0"/>
              <a:t> will be announced on next month’s call. By sharing your ideas with us you are assigning us all rights to the features. </a:t>
            </a:r>
            <a:endParaRPr lang="en-US" altLang="en-US" sz="1500" dirty="0" smtClean="0"/>
          </a:p>
          <a:p>
            <a:pPr eaLnBrk="1" hangingPunct="1"/>
            <a:endParaRPr lang="en-US" altLang="en-US" sz="1500" dirty="0"/>
          </a:p>
          <a:p>
            <a:pPr eaLnBrk="1" hangingPunct="1"/>
            <a:r>
              <a:rPr lang="en-US" altLang="en-US" sz="1500" dirty="0" smtClean="0"/>
              <a:t>In </a:t>
            </a:r>
            <a:r>
              <a:rPr lang="en-US" altLang="en-US" sz="1500" dirty="0"/>
              <a:t>appreciation of your time</a:t>
            </a:r>
            <a:r>
              <a:rPr lang="en-US" altLang="en-US" sz="1500" dirty="0" smtClean="0"/>
              <a:t>, </a:t>
            </a:r>
            <a:r>
              <a:rPr lang="en-US" altLang="en-US" sz="1500" dirty="0"/>
              <a:t>submitters whose features are incorporated into our </a:t>
            </a:r>
            <a:r>
              <a:rPr lang="en-US" altLang="en-US" sz="1500" dirty="0" err="1"/>
              <a:t>LMS</a:t>
            </a:r>
            <a:r>
              <a:rPr lang="en-US" altLang="en-US" sz="1500" dirty="0"/>
              <a:t> will be sent a $5 Starbucks gift card as a quick </a:t>
            </a:r>
            <a:r>
              <a:rPr lang="en-US" altLang="en-US" sz="1500" dirty="0" smtClean="0"/>
              <a:t>“Thank </a:t>
            </a:r>
            <a:r>
              <a:rPr lang="en-US" altLang="en-US" sz="1500" dirty="0"/>
              <a:t>You</a:t>
            </a:r>
            <a:r>
              <a:rPr lang="en-US" altLang="en-US" sz="1500" dirty="0" smtClean="0"/>
              <a:t>!”</a:t>
            </a:r>
            <a:endParaRPr lang="en-US" altLang="en-US" sz="1500" dirty="0"/>
          </a:p>
        </p:txBody>
      </p:sp>
      <p:sp>
        <p:nvSpPr>
          <p:cNvPr id="27653" name="TextBox 2"/>
          <p:cNvSpPr txBox="1">
            <a:spLocks noChangeArrowheads="1"/>
          </p:cNvSpPr>
          <p:nvPr/>
        </p:nvSpPr>
        <p:spPr bwMode="auto">
          <a:xfrm>
            <a:off x="254000" y="5010150"/>
            <a:ext cx="40338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dirty="0">
                <a:hlinkClick r:id="rId3"/>
              </a:rPr>
              <a:t>http://support.cypherworx.com/support/discussions</a:t>
            </a:r>
            <a:endParaRPr lang="en-US" altLang="en-US" sz="1400" dirty="0"/>
          </a:p>
          <a:p>
            <a:pPr algn="ctr" eaLnBrk="1" hangingPunct="1"/>
            <a:r>
              <a:rPr lang="en-US" altLang="en-US" sz="1400" dirty="0"/>
              <a:t>Click on “Suggestion Box” to add your ideas </a:t>
            </a:r>
          </a:p>
          <a:p>
            <a:pPr algn="ctr" eaLnBrk="1" hangingPunct="1"/>
            <a:r>
              <a:rPr lang="en-US" altLang="en-US" sz="1400" dirty="0"/>
              <a:t>in our community forum</a:t>
            </a:r>
          </a:p>
        </p:txBody>
      </p:sp>
      <p:sp>
        <p:nvSpPr>
          <p:cNvPr id="6" name="Title 1"/>
          <p:cNvSpPr txBox="1">
            <a:spLocks/>
          </p:cNvSpPr>
          <p:nvPr/>
        </p:nvSpPr>
        <p:spPr bwMode="auto">
          <a:xfrm>
            <a:off x="4419600" y="359228"/>
            <a:ext cx="4582886" cy="5987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Suggestions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204" y="1132114"/>
            <a:ext cx="1693911" cy="387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2188029" y="4103914"/>
            <a:ext cx="1589314"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953" y="4295467"/>
            <a:ext cx="2608936" cy="160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81000" y="1600200"/>
            <a:ext cx="8382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Please feel free to reach out to our customer support folks after the webinar if you have more questions.</a:t>
            </a:r>
          </a:p>
          <a:p>
            <a:pPr>
              <a:defRPr/>
            </a:pPr>
            <a:endParaRPr lang="en-US" altLang="en-US" sz="2800" dirty="0" smtClean="0"/>
          </a:p>
          <a:p>
            <a:pPr marL="457200" indent="-457200">
              <a:buFont typeface="Arial" panose="020B0604020202020204" pitchFamily="34" charset="0"/>
              <a:buChar char="•"/>
              <a:defRPr/>
            </a:pPr>
            <a:r>
              <a:rPr lang="en-US" altLang="en-US" sz="2800" dirty="0" smtClean="0"/>
              <a:t>Debbie </a:t>
            </a:r>
            <a:r>
              <a:rPr lang="en-US" altLang="en-US" sz="2800" dirty="0" err="1" smtClean="0"/>
              <a:t>DiBacco</a:t>
            </a:r>
            <a:r>
              <a:rPr lang="en-US" altLang="en-US" sz="2800" dirty="0" smtClean="0"/>
              <a:t> – ddibacco@cypherworx.com</a:t>
            </a:r>
          </a:p>
          <a:p>
            <a:pPr marL="457200" indent="-457200">
              <a:buFont typeface="Arial" panose="020B0604020202020204" pitchFamily="34" charset="0"/>
              <a:buChar char="•"/>
              <a:defRPr/>
            </a:pPr>
            <a:r>
              <a:rPr lang="en-US" altLang="en-US" sz="2800" dirty="0" smtClean="0"/>
              <a:t>Chris Glenn – cglenn@cypherworx.com</a:t>
            </a:r>
          </a:p>
          <a:p>
            <a:pPr marL="457200" indent="-457200">
              <a:buFont typeface="Arial" panose="020B0604020202020204" pitchFamily="34" charset="0"/>
              <a:buChar char="•"/>
              <a:defRPr/>
            </a:pPr>
            <a:r>
              <a:rPr lang="en-US" altLang="en-US" sz="2800" dirty="0" smtClean="0"/>
              <a:t>Brett McIntosh – bmcintosh@cypherworx.com</a:t>
            </a:r>
          </a:p>
        </p:txBody>
      </p:sp>
      <p:sp>
        <p:nvSpPr>
          <p:cNvPr id="3" name="Title 1"/>
          <p:cNvSpPr txBox="1">
            <a:spLocks/>
          </p:cNvSpPr>
          <p:nvPr/>
        </p:nvSpPr>
        <p:spPr bwMode="auto">
          <a:xfrm>
            <a:off x="4419600" y="432940"/>
            <a:ext cx="4572000" cy="535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b="1" dirty="0" smtClean="0">
                <a:latin typeface="+mn-lt"/>
                <a:cs typeface="Arial" charset="0"/>
              </a:rPr>
              <a:t>Contact Info</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60960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TextBox 2"/>
          <p:cNvSpPr txBox="1">
            <a:spLocks noChangeArrowheads="1"/>
          </p:cNvSpPr>
          <p:nvPr/>
        </p:nvSpPr>
        <p:spPr bwMode="auto">
          <a:xfrm>
            <a:off x="3352800" y="1600200"/>
            <a:ext cx="4191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t>Right-click on the orange arrow and  you’ll see two options: Auto-Hide Control Panel or Show Control Panel. </a:t>
            </a:r>
          </a:p>
          <a:p>
            <a:pPr eaLnBrk="1" hangingPunct="1"/>
            <a:endParaRPr lang="en-US" altLang="en-US" dirty="0"/>
          </a:p>
          <a:p>
            <a:pPr eaLnBrk="1" hangingPunct="1"/>
            <a:r>
              <a:rPr lang="en-US" altLang="en-US" dirty="0"/>
              <a:t>Clicking on “Show Control Panel” will let you keep the control panel open throughout the presentation.</a:t>
            </a:r>
          </a:p>
        </p:txBody>
      </p:sp>
      <p:cxnSp>
        <p:nvCxnSpPr>
          <p:cNvPr id="4" name="Straight Connector 3"/>
          <p:cNvCxnSpPr/>
          <p:nvPr/>
        </p:nvCxnSpPr>
        <p:spPr>
          <a:xfrm>
            <a:off x="2057400" y="1866900"/>
            <a:ext cx="1295400"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341"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064" y="1567548"/>
            <a:ext cx="256222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TextBox 2"/>
          <p:cNvSpPr txBox="1">
            <a:spLocks noChangeArrowheads="1"/>
          </p:cNvSpPr>
          <p:nvPr/>
        </p:nvSpPr>
        <p:spPr bwMode="auto">
          <a:xfrm>
            <a:off x="4376064" y="2024748"/>
            <a:ext cx="431073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t>If you have a question, please </a:t>
            </a:r>
            <a:r>
              <a:rPr lang="en-US" altLang="en-US" dirty="0"/>
              <a:t>type </a:t>
            </a:r>
            <a:r>
              <a:rPr lang="en-US" altLang="en-US" dirty="0" smtClean="0"/>
              <a:t>it </a:t>
            </a:r>
            <a:r>
              <a:rPr lang="en-US" altLang="en-US" dirty="0"/>
              <a:t>into the questions area on your “Go To Webinar” control panel. </a:t>
            </a:r>
            <a:endParaRPr lang="en-US" altLang="en-US" dirty="0" smtClean="0"/>
          </a:p>
          <a:p>
            <a:pPr eaLnBrk="1" hangingPunct="1"/>
            <a:endParaRPr lang="en-US" altLang="en-US" dirty="0"/>
          </a:p>
          <a:p>
            <a:pPr eaLnBrk="1" hangingPunct="1"/>
            <a:r>
              <a:rPr lang="en-US" altLang="en-US" dirty="0" smtClean="0"/>
              <a:t>We want to encourage questions, so please feel free to type them in at any time.</a:t>
            </a:r>
            <a:endParaRPr lang="en-US" altLang="en-US" dirty="0"/>
          </a:p>
        </p:txBody>
      </p:sp>
      <p:cxnSp>
        <p:nvCxnSpPr>
          <p:cNvPr id="5" name="Straight Connector 4"/>
          <p:cNvCxnSpPr/>
          <p:nvPr/>
        </p:nvCxnSpPr>
        <p:spPr>
          <a:xfrm>
            <a:off x="3080664" y="2291448"/>
            <a:ext cx="1295400"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Our Presenters</a:t>
            </a:r>
          </a:p>
        </p:txBody>
      </p:sp>
      <p:sp>
        <p:nvSpPr>
          <p:cNvPr id="6" name="TextBox 5"/>
          <p:cNvSpPr txBox="1"/>
          <p:nvPr/>
        </p:nvSpPr>
        <p:spPr>
          <a:xfrm>
            <a:off x="2890148" y="2464448"/>
            <a:ext cx="5785760" cy="830997"/>
          </a:xfrm>
          <a:prstGeom prst="rect">
            <a:avLst/>
          </a:prstGeom>
          <a:noFill/>
        </p:spPr>
        <p:txBody>
          <a:bodyPr wrap="square" rtlCol="0">
            <a:spAutoFit/>
          </a:bodyPr>
          <a:lstStyle/>
          <a:p>
            <a:r>
              <a:rPr lang="en-US" sz="2400" dirty="0" smtClean="0">
                <a:latin typeface="+mn-lt"/>
              </a:rPr>
              <a:t>Chris Glenn, Client Services</a:t>
            </a:r>
          </a:p>
          <a:p>
            <a:r>
              <a:rPr lang="en-US" sz="2400" dirty="0" smtClean="0">
                <a:latin typeface="+mn-lt"/>
              </a:rPr>
              <a:t>CypherWorx, Inc. </a:t>
            </a:r>
            <a:endParaRPr lang="en-US" sz="2400" dirty="0">
              <a:latin typeface="+mn-lt"/>
            </a:endParaRPr>
          </a:p>
        </p:txBody>
      </p:sp>
      <p:sp>
        <p:nvSpPr>
          <p:cNvPr id="5" name="Rectangle 4"/>
          <p:cNvSpPr/>
          <p:nvPr/>
        </p:nvSpPr>
        <p:spPr>
          <a:xfrm>
            <a:off x="1198911" y="3503605"/>
            <a:ext cx="1307592" cy="1408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166" y="3461073"/>
            <a:ext cx="1272158" cy="1453896"/>
          </a:xfrm>
          <a:prstGeom prst="rect">
            <a:avLst/>
          </a:prstGeom>
        </p:spPr>
      </p:pic>
      <p:sp>
        <p:nvSpPr>
          <p:cNvPr id="7" name="TextBox 6"/>
          <p:cNvSpPr txBox="1"/>
          <p:nvPr/>
        </p:nvSpPr>
        <p:spPr>
          <a:xfrm>
            <a:off x="2890148" y="3975761"/>
            <a:ext cx="5318187" cy="830997"/>
          </a:xfrm>
          <a:prstGeom prst="rect">
            <a:avLst/>
          </a:prstGeom>
          <a:noFill/>
        </p:spPr>
        <p:txBody>
          <a:bodyPr wrap="square" rtlCol="0">
            <a:spAutoFit/>
          </a:bodyPr>
          <a:lstStyle/>
          <a:p>
            <a:r>
              <a:rPr lang="en-US" sz="2400" dirty="0" smtClean="0">
                <a:latin typeface="+mn-lt"/>
              </a:rPr>
              <a:t>Debbie </a:t>
            </a:r>
            <a:r>
              <a:rPr lang="en-US" sz="2400" dirty="0" err="1" smtClean="0">
                <a:latin typeface="+mn-lt"/>
              </a:rPr>
              <a:t>DiBacco</a:t>
            </a:r>
            <a:r>
              <a:rPr lang="en-US" sz="2400" dirty="0" smtClean="0">
                <a:latin typeface="+mn-lt"/>
              </a:rPr>
              <a:t>, Client Services </a:t>
            </a:r>
            <a:r>
              <a:rPr lang="en-US" sz="2400" dirty="0"/>
              <a:t>CypherWorx, Inc.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275" y="1845469"/>
            <a:ext cx="1333500" cy="1524000"/>
          </a:xfrm>
          <a:prstGeom prst="rect">
            <a:avLst/>
          </a:prstGeom>
        </p:spPr>
      </p:pic>
    </p:spTree>
    <p:custDataLst>
      <p:tags r:id="rId1"/>
    </p:custDataLst>
    <p:extLst>
      <p:ext uri="{BB962C8B-B14F-4D97-AF65-F5344CB8AC3E}">
        <p14:creationId xmlns:p14="http://schemas.microsoft.com/office/powerpoint/2010/main" val="633843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5" name="AutoShape 4"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6" name="Content Placeholder 2"/>
          <p:cNvSpPr>
            <a:spLocks noGrp="1"/>
          </p:cNvSpPr>
          <p:nvPr>
            <p:ph idx="1"/>
          </p:nvPr>
        </p:nvSpPr>
        <p:spPr bwMode="auto">
          <a:xfrm>
            <a:off x="273946" y="1386150"/>
            <a:ext cx="5452960" cy="40968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Welcome Brett</a:t>
            </a:r>
          </a:p>
          <a:p>
            <a:r>
              <a:rPr lang="en-US" sz="2400" dirty="0" smtClean="0"/>
              <a:t>Registration Overview</a:t>
            </a:r>
          </a:p>
          <a:p>
            <a:r>
              <a:rPr lang="en-US" sz="2400" dirty="0"/>
              <a:t>Chrome and </a:t>
            </a:r>
            <a:r>
              <a:rPr lang="en-US" sz="2400" dirty="0" smtClean="0"/>
              <a:t>Flash</a:t>
            </a:r>
          </a:p>
          <a:p>
            <a:r>
              <a:rPr lang="en-US" sz="2400" dirty="0" smtClean="0"/>
              <a:t>YouTube Training Videos</a:t>
            </a:r>
          </a:p>
          <a:p>
            <a:r>
              <a:rPr lang="en-US" sz="2400" dirty="0" smtClean="0"/>
              <a:t>Recertification</a:t>
            </a:r>
          </a:p>
          <a:p>
            <a:r>
              <a:rPr lang="en-US" sz="2400" dirty="0" smtClean="0"/>
              <a:t>Site Members List</a:t>
            </a:r>
          </a:p>
          <a:p>
            <a:r>
              <a:rPr lang="en-US" sz="2400" dirty="0" smtClean="0"/>
              <a:t>ARI</a:t>
            </a:r>
          </a:p>
          <a:p>
            <a:r>
              <a:rPr lang="en-US" sz="2400" dirty="0" smtClean="0">
                <a:solidFill>
                  <a:prstClr val="black"/>
                </a:solidFill>
              </a:rPr>
              <a:t>Feature Requests</a:t>
            </a:r>
            <a:endParaRPr lang="en-US" sz="2400" dirty="0"/>
          </a:p>
          <a:p>
            <a:r>
              <a:rPr lang="en-US" sz="2400" dirty="0" smtClean="0"/>
              <a:t>Support Hub</a:t>
            </a:r>
            <a:endParaRPr lang="en-US" sz="2400" dirty="0"/>
          </a:p>
        </p:txBody>
      </p:sp>
      <p:sp>
        <p:nvSpPr>
          <p:cNvPr id="18437" name="Rectangle 1"/>
          <p:cNvSpPr>
            <a:spLocks noChangeArrowheads="1"/>
          </p:cNvSpPr>
          <p:nvPr/>
        </p:nvSpPr>
        <p:spPr bwMode="auto">
          <a:xfrm>
            <a:off x="4953000" y="6034088"/>
            <a:ext cx="426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a:solidFill>
                  <a:srgbClr val="0069AA"/>
                </a:solidFill>
              </a:rPr>
              <a:t>http://en.wikipedia.org/wiki/Firefighting_in_the_United_States</a:t>
            </a:r>
          </a:p>
        </p:txBody>
      </p:sp>
      <p:sp>
        <p:nvSpPr>
          <p:cNvPr id="18438" name="Title 1"/>
          <p:cNvSpPr txBox="1">
            <a:spLocks/>
          </p:cNvSpPr>
          <p:nvPr/>
        </p:nvSpPr>
        <p:spPr bwMode="auto">
          <a:xfrm>
            <a:off x="4452258" y="391888"/>
            <a:ext cx="4572000" cy="5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a:t>Agenda</a:t>
            </a:r>
          </a:p>
        </p:txBody>
      </p:sp>
      <p:grpSp>
        <p:nvGrpSpPr>
          <p:cNvPr id="3" name="Group 2"/>
          <p:cNvGrpSpPr/>
          <p:nvPr/>
        </p:nvGrpSpPr>
        <p:grpSpPr>
          <a:xfrm>
            <a:off x="5726906" y="1560513"/>
            <a:ext cx="2719388" cy="3705225"/>
            <a:chOff x="5486400" y="1609725"/>
            <a:chExt cx="2719388" cy="3705225"/>
          </a:xfrm>
        </p:grpSpPr>
        <p:sp>
          <p:nvSpPr>
            <p:cNvPr id="2" name="Rounded Rectangle 1"/>
            <p:cNvSpPr/>
            <p:nvPr/>
          </p:nvSpPr>
          <p:spPr>
            <a:xfrm>
              <a:off x="5486400" y="1609725"/>
              <a:ext cx="2719388" cy="3705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450013" y="2419350"/>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450013" y="2925763"/>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450013" y="3425825"/>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450013" y="3938588"/>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7850" y="2066925"/>
              <a:ext cx="57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4887036" cy="3459163"/>
          </a:xfrm>
        </p:spPr>
        <p:txBody>
          <a:bodyPr/>
          <a:lstStyle/>
          <a:p>
            <a:r>
              <a:rPr lang="en-US" dirty="0" smtClean="0"/>
              <a:t>Brett McIntosh – our new voice on the phones, helping folks with trouble calls.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515" y="1883391"/>
            <a:ext cx="3603009" cy="3603009"/>
          </a:xfrm>
          <a:prstGeom prst="rect">
            <a:avLst/>
          </a:prstGeom>
        </p:spPr>
      </p:pic>
      <p:sp>
        <p:nvSpPr>
          <p:cNvPr id="6" name="TextBox 5"/>
          <p:cNvSpPr txBox="1"/>
          <p:nvPr/>
        </p:nvSpPr>
        <p:spPr>
          <a:xfrm>
            <a:off x="5083628" y="348340"/>
            <a:ext cx="3196324" cy="646331"/>
          </a:xfrm>
          <a:prstGeom prst="rect">
            <a:avLst/>
          </a:prstGeom>
          <a:noFill/>
        </p:spPr>
        <p:txBody>
          <a:bodyPr wrap="none" rtlCol="0">
            <a:spAutoFit/>
          </a:bodyPr>
          <a:lstStyle/>
          <a:p>
            <a:r>
              <a:rPr lang="en-US" sz="3600" b="1" dirty="0" smtClean="0"/>
              <a:t>Welcome Brett!</a:t>
            </a:r>
            <a:endParaRPr lang="en-US" sz="3600" b="1" dirty="0"/>
          </a:p>
        </p:txBody>
      </p:sp>
    </p:spTree>
    <p:custDataLst>
      <p:tags r:id="rId1"/>
    </p:custDataLst>
    <p:extLst>
      <p:ext uri="{BB962C8B-B14F-4D97-AF65-F5344CB8AC3E}">
        <p14:creationId xmlns:p14="http://schemas.microsoft.com/office/powerpoint/2010/main" val="977802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3628" y="348340"/>
            <a:ext cx="2490682" cy="646331"/>
          </a:xfrm>
          <a:prstGeom prst="rect">
            <a:avLst/>
          </a:prstGeom>
          <a:noFill/>
        </p:spPr>
        <p:txBody>
          <a:bodyPr wrap="none" rtlCol="0">
            <a:spAutoFit/>
          </a:bodyPr>
          <a:lstStyle/>
          <a:p>
            <a:r>
              <a:rPr lang="en-US" sz="3600" b="1" dirty="0" smtClean="0"/>
              <a:t>Registration</a:t>
            </a:r>
            <a:endParaRPr lang="en-US" sz="3600" b="1" dirty="0"/>
          </a:p>
        </p:txBody>
      </p:sp>
      <p:sp>
        <p:nvSpPr>
          <p:cNvPr id="5" name="TextBox 4"/>
          <p:cNvSpPr txBox="1"/>
          <p:nvPr/>
        </p:nvSpPr>
        <p:spPr>
          <a:xfrm>
            <a:off x="5377543" y="1582021"/>
            <a:ext cx="3690256" cy="2585323"/>
          </a:xfrm>
          <a:prstGeom prst="rect">
            <a:avLst/>
          </a:prstGeom>
          <a:noFill/>
        </p:spPr>
        <p:txBody>
          <a:bodyPr wrap="square" rtlCol="0">
            <a:spAutoFit/>
          </a:bodyPr>
          <a:lstStyle/>
          <a:p>
            <a:r>
              <a:rPr lang="en-US" b="1" dirty="0" smtClean="0"/>
              <a:t>Importance of the URL</a:t>
            </a:r>
            <a:r>
              <a:rPr lang="en-US" dirty="0" smtClean="0"/>
              <a:t>: </a:t>
            </a:r>
          </a:p>
          <a:p>
            <a:pPr marL="285750" indent="-285750">
              <a:buFont typeface="Arial" panose="020B0604020202020204" pitchFamily="34" charset="0"/>
              <a:buChar char="•"/>
            </a:pPr>
            <a:r>
              <a:rPr lang="en-US" dirty="0" smtClean="0"/>
              <a:t>Specific URLs for each site</a:t>
            </a:r>
          </a:p>
          <a:p>
            <a:pPr marL="285750" indent="-285750">
              <a:buFont typeface="Arial" panose="020B0604020202020204" pitchFamily="34" charset="0"/>
              <a:buChar char="•"/>
            </a:pPr>
            <a:r>
              <a:rPr lang="en-US" dirty="0" smtClean="0"/>
              <a:t>Naming convention is: </a:t>
            </a:r>
            <a:r>
              <a:rPr lang="en-US" dirty="0" smtClean="0">
                <a:hlinkClick r:id="rId3"/>
              </a:rPr>
              <a:t>https://collabornation.net/</a:t>
            </a:r>
            <a:r>
              <a:rPr lang="en-US" dirty="0" smtClean="0"/>
              <a:t> login/</a:t>
            </a:r>
            <a:r>
              <a:rPr lang="en-US" dirty="0" err="1" smtClean="0">
                <a:solidFill>
                  <a:srgbClr val="FF0000"/>
                </a:solidFill>
              </a:rPr>
              <a:t>yoursiteinfohere</a:t>
            </a:r>
            <a:endParaRPr lang="en-US" dirty="0" smtClean="0">
              <a:solidFill>
                <a:srgbClr val="FF0000"/>
              </a:solidFill>
            </a:endParaRPr>
          </a:p>
          <a:p>
            <a:pPr marL="285750" indent="-285750">
              <a:buFont typeface="Arial" panose="020B0604020202020204" pitchFamily="34" charset="0"/>
              <a:buChar char="•"/>
            </a:pPr>
            <a:r>
              <a:rPr lang="en-US" dirty="0" smtClean="0"/>
              <a:t>Without that URL, a customer registers incorrectly (usually into collabornation.net) and without the courses they need.</a:t>
            </a:r>
          </a:p>
        </p:txBody>
      </p:sp>
      <p:pic>
        <p:nvPicPr>
          <p:cNvPr id="1030" name="Picture 6" descr="C:\Users\ddibacco\AppData\Local\Temp\SNAGHTMLa132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29" y="1336749"/>
            <a:ext cx="5040085" cy="32457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629" y="4970540"/>
            <a:ext cx="5919056" cy="369332"/>
          </a:xfrm>
          <a:prstGeom prst="rect">
            <a:avLst/>
          </a:prstGeom>
          <a:noFill/>
        </p:spPr>
        <p:txBody>
          <a:bodyPr wrap="none" rtlCol="0">
            <a:spAutoFit/>
          </a:bodyPr>
          <a:lstStyle/>
          <a:p>
            <a:r>
              <a:rPr lang="en-US" b="1" dirty="0" smtClean="0">
                <a:solidFill>
                  <a:srgbClr val="FF0000"/>
                </a:solidFill>
              </a:rPr>
              <a:t>EXAMPLE: https</a:t>
            </a:r>
            <a:r>
              <a:rPr lang="en-US" b="1" dirty="0">
                <a:solidFill>
                  <a:srgbClr val="FF0000"/>
                </a:solidFill>
              </a:rPr>
              <a:t>://collabornation.net/login/ymcanorthshore</a:t>
            </a:r>
          </a:p>
        </p:txBody>
      </p:sp>
    </p:spTree>
    <p:custDataLst>
      <p:tags r:id="rId1"/>
    </p:custDataLst>
    <p:extLst>
      <p:ext uri="{BB962C8B-B14F-4D97-AF65-F5344CB8AC3E}">
        <p14:creationId xmlns:p14="http://schemas.microsoft.com/office/powerpoint/2010/main" val="597453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09" y="1012874"/>
            <a:ext cx="8651631" cy="483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83628" y="348340"/>
            <a:ext cx="3609450" cy="646331"/>
          </a:xfrm>
          <a:prstGeom prst="rect">
            <a:avLst/>
          </a:prstGeom>
          <a:noFill/>
        </p:spPr>
        <p:txBody>
          <a:bodyPr wrap="none" rtlCol="0">
            <a:spAutoFit/>
          </a:bodyPr>
          <a:lstStyle/>
          <a:p>
            <a:r>
              <a:rPr lang="en-US" sz="3600" b="1" dirty="0" smtClean="0"/>
              <a:t>Chrome and Flash</a:t>
            </a:r>
            <a:endParaRPr lang="en-US" sz="3600" b="1" dirty="0"/>
          </a:p>
        </p:txBody>
      </p:sp>
    </p:spTree>
    <p:custDataLst>
      <p:tags r:id="rId1"/>
    </p:custDataLst>
    <p:extLst>
      <p:ext uri="{BB962C8B-B14F-4D97-AF65-F5344CB8AC3E}">
        <p14:creationId xmlns:p14="http://schemas.microsoft.com/office/powerpoint/2010/main" val="3784735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YouTube Training Videos</a:t>
            </a:r>
            <a:endParaRPr lang="en-US" sz="2800" b="1" dirty="0">
              <a:solidFill>
                <a:prstClr val="black"/>
              </a:solidFill>
            </a:endParaRPr>
          </a:p>
        </p:txBody>
      </p:sp>
      <p:sp>
        <p:nvSpPr>
          <p:cNvPr id="2" name="TextBox 1"/>
          <p:cNvSpPr txBox="1"/>
          <p:nvPr/>
        </p:nvSpPr>
        <p:spPr>
          <a:xfrm>
            <a:off x="595423" y="1573618"/>
            <a:ext cx="7814930" cy="3724096"/>
          </a:xfrm>
          <a:prstGeom prst="rect">
            <a:avLst/>
          </a:prstGeom>
          <a:noFill/>
        </p:spPr>
        <p:txBody>
          <a:bodyPr wrap="square" rtlCol="0">
            <a:spAutoFit/>
          </a:bodyPr>
          <a:lstStyle/>
          <a:p>
            <a:r>
              <a:rPr lang="en-US" dirty="0" smtClean="0"/>
              <a:t>7:18 minute video </a:t>
            </a:r>
            <a:endParaRPr lang="en-US" dirty="0"/>
          </a:p>
          <a:p>
            <a:r>
              <a:rPr lang="en-US" sz="2000" b="1" dirty="0" smtClean="0"/>
              <a:t>Learning Management System </a:t>
            </a:r>
          </a:p>
          <a:p>
            <a:r>
              <a:rPr lang="en-US" dirty="0" smtClean="0"/>
              <a:t>Details how to take courses, participate in discussions, add events and upload resources.  Admins can see how to use the reporting features, course assignment options and our DIY Course Creation tool. </a:t>
            </a:r>
          </a:p>
          <a:p>
            <a:r>
              <a:rPr lang="en-US" dirty="0" smtClean="0">
                <a:hlinkClick r:id="rId3"/>
              </a:rPr>
              <a:t>https</a:t>
            </a:r>
            <a:r>
              <a:rPr lang="en-US" dirty="0">
                <a:hlinkClick r:id="rId3"/>
              </a:rPr>
              <a:t>://</a:t>
            </a:r>
            <a:r>
              <a:rPr lang="en-US" dirty="0" smtClean="0">
                <a:hlinkClick r:id="rId3"/>
              </a:rPr>
              <a:t>www.youtube.com/watch?v=cOrfDxQdEY4</a:t>
            </a:r>
            <a:endParaRPr lang="en-US" dirty="0" smtClean="0"/>
          </a:p>
          <a:p>
            <a:endParaRPr lang="en-US" dirty="0"/>
          </a:p>
          <a:p>
            <a:r>
              <a:rPr lang="en-US" dirty="0" smtClean="0"/>
              <a:t>10:41 minute video</a:t>
            </a:r>
          </a:p>
          <a:p>
            <a:r>
              <a:rPr lang="en-US" sz="2000" b="1" dirty="0" err="1" smtClean="0"/>
              <a:t>CollaborNation</a:t>
            </a:r>
            <a:r>
              <a:rPr lang="en-US" sz="2000" b="1" dirty="0" smtClean="0"/>
              <a:t> Create-a-Course (DIY) Tutorial</a:t>
            </a:r>
          </a:p>
          <a:p>
            <a:r>
              <a:rPr lang="en-US" dirty="0" smtClean="0"/>
              <a:t>Details the step by step process on how to turn your existing material into an online course.</a:t>
            </a:r>
          </a:p>
          <a:p>
            <a:r>
              <a:rPr lang="en-US" dirty="0">
                <a:hlinkClick r:id="rId4"/>
              </a:rPr>
              <a:t>https://</a:t>
            </a:r>
            <a:r>
              <a:rPr lang="en-US" dirty="0" smtClean="0">
                <a:hlinkClick r:id="rId4"/>
              </a:rPr>
              <a:t>www.youtube.com/watch?v=cX4AXHe5Yak</a:t>
            </a:r>
            <a:endParaRPr lang="en-US" dirty="0" smtClean="0"/>
          </a:p>
          <a:p>
            <a:endParaRPr lang="en-US" dirty="0"/>
          </a:p>
        </p:txBody>
      </p:sp>
    </p:spTree>
    <p:custDataLst>
      <p:tags r:id="rId1"/>
    </p:custDataLst>
    <p:extLst>
      <p:ext uri="{BB962C8B-B14F-4D97-AF65-F5344CB8AC3E}">
        <p14:creationId xmlns:p14="http://schemas.microsoft.com/office/powerpoint/2010/main" val="390692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31455</TotalTime>
  <Words>1175</Words>
  <Application>Microsoft Office PowerPoint</Application>
  <PresentationFormat>On-screen Show (4:3)</PresentationFormat>
  <Paragraphs>129</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Hub</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ID1</dc:creator>
  <cp:lastModifiedBy>ddibacco</cp:lastModifiedBy>
  <cp:revision>406</cp:revision>
  <cp:lastPrinted>2013-12-05T16:52:49Z</cp:lastPrinted>
  <dcterms:created xsi:type="dcterms:W3CDTF">2012-01-18T21:52:15Z</dcterms:created>
  <dcterms:modified xsi:type="dcterms:W3CDTF">2017-11-15T18:52:35Z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20098468-10C1-46B5-89C1-C1CFB885ED6C</vt:lpwstr>
  </property>
  <property fmtid="{D5CDD505-2E9C-101B-9397-08002B2CF9AE}" pid="3" name="ArticulatePath">
    <vt:lpwstr>Users Group Meeting 10-18-17</vt:lpwstr>
  </property>
</Properties>
</file>