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424" r:id="rId2"/>
    <p:sldId id="443" r:id="rId3"/>
    <p:sldId id="442" r:id="rId4"/>
    <p:sldId id="483" r:id="rId5"/>
    <p:sldId id="465" r:id="rId6"/>
    <p:sldId id="484" r:id="rId7"/>
    <p:sldId id="500" r:id="rId8"/>
    <p:sldId id="523" r:id="rId9"/>
    <p:sldId id="530" r:id="rId10"/>
    <p:sldId id="531" r:id="rId11"/>
    <p:sldId id="532" r:id="rId12"/>
    <p:sldId id="533" r:id="rId13"/>
    <p:sldId id="534" r:id="rId14"/>
    <p:sldId id="524" r:id="rId15"/>
    <p:sldId id="529" r:id="rId16"/>
    <p:sldId id="472" r:id="rId17"/>
    <p:sldId id="445" r:id="rId18"/>
    <p:sldId id="446" r:id="rId19"/>
  </p:sldIdLst>
  <p:sldSz cx="9144000" cy="6858000" type="screen4x3"/>
  <p:notesSz cx="7086600" cy="9372600"/>
  <p:custDataLst>
    <p:tags r:id="rId22"/>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6633"/>
    <a:srgbClr val="F47C45"/>
    <a:srgbClr val="0069AA"/>
    <a:srgbClr val="EBD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45" autoAdjust="0"/>
    <p:restoredTop sz="90160" autoAdjust="0"/>
  </p:normalViewPr>
  <p:slideViewPr>
    <p:cSldViewPr snapToGrid="0">
      <p:cViewPr>
        <p:scale>
          <a:sx n="108" d="100"/>
          <a:sy n="108" d="100"/>
        </p:scale>
        <p:origin x="-906" y="52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4046" tIns="47023" rIns="94046" bIns="47023" rtlCol="0"/>
          <a:lstStyle>
            <a:lvl1pPr algn="l">
              <a:defRPr sz="1200">
                <a:cs typeface="Arial" charset="0"/>
              </a:defRPr>
            </a:lvl1pPr>
          </a:lstStyle>
          <a:p>
            <a:pPr>
              <a:defRPr/>
            </a:pPr>
            <a:endParaRPr lang="en-US"/>
          </a:p>
        </p:txBody>
      </p:sp>
      <p:sp>
        <p:nvSpPr>
          <p:cNvPr id="3" name="Date Placeholder 2"/>
          <p:cNvSpPr>
            <a:spLocks noGrp="1"/>
          </p:cNvSpPr>
          <p:nvPr>
            <p:ph type="dt" sz="quarter" idx="1"/>
          </p:nvPr>
        </p:nvSpPr>
        <p:spPr>
          <a:xfrm>
            <a:off x="4014788" y="0"/>
            <a:ext cx="3070225" cy="468313"/>
          </a:xfrm>
          <a:prstGeom prst="rect">
            <a:avLst/>
          </a:prstGeom>
        </p:spPr>
        <p:txBody>
          <a:bodyPr vert="horz" lIns="94046" tIns="47023" rIns="94046" bIns="47023" rtlCol="0"/>
          <a:lstStyle>
            <a:lvl1pPr algn="r">
              <a:defRPr sz="1200">
                <a:cs typeface="Arial" charset="0"/>
              </a:defRPr>
            </a:lvl1pPr>
          </a:lstStyle>
          <a:p>
            <a:pPr>
              <a:defRPr/>
            </a:pPr>
            <a:fld id="{6307C075-CBF3-4B35-BF3D-3ED4CC0290E4}" type="datetimeFigureOut">
              <a:rPr lang="en-US"/>
              <a:pPr>
                <a:defRPr/>
              </a:pPr>
              <a:t>3/21/2018</a:t>
            </a:fld>
            <a:endParaRPr lang="en-US"/>
          </a:p>
        </p:txBody>
      </p:sp>
      <p:sp>
        <p:nvSpPr>
          <p:cNvPr id="4" name="Footer Placeholder 3"/>
          <p:cNvSpPr>
            <a:spLocks noGrp="1"/>
          </p:cNvSpPr>
          <p:nvPr>
            <p:ph type="ftr" sz="quarter" idx="2"/>
          </p:nvPr>
        </p:nvSpPr>
        <p:spPr>
          <a:xfrm>
            <a:off x="0" y="8902700"/>
            <a:ext cx="3070225" cy="468313"/>
          </a:xfrm>
          <a:prstGeom prst="rect">
            <a:avLst/>
          </a:prstGeom>
        </p:spPr>
        <p:txBody>
          <a:bodyPr vert="horz" lIns="94046" tIns="47023" rIns="94046" bIns="47023" rtlCol="0" anchor="b"/>
          <a:lstStyle>
            <a:lvl1pPr algn="l">
              <a:defRPr sz="1200">
                <a:cs typeface="Arial" charset="0"/>
              </a:defRPr>
            </a:lvl1pPr>
          </a:lstStyle>
          <a:p>
            <a:pPr>
              <a:defRPr/>
            </a:pPr>
            <a:endParaRPr lang="en-US"/>
          </a:p>
        </p:txBody>
      </p:sp>
      <p:sp>
        <p:nvSpPr>
          <p:cNvPr id="5" name="Slide Number Placeholder 4"/>
          <p:cNvSpPr>
            <a:spLocks noGrp="1"/>
          </p:cNvSpPr>
          <p:nvPr>
            <p:ph type="sldNum" sz="quarter" idx="3"/>
          </p:nvPr>
        </p:nvSpPr>
        <p:spPr>
          <a:xfrm>
            <a:off x="4014788" y="8902700"/>
            <a:ext cx="3070225" cy="468313"/>
          </a:xfrm>
          <a:prstGeom prst="rect">
            <a:avLst/>
          </a:prstGeom>
        </p:spPr>
        <p:txBody>
          <a:bodyPr vert="horz" lIns="94046" tIns="47023" rIns="94046" bIns="47023" rtlCol="0" anchor="b"/>
          <a:lstStyle>
            <a:lvl1pPr algn="r">
              <a:defRPr sz="1200">
                <a:cs typeface="Arial" charset="0"/>
              </a:defRPr>
            </a:lvl1pPr>
          </a:lstStyle>
          <a:p>
            <a:pPr>
              <a:defRPr/>
            </a:pPr>
            <a:fld id="{0F804B4D-782B-4993-8032-CBDDC7169C48}" type="slidenum">
              <a:rPr lang="en-US"/>
              <a:pPr>
                <a:defRPr/>
              </a:pPr>
              <a:t>‹#›</a:t>
            </a:fld>
            <a:endParaRPr lang="en-US"/>
          </a:p>
        </p:txBody>
      </p:sp>
    </p:spTree>
    <p:extLst>
      <p:ext uri="{BB962C8B-B14F-4D97-AF65-F5344CB8AC3E}">
        <p14:creationId xmlns:p14="http://schemas.microsoft.com/office/powerpoint/2010/main" val="748347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4046" tIns="47023" rIns="94046" bIns="47023"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014788" y="0"/>
            <a:ext cx="3070225" cy="468313"/>
          </a:xfrm>
          <a:prstGeom prst="rect">
            <a:avLst/>
          </a:prstGeom>
        </p:spPr>
        <p:txBody>
          <a:bodyPr vert="horz" lIns="94046" tIns="47023" rIns="94046" bIns="47023" rtlCol="0"/>
          <a:lstStyle>
            <a:lvl1pPr algn="r" fontAlgn="auto">
              <a:spcBef>
                <a:spcPts val="0"/>
              </a:spcBef>
              <a:spcAft>
                <a:spcPts val="0"/>
              </a:spcAft>
              <a:defRPr sz="1200">
                <a:latin typeface="+mn-lt"/>
                <a:cs typeface="+mn-cs"/>
              </a:defRPr>
            </a:lvl1pPr>
          </a:lstStyle>
          <a:p>
            <a:pPr>
              <a:defRPr/>
            </a:pPr>
            <a:fld id="{BC76D0E2-F045-4B40-9879-6DD6786B3DCE}" type="datetimeFigureOut">
              <a:rPr lang="en-US"/>
              <a:pPr>
                <a:defRPr/>
              </a:pPr>
              <a:t>3/21/2018</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pPr lvl="0"/>
            <a:endParaRPr lang="en-US" noProof="0"/>
          </a:p>
        </p:txBody>
      </p:sp>
      <p:sp>
        <p:nvSpPr>
          <p:cNvPr id="5" name="Notes Placeholder 4"/>
          <p:cNvSpPr>
            <a:spLocks noGrp="1"/>
          </p:cNvSpPr>
          <p:nvPr>
            <p:ph type="body" sz="quarter" idx="3"/>
          </p:nvPr>
        </p:nvSpPr>
        <p:spPr>
          <a:xfrm>
            <a:off x="708025" y="4451350"/>
            <a:ext cx="5670550" cy="4217988"/>
          </a:xfrm>
          <a:prstGeom prst="rect">
            <a:avLst/>
          </a:prstGeom>
        </p:spPr>
        <p:txBody>
          <a:bodyPr vert="horz" lIns="94046" tIns="47023" rIns="94046" bIns="4702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02700"/>
            <a:ext cx="3070225" cy="468313"/>
          </a:xfrm>
          <a:prstGeom prst="rect">
            <a:avLst/>
          </a:prstGeom>
        </p:spPr>
        <p:txBody>
          <a:bodyPr vert="horz" lIns="94046" tIns="47023" rIns="94046" bIns="47023"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14788" y="8902700"/>
            <a:ext cx="3070225" cy="468313"/>
          </a:xfrm>
          <a:prstGeom prst="rect">
            <a:avLst/>
          </a:prstGeom>
        </p:spPr>
        <p:txBody>
          <a:bodyPr vert="horz" lIns="94046" tIns="47023" rIns="94046" bIns="47023" rtlCol="0" anchor="b"/>
          <a:lstStyle>
            <a:lvl1pPr algn="r" fontAlgn="auto">
              <a:spcBef>
                <a:spcPts val="0"/>
              </a:spcBef>
              <a:spcAft>
                <a:spcPts val="0"/>
              </a:spcAft>
              <a:defRPr sz="1200">
                <a:latin typeface="+mn-lt"/>
                <a:cs typeface="+mn-cs"/>
              </a:defRPr>
            </a:lvl1pPr>
          </a:lstStyle>
          <a:p>
            <a:pPr>
              <a:defRPr/>
            </a:pPr>
            <a:fld id="{ADD7CA55-11D8-425A-A30B-98CF3F803D73}" type="slidenum">
              <a:rPr lang="en-US"/>
              <a:pPr>
                <a:defRPr/>
              </a:pPr>
              <a:t>‹#›</a:t>
            </a:fld>
            <a:endParaRPr lang="en-US"/>
          </a:p>
        </p:txBody>
      </p:sp>
    </p:spTree>
    <p:extLst>
      <p:ext uri="{BB962C8B-B14F-4D97-AF65-F5344CB8AC3E}">
        <p14:creationId xmlns:p14="http://schemas.microsoft.com/office/powerpoint/2010/main" val="13178282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7588"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64124" indent="-293894">
              <a:defRPr>
                <a:solidFill>
                  <a:schemeClr val="tx1"/>
                </a:solidFill>
                <a:latin typeface="Calibri" pitchFamily="34" charset="0"/>
              </a:defRPr>
            </a:lvl2pPr>
            <a:lvl3pPr marL="1175576" indent="-235115">
              <a:defRPr>
                <a:solidFill>
                  <a:schemeClr val="tx1"/>
                </a:solidFill>
                <a:latin typeface="Calibri" pitchFamily="34" charset="0"/>
              </a:defRPr>
            </a:lvl3pPr>
            <a:lvl4pPr marL="1645806" indent="-235115">
              <a:defRPr>
                <a:solidFill>
                  <a:schemeClr val="tx1"/>
                </a:solidFill>
                <a:latin typeface="Calibri" pitchFamily="34" charset="0"/>
              </a:defRPr>
            </a:lvl4pPr>
            <a:lvl5pPr marL="2116036" indent="-235115">
              <a:defRPr>
                <a:solidFill>
                  <a:schemeClr val="tx1"/>
                </a:solidFill>
                <a:latin typeface="Calibri" pitchFamily="34" charset="0"/>
              </a:defRPr>
            </a:lvl5pPr>
            <a:lvl6pPr marL="2586266" indent="-235115" fontAlgn="base">
              <a:spcBef>
                <a:spcPct val="0"/>
              </a:spcBef>
              <a:spcAft>
                <a:spcPct val="0"/>
              </a:spcAft>
              <a:defRPr>
                <a:solidFill>
                  <a:schemeClr val="tx1"/>
                </a:solidFill>
                <a:latin typeface="Calibri" pitchFamily="34" charset="0"/>
              </a:defRPr>
            </a:lvl6pPr>
            <a:lvl7pPr marL="3056496" indent="-235115" fontAlgn="base">
              <a:spcBef>
                <a:spcPct val="0"/>
              </a:spcBef>
              <a:spcAft>
                <a:spcPct val="0"/>
              </a:spcAft>
              <a:defRPr>
                <a:solidFill>
                  <a:schemeClr val="tx1"/>
                </a:solidFill>
                <a:latin typeface="Calibri" pitchFamily="34" charset="0"/>
              </a:defRPr>
            </a:lvl7pPr>
            <a:lvl8pPr marL="3526727" indent="-235115" fontAlgn="base">
              <a:spcBef>
                <a:spcPct val="0"/>
              </a:spcBef>
              <a:spcAft>
                <a:spcPct val="0"/>
              </a:spcAft>
              <a:defRPr>
                <a:solidFill>
                  <a:schemeClr val="tx1"/>
                </a:solidFill>
                <a:latin typeface="Calibri" pitchFamily="34" charset="0"/>
              </a:defRPr>
            </a:lvl8pPr>
            <a:lvl9pPr marL="3996957" indent="-23511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DB17243-13B1-4A03-894C-63D68A06B27C}"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93986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DD7CA55-11D8-425A-A30B-98CF3F803D73}" type="slidenum">
              <a:rPr lang="en-US" smtClean="0"/>
              <a:pPr>
                <a:defRPr/>
              </a:pPr>
              <a:t>8</a:t>
            </a:fld>
            <a:endParaRPr lang="en-US"/>
          </a:p>
        </p:txBody>
      </p:sp>
    </p:spTree>
    <p:extLst>
      <p:ext uri="{BB962C8B-B14F-4D97-AF65-F5344CB8AC3E}">
        <p14:creationId xmlns:p14="http://schemas.microsoft.com/office/powerpoint/2010/main" val="3740117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63F77AA-B512-491B-A4DA-826F43B43E2A}" type="slidenum">
              <a:rPr lang="en-US" smtClean="0"/>
              <a:pPr>
                <a:defRPr/>
              </a:pPr>
              <a:t>16</a:t>
            </a:fld>
            <a:endParaRPr lang="en-US"/>
          </a:p>
        </p:txBody>
      </p:sp>
    </p:spTree>
    <p:extLst>
      <p:ext uri="{BB962C8B-B14F-4D97-AF65-F5344CB8AC3E}">
        <p14:creationId xmlns:p14="http://schemas.microsoft.com/office/powerpoint/2010/main" val="241387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5CD1674-B138-43DE-9B6F-8B04BB599E79}" type="datetimeFigureOut">
              <a:rPr lang="en-US"/>
              <a:pPr>
                <a:defRPr/>
              </a:pPr>
              <a:t>3/21/2018</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EAE7A29F-C344-49FE-AF56-B4F34172479B}" type="slidenum">
              <a:rPr lang="en-US"/>
              <a:pPr>
                <a:defRPr/>
              </a:pPr>
              <a:t>‹#›</a:t>
            </a:fld>
            <a:endParaRPr lang="en-US"/>
          </a:p>
        </p:txBody>
      </p:sp>
    </p:spTree>
    <p:extLst>
      <p:ext uri="{BB962C8B-B14F-4D97-AF65-F5344CB8AC3E}">
        <p14:creationId xmlns:p14="http://schemas.microsoft.com/office/powerpoint/2010/main" val="4071936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A9340CE7-FA9E-49B5-B95C-53E2D1C0808C}" type="datetimeFigureOut">
              <a:rPr lang="en-US"/>
              <a:pPr>
                <a:defRPr/>
              </a:pPr>
              <a:t>3/21/2018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2BB453DE-B28F-4A02-ABB4-949D462A2782}" type="slidenum">
              <a:rPr lang="en-US"/>
              <a:pPr>
                <a:defRPr/>
              </a:pPr>
              <a:t>‹#›</a:t>
            </a:fld>
            <a:endParaRPr lang="en-US"/>
          </a:p>
        </p:txBody>
      </p:sp>
    </p:spTree>
    <p:extLst>
      <p:ext uri="{BB962C8B-B14F-4D97-AF65-F5344CB8AC3E}">
        <p14:creationId xmlns:p14="http://schemas.microsoft.com/office/powerpoint/2010/main" val="1071266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3C92C604-F740-4ED6-932C-D86AACCCD960}" type="datetimeFigureOut">
              <a:rPr lang="en-US"/>
              <a:pPr>
                <a:defRPr/>
              </a:pPr>
              <a:t>3/21/2018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AB225003-A006-4483-821B-21CF60DB6D82}" type="slidenum">
              <a:rPr lang="en-US"/>
              <a:pPr>
                <a:defRPr/>
              </a:pPr>
              <a:t>‹#›</a:t>
            </a:fld>
            <a:endParaRPr lang="en-US"/>
          </a:p>
        </p:txBody>
      </p:sp>
    </p:spTree>
    <p:extLst>
      <p:ext uri="{BB962C8B-B14F-4D97-AF65-F5344CB8AC3E}">
        <p14:creationId xmlns:p14="http://schemas.microsoft.com/office/powerpoint/2010/main" val="1053483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19600" y="381000"/>
            <a:ext cx="4572000" cy="1143000"/>
          </a:xfrm>
          <a:prstGeom prst="rect">
            <a:avLst/>
          </a:prstGeom>
        </p:spPr>
        <p:txBody>
          <a:bodyPr>
            <a:normAutofit/>
          </a:bodyPr>
          <a:lstStyle>
            <a:lvl1pPr>
              <a:defRPr sz="2800" b="1">
                <a:latin typeface="Arial Black"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2057400"/>
            <a:ext cx="8229600" cy="34591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AC26F64-7B61-4656-99F7-AC75620842A5}" type="datetimeFigureOut">
              <a:rPr lang="en-US"/>
              <a:pPr>
                <a:defRPr/>
              </a:pPr>
              <a:t>3/21/2018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1E3CE6CE-E128-4440-8F22-9B0668D129B1}" type="slidenum">
              <a:rPr lang="en-US"/>
              <a:pPr>
                <a:defRPr/>
              </a:pPr>
              <a:t>‹#›</a:t>
            </a:fld>
            <a:endParaRPr lang="en-US"/>
          </a:p>
        </p:txBody>
      </p:sp>
    </p:spTree>
    <p:extLst>
      <p:ext uri="{BB962C8B-B14F-4D97-AF65-F5344CB8AC3E}">
        <p14:creationId xmlns:p14="http://schemas.microsoft.com/office/powerpoint/2010/main" val="2491542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431CD53-4A32-4FF1-8FA2-211149AD9365}" type="datetimeFigureOut">
              <a:rPr lang="en-US"/>
              <a:pPr>
                <a:defRPr/>
              </a:pPr>
              <a:t>3/21/2018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CF899776-6BDC-47AD-9363-89776CA8289C}" type="slidenum">
              <a:rPr lang="en-US"/>
              <a:pPr>
                <a:defRPr/>
              </a:pPr>
              <a:t>‹#›</a:t>
            </a:fld>
            <a:endParaRPr lang="en-US"/>
          </a:p>
        </p:txBody>
      </p:sp>
    </p:spTree>
    <p:extLst>
      <p:ext uri="{BB962C8B-B14F-4D97-AF65-F5344CB8AC3E}">
        <p14:creationId xmlns:p14="http://schemas.microsoft.com/office/powerpoint/2010/main" val="838343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685800"/>
            <a:ext cx="67056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133600"/>
            <a:ext cx="4038600" cy="3992563"/>
          </a:xfrm>
          <a:prstGeom prst="rect">
            <a:avLst/>
          </a:prstGeom>
        </p:spPr>
        <p:txBody>
          <a:bodyPr/>
          <a:lstStyle>
            <a:lvl1pPr>
              <a:defRPr sz="2400">
                <a:latin typeface="Arial" pitchFamily="34" charset="0"/>
                <a:cs typeface="Arial" pitchFamily="34" charset="0"/>
              </a:defRPr>
            </a:lvl1pPr>
            <a:lvl2pPr>
              <a:defRPr sz="22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4038600" cy="3992563"/>
          </a:xfrm>
          <a:prstGeom prst="rect">
            <a:avLst/>
          </a:prstGeom>
        </p:spPr>
        <p:txBody>
          <a:bodyPr/>
          <a:lstStyle>
            <a:lvl1pPr>
              <a:defRPr sz="2400">
                <a:latin typeface="Arial" pitchFamily="34" charset="0"/>
                <a:cs typeface="Arial" pitchFamily="34" charset="0"/>
              </a:defRPr>
            </a:lvl1pPr>
            <a:lvl2pPr>
              <a:defRPr sz="22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56EAC3ED-31C0-4468-AEA4-27729B9D5409}" type="datetimeFigureOut">
              <a:rPr lang="en-US"/>
              <a:pPr>
                <a:defRPr/>
              </a:pPr>
              <a:t>3/21/2018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36C8575D-DB0A-40B5-BC80-55E55465E4B9}" type="slidenum">
              <a:rPr lang="en-US"/>
              <a:pPr>
                <a:defRPr/>
              </a:pPr>
              <a:t>‹#›</a:t>
            </a:fld>
            <a:endParaRPr lang="en-US"/>
          </a:p>
        </p:txBody>
      </p:sp>
    </p:spTree>
    <p:extLst>
      <p:ext uri="{BB962C8B-B14F-4D97-AF65-F5344CB8AC3E}">
        <p14:creationId xmlns:p14="http://schemas.microsoft.com/office/powerpoint/2010/main" val="415282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91000" y="609600"/>
            <a:ext cx="44958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905000"/>
            <a:ext cx="4040188" cy="639762"/>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19399"/>
            <a:ext cx="4040188" cy="3306763"/>
          </a:xfrm>
          <a:prstGeom prst="rect">
            <a:avLst/>
          </a:prstGeo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8200" y="1905000"/>
            <a:ext cx="4041775" cy="639762"/>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19399"/>
            <a:ext cx="4041775" cy="3306763"/>
          </a:xfrm>
          <a:prstGeom prst="rect">
            <a:avLst/>
          </a:prstGeo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CC4F9D2C-ECE3-4997-8559-0B4F198E279C}" type="datetimeFigureOut">
              <a:rPr lang="en-US"/>
              <a:pPr>
                <a:defRPr/>
              </a:pPr>
              <a:t>3/21/2018</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DE8CA93F-880D-4A79-BF0C-4F315B56CB5E}" type="slidenum">
              <a:rPr lang="en-US"/>
              <a:pPr>
                <a:defRPr/>
              </a:pPr>
              <a:t>‹#›</a:t>
            </a:fld>
            <a:endParaRPr lang="en-US"/>
          </a:p>
        </p:txBody>
      </p:sp>
    </p:spTree>
    <p:extLst>
      <p:ext uri="{BB962C8B-B14F-4D97-AF65-F5344CB8AC3E}">
        <p14:creationId xmlns:p14="http://schemas.microsoft.com/office/powerpoint/2010/main" val="375552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114800" y="609600"/>
            <a:ext cx="45720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C4C63CE2-D2E0-4B1A-B7D9-D289B6180C58}" type="datetimeFigureOut">
              <a:rPr lang="en-US"/>
              <a:pPr>
                <a:defRPr/>
              </a:pPr>
              <a:t>3/21/2018</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42D5C9CE-0739-461F-BF18-7736C6A2D75C}" type="slidenum">
              <a:rPr lang="en-US"/>
              <a:pPr>
                <a:defRPr/>
              </a:pPr>
              <a:t>‹#›</a:t>
            </a:fld>
            <a:endParaRPr lang="en-US"/>
          </a:p>
        </p:txBody>
      </p:sp>
    </p:spTree>
    <p:extLst>
      <p:ext uri="{BB962C8B-B14F-4D97-AF65-F5344CB8AC3E}">
        <p14:creationId xmlns:p14="http://schemas.microsoft.com/office/powerpoint/2010/main" val="5043985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4FD21AD9-E321-4B54-BC2A-0C7E2A8FBE80}" type="datetimeFigureOut">
              <a:rPr lang="en-US"/>
              <a:pPr>
                <a:defRPr/>
              </a:pPr>
              <a:t>3/21/2018</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ED938270-9E09-4433-B94C-9E3E8C917C71}" type="slidenum">
              <a:rPr lang="en-US"/>
              <a:pPr>
                <a:defRPr/>
              </a:pPr>
              <a:t>‹#›</a:t>
            </a:fld>
            <a:endParaRPr lang="en-US"/>
          </a:p>
        </p:txBody>
      </p:sp>
    </p:spTree>
    <p:extLst>
      <p:ext uri="{BB962C8B-B14F-4D97-AF65-F5344CB8AC3E}">
        <p14:creationId xmlns:p14="http://schemas.microsoft.com/office/powerpoint/2010/main" val="28563313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3008313" cy="1162050"/>
          </a:xfrm>
          <a:prstGeom prst="rect">
            <a:avLst/>
          </a:prstGeom>
        </p:spPr>
        <p:txBody>
          <a:bodyPr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209800"/>
            <a:ext cx="5111750" cy="3916363"/>
          </a:xfrm>
          <a:prstGeom prst="rect">
            <a:avLst/>
          </a:prstGeom>
        </p:spPr>
        <p:txBody>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3124200"/>
            <a:ext cx="3008313" cy="3001963"/>
          </a:xfrm>
          <a:prstGeom prst="rect">
            <a:avLst/>
          </a:prstGeo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3710F072-2F73-49FC-8B53-E3B3622670D6}" type="datetimeFigureOut">
              <a:rPr lang="en-US"/>
              <a:pPr>
                <a:defRPr/>
              </a:pPr>
              <a:t>3/21/2018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666EE30F-46F6-4FFF-AA82-4C01A682CAD7}" type="slidenum">
              <a:rPr lang="en-US"/>
              <a:pPr>
                <a:defRPr/>
              </a:pPr>
              <a:t>‹#›</a:t>
            </a:fld>
            <a:endParaRPr lang="en-US"/>
          </a:p>
        </p:txBody>
      </p:sp>
    </p:spTree>
    <p:extLst>
      <p:ext uri="{BB962C8B-B14F-4D97-AF65-F5344CB8AC3E}">
        <p14:creationId xmlns:p14="http://schemas.microsoft.com/office/powerpoint/2010/main" val="130380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4AA31F1C-8781-4EA0-81CF-E1244115C64F}" type="datetimeFigureOut">
              <a:rPr lang="en-US"/>
              <a:pPr>
                <a:defRPr/>
              </a:pPr>
              <a:t>3/21/2018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4B1A7AE5-3FC0-45CD-8FE6-136B0A736715}" type="slidenum">
              <a:rPr lang="en-US"/>
              <a:pPr>
                <a:defRPr/>
              </a:pPr>
              <a:t>‹#›</a:t>
            </a:fld>
            <a:endParaRPr lang="en-US"/>
          </a:p>
        </p:txBody>
      </p:sp>
    </p:spTree>
    <p:extLst>
      <p:ext uri="{BB962C8B-B14F-4D97-AF65-F5344CB8AC3E}">
        <p14:creationId xmlns:p14="http://schemas.microsoft.com/office/powerpoint/2010/main" val="169023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4571990" y="6019800"/>
            <a:ext cx="4572000" cy="609600"/>
          </a:xfrm>
          <a:prstGeom prst="rect">
            <a:avLst/>
          </a:prstGeom>
          <a:solidFill>
            <a:srgbClr val="0069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userDrawn="1"/>
        </p:nvSpPr>
        <p:spPr>
          <a:xfrm>
            <a:off x="-10886" y="381000"/>
            <a:ext cx="4572000" cy="609600"/>
          </a:xfrm>
          <a:prstGeom prst="rect">
            <a:avLst/>
          </a:prstGeom>
          <a:solidFill>
            <a:srgbClr val="0069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28" name="Picture 2"/>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39738" y="5975350"/>
            <a:ext cx="33877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87" r:id="rId1"/>
    <p:sldLayoutId id="2147484688" r:id="rId2"/>
    <p:sldLayoutId id="2147484689" r:id="rId3"/>
    <p:sldLayoutId id="2147484690" r:id="rId4"/>
    <p:sldLayoutId id="2147484691" r:id="rId5"/>
    <p:sldLayoutId id="2147484692" r:id="rId6"/>
    <p:sldLayoutId id="2147484693" r:id="rId7"/>
    <p:sldLayoutId id="2147484694" r:id="rId8"/>
    <p:sldLayoutId id="2147484695" r:id="rId9"/>
    <p:sldLayoutId id="2147484696" r:id="rId10"/>
    <p:sldLayoutId id="2147484697"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3.xml"/><Relationship Id="rId1" Type="http://schemas.openxmlformats.org/officeDocument/2006/relationships/tags" Target="../tags/tag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support.cypherworx.com/support/home" TargetMode="Externa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12.tmp"/></Relationships>
</file>

<file path=ppt/slides/_rels/slide11.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image" Target="../media/image16.tmp"/><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hyperlink" Target="mailto:cglenn@cypherworx.com" TargetMode="External"/><Relationship Id="rId2" Type="http://schemas.openxmlformats.org/officeDocument/2006/relationships/slideLayout" Target="../slideLayouts/slideLayout7.xml"/><Relationship Id="rId1" Type="http://schemas.openxmlformats.org/officeDocument/2006/relationships/tags" Target="../tags/tag16.xml"/><Relationship Id="rId4" Type="http://schemas.openxmlformats.org/officeDocument/2006/relationships/image" Target="../media/image17.tmp"/></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4.tmp"/></Relationships>
</file>

<file path=ppt/slides/_rels/slide17.xml.rels><?xml version="1.0" encoding="UTF-8" standalone="yes"?>
<Relationships xmlns="http://schemas.openxmlformats.org/package/2006/relationships"><Relationship Id="rId3" Type="http://schemas.openxmlformats.org/officeDocument/2006/relationships/hyperlink" Target="http://support.cypherworx.com/support/discussions" TargetMode="External"/><Relationship Id="rId2" Type="http://schemas.openxmlformats.org/officeDocument/2006/relationships/slideLayout" Target="../slideLayouts/slideLayout7.xml"/><Relationship Id="rId1" Type="http://schemas.openxmlformats.org/officeDocument/2006/relationships/tags" Target="../tags/tag18.xml"/><Relationship Id="rId5" Type="http://schemas.openxmlformats.org/officeDocument/2006/relationships/image" Target="../media/image19.png"/><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8.png"/><Relationship Id="rId4" Type="http://schemas.openxmlformats.org/officeDocument/2006/relationships/hyperlink" Target="http://www.google.com/url?sa=i&amp;rct=j&amp;q=&amp;esrc=s&amp;frm=1&amp;source=images&amp;cd=&amp;cad=rja&amp;docid=-mIZ-n14f1nguM&amp;tbnid=0y-8S3_uw0rSwM:&amp;ved=0CAUQjRw&amp;url=http://ltcadministrator.com/listing/the-80th-street-residence/&amp;ei=7IvVUumsFrHnsASHvILAAQ&amp;bvm=bv.59378465,d.eW0&amp;psig=AFQjCNG0ykIQpeMCzgLN-0_Hi1CqThyZDg&amp;ust=1389813093714214"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ollabornation.net/" TargetMode="Externa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cOrfDxQdEY4" TargetMode="Externa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hyperlink" Target="https://www.youtube.com/watch?v=cX4AXHe5Yak"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image" Target="../media/image11.tmp"/><Relationship Id="rId4" Type="http://schemas.openxmlformats.org/officeDocument/2006/relationships/image" Target="../media/image10.tmp"/></Relationships>
</file>

<file path=ppt/slides/_rels/slide9.xml.rels><?xml version="1.0" encoding="UTF-8" standalone="yes"?>
<Relationships xmlns="http://schemas.openxmlformats.org/package/2006/relationships"><Relationship Id="rId3" Type="http://schemas.openxmlformats.org/officeDocument/2006/relationships/hyperlink" Target="https://cypherworx.com/" TargetMode="External"/><Relationship Id="rId2" Type="http://schemas.openxmlformats.org/officeDocument/2006/relationships/slideLayout" Target="../slideLayouts/slideLayout7.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22388" y="1725613"/>
            <a:ext cx="3001962" cy="300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5"/>
          <p:cNvSpPr txBox="1">
            <a:spLocks noChangeArrowheads="1"/>
          </p:cNvSpPr>
          <p:nvPr/>
        </p:nvSpPr>
        <p:spPr bwMode="auto">
          <a:xfrm>
            <a:off x="4887913" y="2071688"/>
            <a:ext cx="3027362"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3600" b="1">
                <a:solidFill>
                  <a:srgbClr val="F47C45"/>
                </a:solidFill>
              </a:rPr>
              <a:t>Administrators</a:t>
            </a:r>
          </a:p>
          <a:p>
            <a:pPr algn="ctr" eaLnBrk="1" hangingPunct="1"/>
            <a:r>
              <a:rPr lang="en-US" altLang="en-US" sz="3600" b="1">
                <a:solidFill>
                  <a:srgbClr val="F47C45"/>
                </a:solidFill>
              </a:rPr>
              <a:t>Users Group</a:t>
            </a:r>
          </a:p>
          <a:p>
            <a:pPr algn="ctr" eaLnBrk="1" hangingPunct="1"/>
            <a:r>
              <a:rPr lang="en-US" altLang="en-US" sz="3600" b="1">
                <a:solidFill>
                  <a:srgbClr val="F47C45"/>
                </a:solidFill>
              </a:rPr>
              <a:t>Meeting</a:t>
            </a:r>
          </a:p>
        </p:txBody>
      </p:sp>
      <p:pic>
        <p:nvPicPr>
          <p:cNvPr id="13316" name="Picture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5525" y="3895725"/>
            <a:ext cx="31337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032670" y="6128657"/>
            <a:ext cx="968535" cy="369332"/>
          </a:xfrm>
          <a:prstGeom prst="rect">
            <a:avLst/>
          </a:prstGeom>
          <a:noFill/>
        </p:spPr>
        <p:txBody>
          <a:bodyPr wrap="none" rtlCol="0">
            <a:spAutoFit/>
          </a:bodyPr>
          <a:lstStyle/>
          <a:p>
            <a:r>
              <a:rPr lang="en-US" b="1" dirty="0" smtClean="0">
                <a:solidFill>
                  <a:schemeClr val="bg1"/>
                </a:solidFill>
              </a:rPr>
              <a:t>3/21/18</a:t>
            </a:r>
            <a:endParaRPr lang="en-US" b="1"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95059" y="481626"/>
            <a:ext cx="3886804" cy="523220"/>
          </a:xfrm>
          <a:prstGeom prst="rect">
            <a:avLst/>
          </a:prstGeom>
          <a:noFill/>
        </p:spPr>
        <p:txBody>
          <a:bodyPr wrap="square" rtlCol="0">
            <a:spAutoFit/>
          </a:bodyPr>
          <a:lstStyle/>
          <a:p>
            <a:r>
              <a:rPr lang="en-US" sz="2800" b="1" dirty="0" smtClean="0">
                <a:solidFill>
                  <a:prstClr val="black"/>
                </a:solidFill>
              </a:rPr>
              <a:t>New Look – Support Hub</a:t>
            </a:r>
            <a:endParaRPr lang="en-US" sz="2800" b="1" dirty="0">
              <a:solidFill>
                <a:prstClr val="black"/>
              </a:solidFill>
            </a:endParaRPr>
          </a:p>
        </p:txBody>
      </p:sp>
      <p:sp>
        <p:nvSpPr>
          <p:cNvPr id="3" name="TextBox 2"/>
          <p:cNvSpPr txBox="1">
            <a:spLocks noChangeArrowheads="1"/>
          </p:cNvSpPr>
          <p:nvPr/>
        </p:nvSpPr>
        <p:spPr bwMode="auto">
          <a:xfrm>
            <a:off x="311500" y="1356701"/>
            <a:ext cx="828989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solidFill>
                  <a:prstClr val="black"/>
                </a:solidFill>
              </a:rPr>
              <a:t>We are working hard on making our Support Hub easy to use and filled with useful information. A visit to </a:t>
            </a:r>
            <a:r>
              <a:rPr lang="en-US" altLang="en-US" sz="1500" dirty="0" smtClean="0">
                <a:solidFill>
                  <a:prstClr val="black"/>
                </a:solidFill>
                <a:hlinkClick r:id="rId3"/>
              </a:rPr>
              <a:t>https://support.cypherworx.com/support/home</a:t>
            </a:r>
            <a:r>
              <a:rPr lang="en-US" altLang="en-US" sz="1500" dirty="0" smtClean="0">
                <a:solidFill>
                  <a:prstClr val="black"/>
                </a:solidFill>
              </a:rPr>
              <a:t> will now bring you here:</a:t>
            </a:r>
            <a:endParaRPr lang="en-US" altLang="en-US" sz="1500" dirty="0">
              <a:solidFill>
                <a:prstClr val="black"/>
              </a:solidFill>
            </a:endParaRPr>
          </a:p>
        </p:txBody>
      </p:sp>
      <p:pic>
        <p:nvPicPr>
          <p:cNvPr id="4" name="Picture 3" descr="Screen Clippi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12694" y="2104837"/>
            <a:ext cx="6877011" cy="3572632"/>
          </a:xfrm>
          <a:prstGeom prst="rect">
            <a:avLst/>
          </a:prstGeom>
          <a:ln>
            <a:solidFill>
              <a:schemeClr val="bg1">
                <a:lumMod val="50000"/>
              </a:schemeClr>
            </a:solidFill>
          </a:ln>
        </p:spPr>
      </p:pic>
    </p:spTree>
    <p:custDataLst>
      <p:tags r:id="rId1"/>
    </p:custDataLst>
    <p:extLst>
      <p:ext uri="{BB962C8B-B14F-4D97-AF65-F5344CB8AC3E}">
        <p14:creationId xmlns:p14="http://schemas.microsoft.com/office/powerpoint/2010/main" val="2331272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95059" y="481626"/>
            <a:ext cx="3886804" cy="523220"/>
          </a:xfrm>
          <a:prstGeom prst="rect">
            <a:avLst/>
          </a:prstGeom>
          <a:noFill/>
        </p:spPr>
        <p:txBody>
          <a:bodyPr wrap="square" rtlCol="0">
            <a:spAutoFit/>
          </a:bodyPr>
          <a:lstStyle/>
          <a:p>
            <a:r>
              <a:rPr lang="en-US" sz="2800" b="1" dirty="0" smtClean="0">
                <a:solidFill>
                  <a:prstClr val="black"/>
                </a:solidFill>
              </a:rPr>
              <a:t>New Look – Support Hub</a:t>
            </a:r>
            <a:endParaRPr lang="en-US" sz="2800" b="1" dirty="0">
              <a:solidFill>
                <a:prstClr val="black"/>
              </a:solidFill>
            </a:endParaRPr>
          </a:p>
        </p:txBody>
      </p:sp>
      <p:sp>
        <p:nvSpPr>
          <p:cNvPr id="3" name="TextBox 2"/>
          <p:cNvSpPr txBox="1">
            <a:spLocks noChangeArrowheads="1"/>
          </p:cNvSpPr>
          <p:nvPr/>
        </p:nvSpPr>
        <p:spPr bwMode="auto">
          <a:xfrm>
            <a:off x="311500" y="1356701"/>
            <a:ext cx="828989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solidFill>
                  <a:prstClr val="black"/>
                </a:solidFill>
              </a:rPr>
              <a:t>And this is the format you will see for the articles:</a:t>
            </a:r>
            <a:endParaRPr lang="en-US" altLang="en-US" sz="1500" dirty="0">
              <a:solidFill>
                <a:prstClr val="black"/>
              </a:solidFill>
            </a:endParaRPr>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862" y="2031721"/>
            <a:ext cx="6871165" cy="3298159"/>
          </a:xfrm>
          <a:prstGeom prst="rect">
            <a:avLst/>
          </a:prstGeom>
          <a:ln>
            <a:solidFill>
              <a:schemeClr val="bg1">
                <a:lumMod val="50000"/>
              </a:schemeClr>
            </a:solidFill>
          </a:ln>
        </p:spPr>
      </p:pic>
    </p:spTree>
    <p:custDataLst>
      <p:tags r:id="rId1"/>
    </p:custDataLst>
    <p:extLst>
      <p:ext uri="{BB962C8B-B14F-4D97-AF65-F5344CB8AC3E}">
        <p14:creationId xmlns:p14="http://schemas.microsoft.com/office/powerpoint/2010/main" val="3806374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95059" y="481626"/>
            <a:ext cx="3886804" cy="523220"/>
          </a:xfrm>
          <a:prstGeom prst="rect">
            <a:avLst/>
          </a:prstGeom>
          <a:noFill/>
        </p:spPr>
        <p:txBody>
          <a:bodyPr wrap="square" rtlCol="0">
            <a:spAutoFit/>
          </a:bodyPr>
          <a:lstStyle/>
          <a:p>
            <a:r>
              <a:rPr lang="en-US" sz="2800" b="1" dirty="0" smtClean="0">
                <a:solidFill>
                  <a:prstClr val="black"/>
                </a:solidFill>
              </a:rPr>
              <a:t>New Look – Support Hub</a:t>
            </a:r>
            <a:endParaRPr lang="en-US" sz="2800" b="1" dirty="0">
              <a:solidFill>
                <a:prstClr val="black"/>
              </a:solidFill>
            </a:endParaRPr>
          </a:p>
        </p:txBody>
      </p:sp>
      <p:sp>
        <p:nvSpPr>
          <p:cNvPr id="3" name="TextBox 2"/>
          <p:cNvSpPr txBox="1">
            <a:spLocks noChangeArrowheads="1"/>
          </p:cNvSpPr>
          <p:nvPr/>
        </p:nvSpPr>
        <p:spPr bwMode="auto">
          <a:xfrm>
            <a:off x="311500" y="1356701"/>
            <a:ext cx="828989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solidFill>
                  <a:prstClr val="black"/>
                </a:solidFill>
              </a:rPr>
              <a:t>Forums is where you go to get the links and </a:t>
            </a:r>
            <a:r>
              <a:rPr lang="en-US" altLang="en-US" sz="1500" dirty="0" err="1" smtClean="0">
                <a:solidFill>
                  <a:prstClr val="black"/>
                </a:solidFill>
              </a:rPr>
              <a:t>powerpoints</a:t>
            </a:r>
            <a:r>
              <a:rPr lang="en-US" altLang="en-US" sz="1500" dirty="0" smtClean="0">
                <a:solidFill>
                  <a:prstClr val="black"/>
                </a:solidFill>
              </a:rPr>
              <a:t> from previous Admin Users Group webinars:</a:t>
            </a:r>
            <a:endParaRPr lang="en-US" altLang="en-US" sz="1500" dirty="0">
              <a:solidFill>
                <a:prstClr val="black"/>
              </a:solidFill>
            </a:endParaRPr>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529" y="2352953"/>
            <a:ext cx="7555832" cy="2713293"/>
          </a:xfrm>
          <a:prstGeom prst="rect">
            <a:avLst/>
          </a:prstGeom>
          <a:ln>
            <a:solidFill>
              <a:schemeClr val="bg1">
                <a:lumMod val="50000"/>
              </a:schemeClr>
            </a:solidFill>
          </a:ln>
        </p:spPr>
      </p:pic>
    </p:spTree>
    <p:custDataLst>
      <p:tags r:id="rId1"/>
    </p:custDataLst>
    <p:extLst>
      <p:ext uri="{BB962C8B-B14F-4D97-AF65-F5344CB8AC3E}">
        <p14:creationId xmlns:p14="http://schemas.microsoft.com/office/powerpoint/2010/main" val="3548282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37002" y="337571"/>
            <a:ext cx="3944862" cy="646331"/>
          </a:xfrm>
          <a:prstGeom prst="rect">
            <a:avLst/>
          </a:prstGeom>
          <a:noFill/>
        </p:spPr>
        <p:txBody>
          <a:bodyPr wrap="square" rtlCol="0">
            <a:spAutoFit/>
          </a:bodyPr>
          <a:lstStyle/>
          <a:p>
            <a:r>
              <a:rPr lang="en-US" sz="3600" b="1" dirty="0" smtClean="0">
                <a:solidFill>
                  <a:prstClr val="black"/>
                </a:solidFill>
              </a:rPr>
              <a:t>Resources</a:t>
            </a:r>
            <a:endParaRPr lang="en-US" sz="2800" b="1" dirty="0">
              <a:solidFill>
                <a:prstClr val="black"/>
              </a:solidFill>
            </a:endParaRPr>
          </a:p>
        </p:txBody>
      </p:sp>
      <p:sp>
        <p:nvSpPr>
          <p:cNvPr id="3" name="TextBox 2"/>
          <p:cNvSpPr txBox="1">
            <a:spLocks noChangeArrowheads="1"/>
          </p:cNvSpPr>
          <p:nvPr/>
        </p:nvSpPr>
        <p:spPr bwMode="auto">
          <a:xfrm>
            <a:off x="311500" y="1356701"/>
            <a:ext cx="828989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solidFill>
                  <a:prstClr val="black"/>
                </a:solidFill>
              </a:rPr>
              <a:t>Remember that you can build an organization-wide digital library in the Resources section, uploading documents and links. </a:t>
            </a:r>
            <a:endParaRPr lang="en-US" altLang="en-US" sz="1500" dirty="0">
              <a:solidFill>
                <a:prstClr val="black"/>
              </a:solidFill>
            </a:endParaRPr>
          </a:p>
          <a:p>
            <a:pPr eaLnBrk="1" hangingPunct="1"/>
            <a:endParaRPr lang="en-US" altLang="en-US" sz="1500" dirty="0" smtClean="0">
              <a:solidFill>
                <a:prstClr val="black"/>
              </a:solidFill>
            </a:endParaRPr>
          </a:p>
          <a:p>
            <a:pPr eaLnBrk="1" hangingPunct="1"/>
            <a:r>
              <a:rPr lang="en-US" altLang="en-US" sz="1500" dirty="0" smtClean="0">
                <a:solidFill>
                  <a:prstClr val="black"/>
                </a:solidFill>
              </a:rPr>
              <a:t>And as an Admin, you will be able to view who has downloaded each Resource!</a:t>
            </a:r>
            <a:endParaRPr lang="en-US" altLang="en-US" sz="1500" dirty="0">
              <a:solidFill>
                <a:prstClr val="black"/>
              </a:solidFill>
            </a:endParaRPr>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2287" y="2550696"/>
            <a:ext cx="6596049" cy="2783834"/>
          </a:xfrm>
          <a:prstGeom prst="rect">
            <a:avLst/>
          </a:prstGeom>
          <a:ln>
            <a:solidFill>
              <a:schemeClr val="bg1">
                <a:lumMod val="50000"/>
              </a:schemeClr>
            </a:solidFill>
          </a:ln>
        </p:spPr>
      </p:pic>
      <p:sp>
        <p:nvSpPr>
          <p:cNvPr id="5" name="Down Arrow 4"/>
          <p:cNvSpPr/>
          <p:nvPr/>
        </p:nvSpPr>
        <p:spPr>
          <a:xfrm>
            <a:off x="7050505" y="2550696"/>
            <a:ext cx="484632" cy="97840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41415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12632" y="348340"/>
            <a:ext cx="3826871" cy="646331"/>
          </a:xfrm>
          <a:prstGeom prst="rect">
            <a:avLst/>
          </a:prstGeom>
          <a:noFill/>
        </p:spPr>
        <p:txBody>
          <a:bodyPr wrap="square" rtlCol="0">
            <a:spAutoFit/>
          </a:bodyPr>
          <a:lstStyle/>
          <a:p>
            <a:r>
              <a:rPr lang="en-US" sz="3600" b="1" dirty="0" smtClean="0">
                <a:solidFill>
                  <a:prstClr val="black"/>
                </a:solidFill>
              </a:rPr>
              <a:t>Reporting</a:t>
            </a:r>
            <a:endParaRPr lang="en-US" sz="3600" b="1" dirty="0">
              <a:solidFill>
                <a:prstClr val="black"/>
              </a:solidFill>
            </a:endParaRPr>
          </a:p>
        </p:txBody>
      </p:sp>
      <p:sp>
        <p:nvSpPr>
          <p:cNvPr id="4" name="TextBox 2"/>
          <p:cNvSpPr txBox="1">
            <a:spLocks noChangeArrowheads="1"/>
          </p:cNvSpPr>
          <p:nvPr/>
        </p:nvSpPr>
        <p:spPr bwMode="auto">
          <a:xfrm>
            <a:off x="347472" y="1297448"/>
            <a:ext cx="857707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a:solidFill>
                  <a:prstClr val="black"/>
                </a:solidFill>
              </a:rPr>
              <a:t>During our March 2018 session we will be viewing Reporting live, but here is one reminder to use the Refresh button in order to get your data set to be up to the minute:</a:t>
            </a:r>
            <a:endParaRPr lang="en-US" altLang="en-US" sz="1500" dirty="0">
              <a:solidFill>
                <a:prstClr val="black"/>
              </a:solidFill>
            </a:endParaRPr>
          </a:p>
        </p:txBody>
      </p:sp>
      <p:pic>
        <p:nvPicPr>
          <p:cNvPr id="9" name="Picture 8"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472" y="2472108"/>
            <a:ext cx="8263889" cy="1944444"/>
          </a:xfrm>
          <a:prstGeom prst="rect">
            <a:avLst/>
          </a:prstGeom>
        </p:spPr>
      </p:pic>
      <p:sp>
        <p:nvSpPr>
          <p:cNvPr id="10" name="Rounded Rectangle 9"/>
          <p:cNvSpPr/>
          <p:nvPr/>
        </p:nvSpPr>
        <p:spPr>
          <a:xfrm>
            <a:off x="7735824" y="4059936"/>
            <a:ext cx="875537" cy="42062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ustDataLst>
      <p:tags r:id="rId1"/>
    </p:custDataLst>
    <p:extLst>
      <p:ext uri="{BB962C8B-B14F-4D97-AF65-F5344CB8AC3E}">
        <p14:creationId xmlns:p14="http://schemas.microsoft.com/office/powerpoint/2010/main" val="29784427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837002" y="337571"/>
            <a:ext cx="3944862" cy="646331"/>
          </a:xfrm>
          <a:prstGeom prst="rect">
            <a:avLst/>
          </a:prstGeom>
          <a:noFill/>
        </p:spPr>
        <p:txBody>
          <a:bodyPr wrap="square" rtlCol="0">
            <a:spAutoFit/>
          </a:bodyPr>
          <a:lstStyle/>
          <a:p>
            <a:r>
              <a:rPr lang="en-US" sz="3600" b="1" dirty="0" smtClean="0">
                <a:solidFill>
                  <a:prstClr val="black"/>
                </a:solidFill>
              </a:rPr>
              <a:t>Onboarding</a:t>
            </a:r>
            <a:endParaRPr lang="en-US" sz="2800" b="1" dirty="0">
              <a:solidFill>
                <a:prstClr val="black"/>
              </a:solidFill>
            </a:endParaRPr>
          </a:p>
        </p:txBody>
      </p:sp>
      <p:sp>
        <p:nvSpPr>
          <p:cNvPr id="9" name="TextBox 2"/>
          <p:cNvSpPr txBox="1">
            <a:spLocks noChangeArrowheads="1"/>
          </p:cNvSpPr>
          <p:nvPr/>
        </p:nvSpPr>
        <p:spPr bwMode="auto">
          <a:xfrm>
            <a:off x="311500" y="1356701"/>
            <a:ext cx="847036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solidFill>
                  <a:prstClr val="black"/>
                </a:solidFill>
              </a:rPr>
              <a:t>We want to know what works and what does not work in your experience(s) with onboarding when you acquire new software products for your organization. </a:t>
            </a:r>
          </a:p>
          <a:p>
            <a:pPr eaLnBrk="1" hangingPunct="1"/>
            <a:endParaRPr lang="en-US" altLang="en-US" sz="1500" dirty="0" smtClean="0">
              <a:solidFill>
                <a:prstClr val="black"/>
              </a:solidFill>
            </a:endParaRPr>
          </a:p>
          <a:p>
            <a:pPr eaLnBrk="1" hangingPunct="1"/>
            <a:r>
              <a:rPr lang="en-US" altLang="en-US" sz="1500" dirty="0" smtClean="0">
                <a:solidFill>
                  <a:prstClr val="black"/>
                </a:solidFill>
              </a:rPr>
              <a:t>Please email Chris at </a:t>
            </a:r>
            <a:r>
              <a:rPr lang="en-US" altLang="en-US" sz="1500" dirty="0" smtClean="0">
                <a:solidFill>
                  <a:prstClr val="black"/>
                </a:solidFill>
                <a:hlinkClick r:id="rId3"/>
              </a:rPr>
              <a:t>cglenn@cypherworx.com</a:t>
            </a:r>
            <a:r>
              <a:rPr lang="en-US" altLang="en-US" sz="1500" dirty="0" smtClean="0">
                <a:solidFill>
                  <a:prstClr val="black"/>
                </a:solidFill>
              </a:rPr>
              <a:t> with ideas as we are always looking to improve our process!</a:t>
            </a:r>
            <a:endParaRPr lang="en-US" altLang="en-US" sz="1500" dirty="0">
              <a:solidFill>
                <a:prstClr val="black"/>
              </a:solidFill>
            </a:endParaRPr>
          </a:p>
        </p:txBody>
      </p:sp>
      <p:pic>
        <p:nvPicPr>
          <p:cNvPr id="10" name="Picture 9"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64941" y="3181016"/>
            <a:ext cx="5963482" cy="1724266"/>
          </a:xfrm>
          <a:prstGeom prst="rect">
            <a:avLst/>
          </a:prstGeom>
          <a:ln>
            <a:solidFill>
              <a:schemeClr val="bg1">
                <a:lumMod val="50000"/>
              </a:schemeClr>
            </a:solidFill>
          </a:ln>
        </p:spPr>
      </p:pic>
    </p:spTree>
    <p:custDataLst>
      <p:tags r:id="rId1"/>
    </p:custDataLst>
    <p:extLst>
      <p:ext uri="{BB962C8B-B14F-4D97-AF65-F5344CB8AC3E}">
        <p14:creationId xmlns:p14="http://schemas.microsoft.com/office/powerpoint/2010/main" val="11427890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bwMode="auto">
          <a:xfrm>
            <a:off x="4419600" y="381001"/>
            <a:ext cx="4572000" cy="655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en-US" sz="3600" dirty="0" smtClean="0">
                <a:latin typeface="+mn-lt"/>
                <a:cs typeface="Arial" charset="0"/>
              </a:rPr>
              <a:t>Support Hub</a:t>
            </a:r>
          </a:p>
        </p:txBody>
      </p:sp>
      <p:sp>
        <p:nvSpPr>
          <p:cNvPr id="2" name="TextBox 1"/>
          <p:cNvSpPr txBox="1"/>
          <p:nvPr/>
        </p:nvSpPr>
        <p:spPr>
          <a:xfrm>
            <a:off x="287079" y="446566"/>
            <a:ext cx="4051005" cy="461665"/>
          </a:xfrm>
          <a:prstGeom prst="rect">
            <a:avLst/>
          </a:prstGeom>
          <a:noFill/>
        </p:spPr>
        <p:txBody>
          <a:bodyPr wrap="square" rtlCol="0">
            <a:spAutoFit/>
          </a:bodyPr>
          <a:lstStyle/>
          <a:p>
            <a:r>
              <a:rPr lang="en-US" sz="2400" dirty="0" smtClean="0">
                <a:solidFill>
                  <a:schemeClr val="bg1"/>
                </a:solidFill>
              </a:rPr>
              <a:t>SUPPORT.CYPHERWORX.COM</a:t>
            </a:r>
            <a:endParaRPr lang="en-US" sz="2400" dirty="0">
              <a:solidFill>
                <a:schemeClr val="bg1"/>
              </a:solidFill>
            </a:endParaRPr>
          </a:p>
        </p:txBody>
      </p:sp>
      <p:pic>
        <p:nvPicPr>
          <p:cNvPr id="5" name="Picture 4"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8529" y="2141938"/>
            <a:ext cx="7555832" cy="2713293"/>
          </a:xfrm>
          <a:prstGeom prst="rect">
            <a:avLst/>
          </a:prstGeom>
          <a:ln>
            <a:solidFill>
              <a:schemeClr val="bg1">
                <a:lumMod val="50000"/>
              </a:schemeClr>
            </a:solidFill>
          </a:ln>
        </p:spPr>
      </p:pic>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Box 2"/>
          <p:cNvSpPr txBox="1">
            <a:spLocks noChangeArrowheads="1"/>
          </p:cNvSpPr>
          <p:nvPr/>
        </p:nvSpPr>
        <p:spPr bwMode="auto">
          <a:xfrm>
            <a:off x="4768395" y="1171881"/>
            <a:ext cx="4121150" cy="309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t>If </a:t>
            </a:r>
            <a:r>
              <a:rPr lang="en-US" altLang="en-US" sz="1500" dirty="0"/>
              <a:t>you have any suggestions, and/or would like to request a new feature that would increase YOUR overall customer experience with our system, then please share them with us. </a:t>
            </a:r>
          </a:p>
          <a:p>
            <a:pPr eaLnBrk="1" hangingPunct="1"/>
            <a:endParaRPr lang="en-US" altLang="en-US" sz="1500" dirty="0"/>
          </a:p>
          <a:p>
            <a:pPr eaLnBrk="1" hangingPunct="1"/>
            <a:r>
              <a:rPr lang="en-US" altLang="en-US" sz="1500" dirty="0" smtClean="0"/>
              <a:t>Any </a:t>
            </a:r>
            <a:r>
              <a:rPr lang="en-US" altLang="en-US" sz="1500" dirty="0"/>
              <a:t>features which are incorporated into our </a:t>
            </a:r>
            <a:r>
              <a:rPr lang="en-US" altLang="en-US" sz="1500" dirty="0" err="1"/>
              <a:t>LMS</a:t>
            </a:r>
            <a:r>
              <a:rPr lang="en-US" altLang="en-US" sz="1500" dirty="0"/>
              <a:t> will be announced on next month’s call. By sharing your ideas with us you are assigning us all rights to the features. </a:t>
            </a:r>
            <a:endParaRPr lang="en-US" altLang="en-US" sz="1500" dirty="0" smtClean="0"/>
          </a:p>
          <a:p>
            <a:pPr eaLnBrk="1" hangingPunct="1"/>
            <a:endParaRPr lang="en-US" altLang="en-US" sz="1500" dirty="0"/>
          </a:p>
          <a:p>
            <a:pPr eaLnBrk="1" hangingPunct="1"/>
            <a:r>
              <a:rPr lang="en-US" altLang="en-US" sz="1500" dirty="0" smtClean="0"/>
              <a:t>In </a:t>
            </a:r>
            <a:r>
              <a:rPr lang="en-US" altLang="en-US" sz="1500" dirty="0"/>
              <a:t>appreciation of your time</a:t>
            </a:r>
            <a:r>
              <a:rPr lang="en-US" altLang="en-US" sz="1500" dirty="0" smtClean="0"/>
              <a:t>, </a:t>
            </a:r>
            <a:r>
              <a:rPr lang="en-US" altLang="en-US" sz="1500" dirty="0"/>
              <a:t>submitters whose features are incorporated into our </a:t>
            </a:r>
            <a:r>
              <a:rPr lang="en-US" altLang="en-US" sz="1500" dirty="0" err="1"/>
              <a:t>LMS</a:t>
            </a:r>
            <a:r>
              <a:rPr lang="en-US" altLang="en-US" sz="1500" dirty="0"/>
              <a:t> will be sent a $5 Starbucks gift card as a quick </a:t>
            </a:r>
            <a:r>
              <a:rPr lang="en-US" altLang="en-US" sz="1500" dirty="0" smtClean="0"/>
              <a:t>“Thank </a:t>
            </a:r>
            <a:r>
              <a:rPr lang="en-US" altLang="en-US" sz="1500" dirty="0"/>
              <a:t>You</a:t>
            </a:r>
            <a:r>
              <a:rPr lang="en-US" altLang="en-US" sz="1500" dirty="0" smtClean="0"/>
              <a:t>!”</a:t>
            </a:r>
            <a:endParaRPr lang="en-US" altLang="en-US" sz="1500" dirty="0"/>
          </a:p>
        </p:txBody>
      </p:sp>
      <p:sp>
        <p:nvSpPr>
          <p:cNvPr id="27653" name="TextBox 2"/>
          <p:cNvSpPr txBox="1">
            <a:spLocks noChangeArrowheads="1"/>
          </p:cNvSpPr>
          <p:nvPr/>
        </p:nvSpPr>
        <p:spPr bwMode="auto">
          <a:xfrm>
            <a:off x="254000" y="5010150"/>
            <a:ext cx="403383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1400" dirty="0">
                <a:hlinkClick r:id="rId3"/>
              </a:rPr>
              <a:t>http://support.cypherworx.com/support/discussions</a:t>
            </a:r>
            <a:endParaRPr lang="en-US" altLang="en-US" sz="1400" dirty="0"/>
          </a:p>
          <a:p>
            <a:pPr algn="ctr" eaLnBrk="1" hangingPunct="1"/>
            <a:r>
              <a:rPr lang="en-US" altLang="en-US" sz="1400" dirty="0"/>
              <a:t>Click on “Suggestion Box” to add your ideas </a:t>
            </a:r>
          </a:p>
          <a:p>
            <a:pPr algn="ctr" eaLnBrk="1" hangingPunct="1"/>
            <a:r>
              <a:rPr lang="en-US" altLang="en-US" sz="1400" dirty="0"/>
              <a:t>in our community forum</a:t>
            </a:r>
          </a:p>
        </p:txBody>
      </p:sp>
      <p:sp>
        <p:nvSpPr>
          <p:cNvPr id="6" name="Title 1"/>
          <p:cNvSpPr txBox="1">
            <a:spLocks/>
          </p:cNvSpPr>
          <p:nvPr/>
        </p:nvSpPr>
        <p:spPr bwMode="auto">
          <a:xfrm>
            <a:off x="4419600" y="359228"/>
            <a:ext cx="4582886" cy="5987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dirty="0" smtClean="0">
                <a:latin typeface="+mn-lt"/>
                <a:cs typeface="Arial" charset="0"/>
              </a:rPr>
              <a:t>Suggestions</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0204" y="1132114"/>
            <a:ext cx="1693911" cy="3878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flipH="1">
            <a:off x="2188029" y="4103914"/>
            <a:ext cx="1589314" cy="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96953" y="4295467"/>
            <a:ext cx="2608936" cy="16077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txBox="1">
            <a:spLocks/>
          </p:cNvSpPr>
          <p:nvPr/>
        </p:nvSpPr>
        <p:spPr bwMode="auto">
          <a:xfrm>
            <a:off x="381000" y="1600200"/>
            <a:ext cx="8382000" cy="366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r>
              <a:rPr lang="en-US" altLang="en-US" sz="2800" dirty="0" smtClean="0"/>
              <a:t>Please feel free to reach out to our customer support folks after the webinar if you have more questions.</a:t>
            </a:r>
          </a:p>
          <a:p>
            <a:pPr>
              <a:defRPr/>
            </a:pPr>
            <a:endParaRPr lang="en-US" altLang="en-US" sz="2800" dirty="0" smtClean="0"/>
          </a:p>
          <a:p>
            <a:pPr marL="457200" indent="-457200">
              <a:buFont typeface="Arial" panose="020B0604020202020204" pitchFamily="34" charset="0"/>
              <a:buChar char="•"/>
              <a:defRPr/>
            </a:pPr>
            <a:r>
              <a:rPr lang="en-US" altLang="en-US" sz="2800" dirty="0" smtClean="0"/>
              <a:t>Debbie </a:t>
            </a:r>
            <a:r>
              <a:rPr lang="en-US" altLang="en-US" sz="2800" dirty="0" err="1" smtClean="0"/>
              <a:t>DiBacco</a:t>
            </a:r>
            <a:r>
              <a:rPr lang="en-US" altLang="en-US" sz="2800" dirty="0" smtClean="0"/>
              <a:t> – ddibacco@cypherworx.com</a:t>
            </a:r>
          </a:p>
          <a:p>
            <a:pPr marL="457200" indent="-457200">
              <a:buFont typeface="Arial" panose="020B0604020202020204" pitchFamily="34" charset="0"/>
              <a:buChar char="•"/>
              <a:defRPr/>
            </a:pPr>
            <a:r>
              <a:rPr lang="en-US" altLang="en-US" sz="2800" dirty="0" smtClean="0"/>
              <a:t>Chris Glenn – cglenn@cypherworx.com</a:t>
            </a:r>
          </a:p>
          <a:p>
            <a:pPr marL="457200" indent="-457200">
              <a:buFont typeface="Arial" panose="020B0604020202020204" pitchFamily="34" charset="0"/>
              <a:buChar char="•"/>
              <a:defRPr/>
            </a:pPr>
            <a:r>
              <a:rPr lang="en-US" altLang="en-US" sz="2800" dirty="0" smtClean="0"/>
              <a:t>Brett McIntosh – bmcintosh@cypherworx.com</a:t>
            </a:r>
          </a:p>
        </p:txBody>
      </p:sp>
      <p:sp>
        <p:nvSpPr>
          <p:cNvPr id="3" name="Title 1"/>
          <p:cNvSpPr txBox="1">
            <a:spLocks/>
          </p:cNvSpPr>
          <p:nvPr/>
        </p:nvSpPr>
        <p:spPr bwMode="auto">
          <a:xfrm>
            <a:off x="4419600" y="432940"/>
            <a:ext cx="4572000" cy="53589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altLang="en-US" sz="3600" b="1" dirty="0" smtClean="0">
                <a:latin typeface="+mn-lt"/>
                <a:cs typeface="Arial" charset="0"/>
              </a:rPr>
              <a:t>Contact Info</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447800"/>
            <a:ext cx="609600" cy="4162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339" name="TextBox 2"/>
          <p:cNvSpPr txBox="1">
            <a:spLocks noChangeArrowheads="1"/>
          </p:cNvSpPr>
          <p:nvPr/>
        </p:nvSpPr>
        <p:spPr bwMode="auto">
          <a:xfrm>
            <a:off x="3352800" y="1600200"/>
            <a:ext cx="41910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t>Right-click on the orange arrow and  you’ll see two options: Auto-Hide Control Panel or Show Control Panel. </a:t>
            </a:r>
          </a:p>
          <a:p>
            <a:pPr eaLnBrk="1" hangingPunct="1"/>
            <a:endParaRPr lang="en-US" altLang="en-US" dirty="0"/>
          </a:p>
          <a:p>
            <a:pPr eaLnBrk="1" hangingPunct="1"/>
            <a:r>
              <a:rPr lang="en-US" altLang="en-US" dirty="0"/>
              <a:t>Clicking on “Show Control Panel” will let you keep the control panel open throughout the presentation.</a:t>
            </a:r>
          </a:p>
        </p:txBody>
      </p:sp>
      <p:cxnSp>
        <p:nvCxnSpPr>
          <p:cNvPr id="4" name="Straight Connector 3"/>
          <p:cNvCxnSpPr/>
          <p:nvPr/>
        </p:nvCxnSpPr>
        <p:spPr>
          <a:xfrm>
            <a:off x="2057400" y="1866900"/>
            <a:ext cx="1295400" cy="0"/>
          </a:xfrm>
          <a:prstGeom prst="line">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4341" name="Title 1"/>
          <p:cNvSpPr txBox="1">
            <a:spLocks/>
          </p:cNvSpPr>
          <p:nvPr/>
        </p:nvSpPr>
        <p:spPr bwMode="auto">
          <a:xfrm>
            <a:off x="4419600" y="381000"/>
            <a:ext cx="4572000" cy="63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smtClean="0"/>
              <a:t>Housekeeping</a:t>
            </a:r>
            <a:endParaRPr lang="en-US" altLang="en-US" sz="3600" b="1"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7064" y="1567548"/>
            <a:ext cx="2562225" cy="3752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387" name="TextBox 2"/>
          <p:cNvSpPr txBox="1">
            <a:spLocks noChangeArrowheads="1"/>
          </p:cNvSpPr>
          <p:nvPr/>
        </p:nvSpPr>
        <p:spPr bwMode="auto">
          <a:xfrm>
            <a:off x="4376064" y="2024748"/>
            <a:ext cx="4310736"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smtClean="0"/>
              <a:t>If you have a question, please </a:t>
            </a:r>
            <a:r>
              <a:rPr lang="en-US" altLang="en-US" dirty="0"/>
              <a:t>type </a:t>
            </a:r>
            <a:r>
              <a:rPr lang="en-US" altLang="en-US" dirty="0" smtClean="0"/>
              <a:t>it </a:t>
            </a:r>
            <a:r>
              <a:rPr lang="en-US" altLang="en-US" dirty="0"/>
              <a:t>into the questions area on your “Go To Webinar” control panel. </a:t>
            </a:r>
            <a:endParaRPr lang="en-US" altLang="en-US" dirty="0" smtClean="0"/>
          </a:p>
          <a:p>
            <a:pPr eaLnBrk="1" hangingPunct="1"/>
            <a:endParaRPr lang="en-US" altLang="en-US" dirty="0"/>
          </a:p>
          <a:p>
            <a:pPr eaLnBrk="1" hangingPunct="1"/>
            <a:r>
              <a:rPr lang="en-US" altLang="en-US" dirty="0" smtClean="0"/>
              <a:t>We want to encourage questions, so please feel free to type them in at any time.</a:t>
            </a:r>
            <a:endParaRPr lang="en-US" altLang="en-US" dirty="0"/>
          </a:p>
        </p:txBody>
      </p:sp>
      <p:cxnSp>
        <p:nvCxnSpPr>
          <p:cNvPr id="5" name="Straight Connector 4"/>
          <p:cNvCxnSpPr/>
          <p:nvPr/>
        </p:nvCxnSpPr>
        <p:spPr>
          <a:xfrm>
            <a:off x="3080664" y="2291448"/>
            <a:ext cx="1295400" cy="0"/>
          </a:xfrm>
          <a:prstGeom prst="line">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bwMode="auto">
          <a:xfrm>
            <a:off x="4419600" y="381000"/>
            <a:ext cx="4572000" cy="63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smtClean="0"/>
              <a:t>Housekeeping</a:t>
            </a:r>
            <a:endParaRPr lang="en-US" altLang="en-US" sz="3600" b="1"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757050" y="445304"/>
            <a:ext cx="3918858" cy="50175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dirty="0" smtClean="0">
                <a:latin typeface="+mn-lt"/>
                <a:cs typeface="Arial" charset="0"/>
              </a:rPr>
              <a:t>Our Presenters</a:t>
            </a:r>
          </a:p>
        </p:txBody>
      </p:sp>
      <p:sp>
        <p:nvSpPr>
          <p:cNvPr id="6" name="TextBox 5"/>
          <p:cNvSpPr txBox="1"/>
          <p:nvPr/>
        </p:nvSpPr>
        <p:spPr>
          <a:xfrm>
            <a:off x="2890148" y="2464448"/>
            <a:ext cx="5785760" cy="830997"/>
          </a:xfrm>
          <a:prstGeom prst="rect">
            <a:avLst/>
          </a:prstGeom>
          <a:noFill/>
        </p:spPr>
        <p:txBody>
          <a:bodyPr wrap="square" rtlCol="0">
            <a:spAutoFit/>
          </a:bodyPr>
          <a:lstStyle/>
          <a:p>
            <a:r>
              <a:rPr lang="en-US" sz="2400" dirty="0" smtClean="0">
                <a:latin typeface="+mn-lt"/>
              </a:rPr>
              <a:t>Chris Glenn, Client Services</a:t>
            </a:r>
          </a:p>
          <a:p>
            <a:r>
              <a:rPr lang="en-US" sz="2400" dirty="0" smtClean="0">
                <a:latin typeface="+mn-lt"/>
              </a:rPr>
              <a:t>CypherWorx, Inc. </a:t>
            </a:r>
            <a:endParaRPr lang="en-US" sz="2400" dirty="0">
              <a:latin typeface="+mn-lt"/>
            </a:endParaRPr>
          </a:p>
        </p:txBody>
      </p:sp>
      <p:sp>
        <p:nvSpPr>
          <p:cNvPr id="5" name="Rectangle 4"/>
          <p:cNvSpPr/>
          <p:nvPr/>
        </p:nvSpPr>
        <p:spPr>
          <a:xfrm>
            <a:off x="1198911" y="3503605"/>
            <a:ext cx="1307592" cy="1408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0166" y="3461073"/>
            <a:ext cx="1272158" cy="1453896"/>
          </a:xfrm>
          <a:prstGeom prst="rect">
            <a:avLst/>
          </a:prstGeom>
        </p:spPr>
      </p:pic>
      <p:sp>
        <p:nvSpPr>
          <p:cNvPr id="7" name="TextBox 6"/>
          <p:cNvSpPr txBox="1"/>
          <p:nvPr/>
        </p:nvSpPr>
        <p:spPr>
          <a:xfrm>
            <a:off x="2890148" y="3975761"/>
            <a:ext cx="5318187" cy="830997"/>
          </a:xfrm>
          <a:prstGeom prst="rect">
            <a:avLst/>
          </a:prstGeom>
          <a:noFill/>
        </p:spPr>
        <p:txBody>
          <a:bodyPr wrap="square" rtlCol="0">
            <a:spAutoFit/>
          </a:bodyPr>
          <a:lstStyle/>
          <a:p>
            <a:r>
              <a:rPr lang="en-US" sz="2400" dirty="0" smtClean="0">
                <a:latin typeface="+mn-lt"/>
              </a:rPr>
              <a:t>Debbie </a:t>
            </a:r>
            <a:r>
              <a:rPr lang="en-US" sz="2400" dirty="0" err="1" smtClean="0">
                <a:latin typeface="+mn-lt"/>
              </a:rPr>
              <a:t>DiBacco</a:t>
            </a:r>
            <a:r>
              <a:rPr lang="en-US" sz="2400" dirty="0" smtClean="0">
                <a:latin typeface="+mn-lt"/>
              </a:rPr>
              <a:t>, Client Services </a:t>
            </a:r>
            <a:r>
              <a:rPr lang="en-US" sz="2400" dirty="0"/>
              <a:t>CypherWorx, Inc. </a:t>
            </a: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84275" y="1845469"/>
            <a:ext cx="1333500" cy="1524000"/>
          </a:xfrm>
          <a:prstGeom prst="rect">
            <a:avLst/>
          </a:prstGeom>
        </p:spPr>
      </p:pic>
    </p:spTree>
    <p:custDataLst>
      <p:tags r:id="rId1"/>
    </p:custDataLst>
    <p:extLst>
      <p:ext uri="{BB962C8B-B14F-4D97-AF65-F5344CB8AC3E}">
        <p14:creationId xmlns:p14="http://schemas.microsoft.com/office/powerpoint/2010/main" val="633843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descr="data:image/jpeg;base64,/9j/4AAQSkZJRgABAQAAAQABAAD/2wCEAAkGBhMSERQUExQVFBUWGBgXFxgYGBccGxgWGRQYGRgYGBkdHSYeFx4jGRUVHy8gIycpLCwsFx8xNTAqNSYrLCkBCQoKDgwOGA8PGiwlHiIsKSwpKiwpKSksKSwqLCksKSwsLCosLCwpLCwsLCksLCwsLCwsLCwsKSwpLCwsLCkpLP/AABEIAHgAtAMBIgACEQEDEQH/xAAcAAABBQEBAQAAAAAAAAAAAAAAAwQFBgcCAQj/xABMEAACAQIDBQQECQUPBAMAAAABAgMAEQQSIQUGMUFRBxMiYRQycYEjM0JSYnKRobFTY5LB4hUWFyRDZHOCoqOy0dLj8HSzwvElNJP/xAAZAQADAQEBAAAAAAAAAAAAAAAAAwQCAQX/xAAnEQADAAEDBQABBAMAAAAAAAAAAQIRAxIxBBMhQVEyYZGhsSLw8f/aAAwDAQACEQMRAD8At/8ACtqB6Nxj7z43yvb4v767h7Uy2T+LaOpa/e8LX0+L14VnoW7KBqTh+H9WlMI5HcLbQo1/aC1X9mCbuUX3D9qmYxfxa3eMV+N4WNr/ABetTn77/wA1/b/ZrI8Bxwn9I3+Kr2iE6AXPlXHowG+iw/vv/Nf2/wBmgb3fmv7f7NN8Du07ayeEdOdT2F2RFHwUE9TrSa7aGTvZF4jeDE5QYsGZCTaxlCADrcofwp9gcVim1kgij8hOzH/sgffS+M2vBCLyypGPpMB91VvG9q2AQ2WRpT0jUmlqKr8ZN5xyy3ivaz9+06V/iMFOw6spA/GkTvzjz/IRJ9Z1/wBVbXT2zPcRo1FZyN9Mb/Nh/XT/AFV4d9sdyXDt7HT/AFVpdLb+fuYrWlGj3rlyeQB9pt+o1n8W/wDjR6+DzD82QfwY08h7U4BpNFPCfpRm1crptSfQTrw/+FpnxMy8Ig3sf9mozEbzul80BFvpfs0ps/fbBTfF4iO55E5T99S7KjjUBgfYRS8bfyQzO7hmZSdttiR6Jw0+P/2q8Hbf/NP7/wD2qmtv9k+GmzNFeFz09W/mOVZft7cvFYP4yMlOTrqvvI4e+mStNmW6ReP4bf5p/f8A+1XLdt9rfxP+/wD9qsyiQk2FKYjCEDQjiPspvZkxvZskPaVdQ5w5AKZ7h787W9SnEPaGrBT3Vs3C7+dvm1StlSP6PHaxHdmwPUGnS8AWUE35cta72YOdxlubfs/kR/8Ap+xXtVEwqbnWvKOzHwO4ysB7OhHH0f8A8aWweIb+Li91ysfK+ZudIKvjT/pz/hqT3Y2Y874WJb2sxboBma5++m5x5MYFd29mSYloMsd7SMWe1ggBH49K1zZ2yEiGmrdTSezNmxYODIpyogJZjz6sTWc7ydoMuLZocGRHCo+EmY2AHW/yR05mp/8APWeFwOwo55LlvL2gYXBghnDycAim5v59Ko21N9sfMLu6YCE8C2shHkvrH22FUwbYSAn0YEudGnkF2P8ARr8gHrxqPMLO12a7txzEk/1jyqzS6WUT3rslMZtHDZiSsmLf58rFVJ+qNaTG9Uy6RCOEfQQX+03NIR7uzN6qhj0DLm+zjXEmxJ19eNk+sCP1VUpjhiHVMJttzv68jt7TSa4xutIMmUkHlTpMA9gSMoPDNpf2XpimUKdU/Z0Mc/X7hQ07HjRLg3SxZSAeB5H2GuBTYSJ9Rv2KxzMOBI9hNP4948SosJmI6NZh99RwrljTKmWvKJ41KT8MfybYRz8Nho2+lGSjfdp91S+yNvNF/wDUxjRt+RxHqnyD6D7aqrGkXqS9KWehp6tLk2HZXam0bLHj4u5J4SLqjeYIuD7jV8gxMWIjurJJGw5EEEedfNmz9tyQgoLPG3rRPqh93yT5ip7d/azwsZcAzKRq+Gc5rjqh+UPvFedq9KvXgvjW+l03u7LwAZcIDfiY/wDT/lWfrs3Xx3uDqPMcjW07n76xY+O6+GRfXQnUeY8r1Fb/AG6IkRp4R8IurKPlAcfeONIi3D22MqU1mSoRMgRNSDlIB6C9LxS2A1zedRsU6dytxdrMPv4UJiNNBYdKrEkt6TRUG2IPWiuAIRjxxf8ATn/DWr9n+xO4wcRYDOwzE8wGNwKznd3CCTF4RDwaKx9lta1Le7aowuClkGhC5V+sRYVNrZbUr2O0/GWzPu0Ted8XiPQYWyxrfvW5WGrE24hQOHM1Qtq7RVgIoQUgTgDxducj9WP3Uuk5TCO59fEuQTz7tCLi/m17+yoavS0dOZSI9W2z2ncWHLHKTlQeJ2PTiSevQDzrnZ0yK95EDjKQAb2uRodOlL4GSKMhpT3wXURLcKzcs7GwC34jWm0xUoncFsyMN3zqSCO9tzEI0RR9OQgAdAxqBkxE8juRnW7eopbKvRbXqZG9ozIW8XrStpZTOBaFbfMj8P2U3G1JJRGkAYkKSwCjM0rE55GbkLaeykTlPLQ6trWEx1ulsgGDFYsqJDAoCIeHeEE5z1ygVXWkLnM5LMdSTxJ61ct0Md+50j+kyRiOVbPCLux6NYCw4mut593DhSk+DCtBMfg3AuUZuC6+r5HyrU6m3Ue73wYcZhY9chgdhH9z3SRgjOyy+LhDEOLkciwNgOJvUZPLFCAIxluLh2UNM4+dlPhiXoDran239p+jsuFAzmMB5mJvnxLC4zfOCE8OFxVZaQsSzEsxNyTzP/OXKmaEVb3N+BPUakwklySRBljdrlwgubgZk6HTip4GnmA2IqMjN8IwClk5d4/xUZ68CW6CjYeGyYfHSNoRh9B5lvDf220HkajF2niNGBPyje1rs4sx8zbS/KtW6bcy+DmmpSVWuSMnJzNmILZmzEcCbm5Hle9vKm7GnEeHZyQOXEngB59KbScSL3867n0dS8nBNdRylSGUkEG4I4g9QeRrmissavBZsPtNr+mYf4OeKxmC6CRTp3gA4XOjL53rcN194ExuGSZdLizDo3AivnjYW0O5mVuK8GHIqdGFaB2XYpsPtGfCX8DZyo6ZfED+iah6rSTnPwp0b84Ot/tjej4gsvqSeIW5NzFV6CbTU1qfaTgc+CZraxlWHsvY1jsmItS9Gt0G7WGdYiazGxNFeJLcXtaimGSy7lyD0/Bf0R/wmrj2vqTs1rflI7+y5vVB2DP3WJwkltFQ/rvWvbe2cuLwkkfz0uvttcffU1vbqTTGT5lowGVwsGCYjMq57jqRKSR+Fc7w7UjnkDRoEAFjpal4MITDNhmBEsLGRF5kW+FX3WvUFXqzhkN5TPaKKKaKO4IS7Ko4swUe0kCrdvJiVwU64SAeCLKZz8qVzqQx5qByqoRsQQRoQQR7Qbg/bapjau0FxUhmc5JWAD6EqzAWzDpccqXUt0s8G5pJP6dbWxGGeNO5WTvSxMrudGB4AC9XrcHGr6Esc+qmcCEHmVUsbeQtWeRpENWZn8lFvtJ4U7XbsnexPoBD8Wg9VQeIHmeZNcvR3ztRydZRW6hnicQZJJJG1Lu7H3sa5AvoNSeXX2U8k2fdiYypQkkXYAgE3sQTpa9LwYuPDWZLSzfJP8nGev0259KqVKYSXJFUO9Rt8E1ioFwuCaOTWS6yTJe+ZzpBC3uDORVZxODl7wd8cpsG4jQHUZQDYAV7BiS4kWQs2ZhKzc8631PuPCuGxyXzP8L9EeFT5MeJHkKlmXLeeWXbppLHCJnEbKHoYa4jD5pnJ9bu/VhUjq5NwPfVbOx57A909iQBpxuLi3UW1vwqWm3kWURCYEjMXmy/LIFkC/NVV0ApOXetmE2gR5LKGAvliFvg1HAXAtfnS1vQ7EMi12RMeEba2tpxvwt191KbY2ScOyIzAyFQzqNchPBD5241KQ72kSQM2bLEtsvVtfEx5gmxt0FQGJnLsWbVmJZieJY6k/bWpdN+QanHgmNr7ZjmSJEjCsgsSABytVu3MP8A877IiD7RCt/vqk7u4NXlzSaRxjO58hwHvNhWg9kuy3mxM2OcEA5gvmWOv2ACk67U6bX6f2a08us/74L5vu1sBiL/ADPvuKwqXl9lbB2obTEeD7u/ikIFvIamsbMt6i0FiSnU5FowbaUVxCSRRVIoksIbyYc/mm/XWndme3e9wkcbnxpmAvzUNp76y/Cnx4f+if8AXS2w9oND6I6GxEr+8XNx770rUjejUVtZb+0vc6QSDH4b4xLM4A1uvyh104is6xuDWdWngXL+VhGpQ82TmU/Ct53a3kjxsRZdCCVdTyI/EVU97+zIs/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FhwrZj8s31FuVZbvwdlQ2LS7IPcpKjFtAZVHFASbN5qbceR40jiNmovfMSSkbqgAIuzML8eFgBSY2s6NE6eFo1CfWAJNmHMG5BFejbZzzFo1dJjmaO5ABHqlTyIpT3lEqA2bgYp54oxnXPfNqDYgXGU28udNnVI5bMjFbeqxF762NxSuE2qsU0ciRDwX0LXzEi3iNvPpTSUiRgEQi+gUEsSb3/4Kz5z+gzxg5xToW8ClV00JufPWlMBs95nyoL9TwCjmWPIU/GwBGA2Kk7kHgijNK3sUGy+81ZthbpYjHgLFH6JhAddSWk82Omc25aAVmtRSjSjJHbK2OcY64PC3MYbNNKeDsNL6cEGthzvW5bI2ZHhMOkS6JGupP2ljSewd3ocHEI4lAAtdubHqTVB7Qt/lfNhYDztI97X+iP115mpqPWrC4LIhQsvkg9+dtjF4liD4E8Ke7ifearkUHEH/AJektRryrp5SKplKVgS/Pk9kBvpXlImWig6bonZ3ggVIjPhBVfEdAaI+zrBDKBGfASV8TaE8as9Fed3K+lO1fCA2fuXhoGDRBkIYtox4njfrU8BRRWW2+TuMEZtndvD4pcs0av0NtR7DxqiY3sunhJbBT+E/ybk2PlrdTWnUVuNWp4ZxwmYpitjSx39KwbA/lIdPfl9X76jn2Vh24SBT0kRlP2rcVvbIDxANR2K3cw0nrwofdb8KqjrMciL0MmGybtsfizG/1ZE/WRSDbu4kfyLn2AH8DWu4rsxwTm4VkP0WNMZOyiMepiJ1/rGrp6+cc/wQV0OXx+zRlTbDxP5CX9E1x+4GKPDDy/omtQPZZJyxk36RoXsoY+vjJz7GNcrrV9/s3PSY9P8Agy87rYrnEE+u6L+Jrg7AC/G4nDx+QYufsUGtaj7HsJ8uSaT2ualcF2abPi4QBvrEmk11kj56YxvBYDC3skeJxjcgqlE+25JHuqz7M3K2jNokceBiPS2e3m3rVrmE2ZFELRxon1VApzU19W3wh60V7KZu/wBl+FgIeUd/LxLPci/sP66uKIALAWHlXVFS1dX+Q1Sp4G2PwCzIUYsFPHKSCfeKrg7LsBe/dm/1m/zq2UUKmuDrWSq/wZ4H8mf0mrn+DDAfkz+k3+dWqSUKLsQB1JAH315FMrcCD7CDXe5X05tRVT2XYD8mf0mr2rbRRvr6G1BUVvRtNsPhZJUALLa1+GrAfrqVprtLZyTxtHILo1ri5HA3Go4aisrGfJ1lex+8s0UULhO9zElxlKnIACSoPQfbajaG95EDzRZXUSRqpFzdWtfTrU5FsaNcnrEx3ylmJIuLHjx0pv8AvWw+RkCWVnEhAJHjB4+VM3R8M4oZ7O3m7zEYhCMscSK12BB1ve9/ZSGz962lw2IcBRNESAt9NfiyfaKmJdgQs0jlTeQKr6nUKbgVy27kBeR8ljIoR7EgFQbjThyGtGY+BiiJwG+BcKGUI6o7TJ8pSi5tPIjn5042LtPETQLiGyKrKzBADcAA5fFfjprUkdhw96JcgzhO7v1ToevvrjB7uwxLlQMF8XhzNlGbjYXsK46n0gSZXoN7JjgWxFlLeGwysALmx1+VUts/a8vpRw8mU/BiVWUEaZrEMKWXdWAQmGzGM28JdjaxuLG+nupzgdjRxOzoDmewLEljYcBc8B5UOp84QJMjdqbzdxikiYDu2U3f5r65R77VHSb4ynDNKECsMR3NiCbLmABIGpNiDbzqw4vYMMjFnXMSVJ15obrp5Gkpt2IGDgqbPIJTZmB7wWswN9OA4V1OPaBpkdj96GgkwyuLxyX7xyCoS5AQkHgCb8aZHfh+6mfuxmWZYox1DeqzeXE1Yp93oXUq6lwyhDmJN1DZgLnzJpN92cOwlBS/elS+p1KjwkfNI8qN0fDmKGEm2poZ+5kyvmiaRWAIsUtcEdNdDTHYW9GJxMcpRY2yxBgdQBLx7sjnpz86sEW70KszWJZlyEszE5egJOnurzZ+7cEDZo1KkoEPiNio4XHAnzo3Rjg7isiG7G2nxUfeFcq6C3POPX919KSh2rNPiJo4iqLCVUlhcsxFzz0AqV2dsyOBMkYstybEk6k3OppGTYcRkaSzK7ABirMtwOFwDY1nM5Z3DI7F7zZMZFB4cjAq7X1EhF1X3gGmI3qlOOOHAQgSBMut+7yFme/DQ20qcn3bgdSrJxcSE3N844G/GuTuzAZO8ynPnEmbMb5wuW/2GxHOtKo+GcUR2y9pNipJ4pLZEkKgBW4KQQS/C/lU1s3ZEcGbuwRm1OpP/quMFsSOJ2dMwLkswzMVzHict7CpCsU/htL6FFFFZOhRRRQAUUUUAFFFFABRRRQAUUUUAFFFFABRRRQAUUUUAFFFFABRRRQAUUUUAFFFFAH/2Q==">
            <a:hlinkClick r:id="rId4"/>
          </p:cNvPr>
          <p:cNvSpPr>
            <a:spLocks noChangeAspect="1" noChangeArrowheads="1"/>
          </p:cNvSpPr>
          <p:nvPr/>
        </p:nvSpPr>
        <p:spPr bwMode="auto">
          <a:xfrm>
            <a:off x="22225" y="-685800"/>
            <a:ext cx="21431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18435" name="AutoShape 4" descr="data:image/jpeg;base64,/9j/4AAQSkZJRgABAQAAAQABAAD/2wCEAAkGBhMSERQUExQVFBUWGBgXFxgYGBccGxgWGRQYGRgYGBkdHSYeFx4jGRUVHy8gIycpLCwsFx8xNTAqNSYrLCkBCQoKDgwOGA8PGiwlHiIsKSwpKiwpKSksKSwqLCksKSwsLCosLCwpLCwsLCksLCwsLCwsLCwsKSwpLCwsLCkpLP/AABEIAHgAtAMBIgACEQEDEQH/xAAcAAABBQEBAQAAAAAAAAAAAAAAAwQFBgcCAQj/xABMEAACAQIDBQQECQUPBAMAAAABAgMAEQQSIQUGMUFRBxMiYRQycYEjM0JSYnKRobFTY5LB4hUWFyRDZHOCoqOy0dLj8HSzwvElNJP/xAAZAQADAQEBAAAAAAAAAAAAAAAAAwQCAQX/xAAnEQADAAEDBQABBAMAAAAAAAAAAQIRAxIxBBMhQVEyYZGhsSLw8f/aAAwDAQACEQMRAD8At/8ACtqB6Nxj7z43yvb4v767h7Uy2T+LaOpa/e8LX0+L14VnoW7KBqTh+H9WlMI5HcLbQo1/aC1X9mCbuUX3D9qmYxfxa3eMV+N4WNr/ABetTn77/wA1/b/ZrI8Bxwn9I3+Kr2iE6AXPlXHowG+iw/vv/Nf2/wBmgb3fmv7f7NN8Du07ayeEdOdT2F2RFHwUE9TrSa7aGTvZF4jeDE5QYsGZCTaxlCADrcofwp9gcVim1kgij8hOzH/sgffS+M2vBCLyypGPpMB91VvG9q2AQ2WRpT0jUmlqKr8ZN5xyy3ivaz9+06V/iMFOw6spA/GkTvzjz/IRJ9Z1/wBVbXT2zPcRo1FZyN9Mb/Nh/XT/AFV4d9sdyXDt7HT/AFVpdLb+fuYrWlGj3rlyeQB9pt+o1n8W/wDjR6+DzD82QfwY08h7U4BpNFPCfpRm1crptSfQTrw/+FpnxMy8Ig3sf9mozEbzul80BFvpfs0ps/fbBTfF4iO55E5T99S7KjjUBgfYRS8bfyQzO7hmZSdttiR6Jw0+P/2q8Hbf/NP7/wD2qmtv9k+GmzNFeFz09W/mOVZft7cvFYP4yMlOTrqvvI4e+mStNmW6ReP4bf5p/f8A+1XLdt9rfxP+/wD9qsyiQk2FKYjCEDQjiPspvZkxvZskPaVdQ5w5AKZ7h787W9SnEPaGrBT3Vs3C7+dvm1StlSP6PHaxHdmwPUGnS8AWUE35cta72YOdxlubfs/kR/8Ap+xXtVEwqbnWvKOzHwO4ysB7OhHH0f8A8aWweIb+Li91ysfK+ZudIKvjT/pz/hqT3Y2Y874WJb2sxboBma5++m5x5MYFd29mSYloMsd7SMWe1ggBH49K1zZ2yEiGmrdTSezNmxYODIpyogJZjz6sTWc7ydoMuLZocGRHCo+EmY2AHW/yR05mp/8APWeFwOwo55LlvL2gYXBghnDycAim5v59Ko21N9sfMLu6YCE8C2shHkvrH22FUwbYSAn0YEudGnkF2P8ARr8gHrxqPMLO12a7txzEk/1jyqzS6WUT3rslMZtHDZiSsmLf58rFVJ+qNaTG9Uy6RCOEfQQX+03NIR7uzN6qhj0DLm+zjXEmxJ19eNk+sCP1VUpjhiHVMJttzv68jt7TSa4xutIMmUkHlTpMA9gSMoPDNpf2XpimUKdU/Z0Mc/X7hQ07HjRLg3SxZSAeB5H2GuBTYSJ9Rv2KxzMOBI9hNP4948SosJmI6NZh99RwrljTKmWvKJ41KT8MfybYRz8Nho2+lGSjfdp91S+yNvNF/wDUxjRt+RxHqnyD6D7aqrGkXqS9KWehp6tLk2HZXam0bLHj4u5J4SLqjeYIuD7jV8gxMWIjurJJGw5EEEedfNmz9tyQgoLPG3rRPqh93yT5ip7d/azwsZcAzKRq+Gc5rjqh+UPvFedq9KvXgvjW+l03u7LwAZcIDfiY/wDT/lWfrs3Xx3uDqPMcjW07n76xY+O6+GRfXQnUeY8r1Fb/AG6IkRp4R8IurKPlAcfeONIi3D22MqU1mSoRMgRNSDlIB6C9LxS2A1zedRsU6dytxdrMPv4UJiNNBYdKrEkt6TRUG2IPWiuAIRjxxf8ATn/DWr9n+xO4wcRYDOwzE8wGNwKznd3CCTF4RDwaKx9lta1Le7aowuClkGhC5V+sRYVNrZbUr2O0/GWzPu0Ted8XiPQYWyxrfvW5WGrE24hQOHM1Qtq7RVgIoQUgTgDxducj9WP3Uuk5TCO59fEuQTz7tCLi/m17+yoavS0dOZSI9W2z2ncWHLHKTlQeJ2PTiSevQDzrnZ0yK95EDjKQAb2uRodOlL4GSKMhpT3wXURLcKzcs7GwC34jWm0xUoncFsyMN3zqSCO9tzEI0RR9OQgAdAxqBkxE8juRnW7eopbKvRbXqZG9ozIW8XrStpZTOBaFbfMj8P2U3G1JJRGkAYkKSwCjM0rE55GbkLaeykTlPLQ6trWEx1ulsgGDFYsqJDAoCIeHeEE5z1ygVXWkLnM5LMdSTxJ61ct0Md+50j+kyRiOVbPCLux6NYCw4mut593DhSk+DCtBMfg3AuUZuC6+r5HyrU6m3Ue73wYcZhY9chgdhH9z3SRgjOyy+LhDEOLkciwNgOJvUZPLFCAIxluLh2UNM4+dlPhiXoDran239p+jsuFAzmMB5mJvnxLC4zfOCE8OFxVZaQsSzEsxNyTzP/OXKmaEVb3N+BPUakwklySRBljdrlwgubgZk6HTip4GnmA2IqMjN8IwClk5d4/xUZ68CW6CjYeGyYfHSNoRh9B5lvDf220HkajF2niNGBPyje1rs4sx8zbS/KtW6bcy+DmmpSVWuSMnJzNmILZmzEcCbm5Hle9vKm7GnEeHZyQOXEngB59KbScSL3867n0dS8nBNdRylSGUkEG4I4g9QeRrmissavBZsPtNr+mYf4OeKxmC6CRTp3gA4XOjL53rcN194ExuGSZdLizDo3AivnjYW0O5mVuK8GHIqdGFaB2XYpsPtGfCX8DZyo6ZfED+iah6rSTnPwp0b84Ot/tjej4gsvqSeIW5NzFV6CbTU1qfaTgc+CZraxlWHsvY1jsmItS9Gt0G7WGdYiazGxNFeJLcXtaimGSy7lyD0/Bf0R/wmrj2vqTs1rflI7+y5vVB2DP3WJwkltFQ/rvWvbe2cuLwkkfz0uvttcffU1vbqTTGT5lowGVwsGCYjMq57jqRKSR+Fc7w7UjnkDRoEAFjpal4MITDNhmBEsLGRF5kW+FX3WvUFXqzhkN5TPaKKKaKO4IS7Ko4swUe0kCrdvJiVwU64SAeCLKZz8qVzqQx5qByqoRsQQRoQQR7Qbg/bapjau0FxUhmc5JWAD6EqzAWzDpccqXUt0s8G5pJP6dbWxGGeNO5WTvSxMrudGB4AC9XrcHGr6Esc+qmcCEHmVUsbeQtWeRpENWZn8lFvtJ4U7XbsnexPoBD8Wg9VQeIHmeZNcvR3ztRydZRW6hnicQZJJJG1Lu7H3sa5AvoNSeXX2U8k2fdiYypQkkXYAgE3sQTpa9LwYuPDWZLSzfJP8nGev0259KqVKYSXJFUO9Rt8E1ioFwuCaOTWS6yTJe+ZzpBC3uDORVZxODl7wd8cpsG4jQHUZQDYAV7BiS4kWQs2ZhKzc8631PuPCuGxyXzP8L9EeFT5MeJHkKlmXLeeWXbppLHCJnEbKHoYa4jD5pnJ9bu/VhUjq5NwPfVbOx57A909iQBpxuLi3UW1vwqWm3kWURCYEjMXmy/LIFkC/NVV0ApOXetmE2gR5LKGAvliFvg1HAXAtfnS1vQ7EMi12RMeEba2tpxvwt191KbY2ScOyIzAyFQzqNchPBD5241KQ72kSQM2bLEtsvVtfEx5gmxt0FQGJnLsWbVmJZieJY6k/bWpdN+QanHgmNr7ZjmSJEjCsgsSABytVu3MP8A877IiD7RCt/vqk7u4NXlzSaRxjO58hwHvNhWg9kuy3mxM2OcEA5gvmWOv2ACk67U6bX6f2a08us/74L5vu1sBiL/ADPvuKwqXl9lbB2obTEeD7u/ikIFvIamsbMt6i0FiSnU5FowbaUVxCSRRVIoksIbyYc/mm/XWndme3e9wkcbnxpmAvzUNp76y/Cnx4f+if8AXS2w9oND6I6GxEr+8XNx770rUjejUVtZb+0vc6QSDH4b4xLM4A1uvyh104is6xuDWdWngXL+VhGpQ82TmU/Ct53a3kjxsRZdCCVdTyI/EVU97+zIs/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FhwrZj8s31FuVZbvwdlQ2LS7IPcpKjFtAZVHFASbN5qbceR40jiNmovfMSSkbqgAIuzML8eFgBSY2s6NE6eFo1CfWAJNmHMG5BFejbZzzFo1dJjmaO5ABHqlTyIpT3lEqA2bgYp54oxnXPfNqDYgXGU28udNnVI5bMjFbeqxF762NxSuE2qsU0ciRDwX0LXzEi3iNvPpTSUiRgEQi+gUEsSb3/4Kz5z+gzxg5xToW8ClV00JufPWlMBs95nyoL9TwCjmWPIU/GwBGA2Kk7kHgijNK3sUGy+81ZthbpYjHgLFH6JhAddSWk82Omc25aAVmtRSjSjJHbK2OcY64PC3MYbNNKeDsNL6cEGthzvW5bI2ZHhMOkS6JGupP2ljSewd3ocHEI4lAAtdubHqTVB7Qt/lfNhYDztI97X+iP115mpqPWrC4LIhQsvkg9+dtjF4liD4E8Ke7ifearkUHEH/AJektRryrp5SKplKVgS/Pk9kBvpXlImWig6bonZ3ggVIjPhBVfEdAaI+zrBDKBGfASV8TaE8as9Fed3K+lO1fCA2fuXhoGDRBkIYtox4njfrU8BRRWW2+TuMEZtndvD4pcs0av0NtR7DxqiY3sunhJbBT+E/ybk2PlrdTWnUVuNWp4ZxwmYpitjSx39KwbA/lIdPfl9X76jn2Vh24SBT0kRlP2rcVvbIDxANR2K3cw0nrwofdb8KqjrMciL0MmGybtsfizG/1ZE/WRSDbu4kfyLn2AH8DWu4rsxwTm4VkP0WNMZOyiMepiJ1/rGrp6+cc/wQV0OXx+zRlTbDxP5CX9E1x+4GKPDDy/omtQPZZJyxk36RoXsoY+vjJz7GNcrrV9/s3PSY9P8Agy87rYrnEE+u6L+Jrg7AC/G4nDx+QYufsUGtaj7HsJ8uSaT2ualcF2abPi4QBvrEmk11kj56YxvBYDC3skeJxjcgqlE+25JHuqz7M3K2jNokceBiPS2e3m3rVrmE2ZFELRxon1VApzU19W3wh60V7KZu/wBl+FgIeUd/LxLPci/sP66uKIALAWHlXVFS1dX+Q1Sp4G2PwCzIUYsFPHKSCfeKrg7LsBe/dm/1m/zq2UUKmuDrWSq/wZ4H8mf0mrn+DDAfkz+k3+dWqSUKLsQB1JAH315FMrcCD7CDXe5X05tRVT2XYD8mf0mr2rbRRvr6G1BUVvRtNsPhZJUALLa1+GrAfrqVprtLZyTxtHILo1ri5HA3Go4aisrGfJ1lex+8s0UULhO9zElxlKnIACSoPQfbajaG95EDzRZXUSRqpFzdWtfTrU5FsaNcnrEx3ylmJIuLHjx0pv8AvWw+RkCWVnEhAJHjB4+VM3R8M4oZ7O3m7zEYhCMscSK12BB1ve9/ZSGz962lw2IcBRNESAt9NfiyfaKmJdgQs0jlTeQKr6nUKbgVy27kBeR8ljIoR7EgFQbjThyGtGY+BiiJwG+BcKGUI6o7TJ8pSi5tPIjn5042LtPETQLiGyKrKzBADcAA5fFfjprUkdhw96JcgzhO7v1ToevvrjB7uwxLlQMF8XhzNlGbjYXsK46n0gSZXoN7JjgWxFlLeGwysALmx1+VUts/a8vpRw8mU/BiVWUEaZrEMKWXdWAQmGzGM28JdjaxuLG+nupzgdjRxOzoDmewLEljYcBc8B5UOp84QJMjdqbzdxikiYDu2U3f5r65R77VHSb4ynDNKECsMR3NiCbLmABIGpNiDbzqw4vYMMjFnXMSVJ15obrp5Gkpt2IGDgqbPIJTZmB7wWswN9OA4V1OPaBpkdj96GgkwyuLxyX7xyCoS5AQkHgCb8aZHfh+6mfuxmWZYox1DeqzeXE1Yp93oXUq6lwyhDmJN1DZgLnzJpN92cOwlBS/elS+p1KjwkfNI8qN0fDmKGEm2poZ+5kyvmiaRWAIsUtcEdNdDTHYW9GJxMcpRY2yxBgdQBLx7sjnpz86sEW70KszWJZlyEszE5egJOnurzZ+7cEDZo1KkoEPiNio4XHAnzo3Rjg7isiG7G2nxUfeFcq6C3POPX919KSh2rNPiJo4iqLCVUlhcsxFzz0AqV2dsyOBMkYstybEk6k3OppGTYcRkaSzK7ABirMtwOFwDY1nM5Z3DI7F7zZMZFB4cjAq7X1EhF1X3gGmI3qlOOOHAQgSBMut+7yFme/DQ20qcn3bgdSrJxcSE3N844G/GuTuzAZO8ynPnEmbMb5wuW/2GxHOtKo+GcUR2y9pNipJ4pLZEkKgBW4KQQS/C/lU1s3ZEcGbuwRm1OpP/quMFsSOJ2dMwLkswzMVzHict7CpCsU/htL6FFFFZOhRRRQAUUUUAFFFFABRRRQAUUUUAFFFFABRRRQAUUUUAFFFFABRRRQAUUUUAFFFFAH/2Q==">
            <a:hlinkClick r:id="rId4"/>
          </p:cNvPr>
          <p:cNvSpPr>
            <a:spLocks noChangeAspect="1" noChangeArrowheads="1"/>
          </p:cNvSpPr>
          <p:nvPr/>
        </p:nvSpPr>
        <p:spPr bwMode="auto">
          <a:xfrm>
            <a:off x="22225" y="-685800"/>
            <a:ext cx="21431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18437" name="Rectangle 1"/>
          <p:cNvSpPr>
            <a:spLocks noChangeArrowheads="1"/>
          </p:cNvSpPr>
          <p:nvPr/>
        </p:nvSpPr>
        <p:spPr bwMode="auto">
          <a:xfrm>
            <a:off x="4953000" y="6034088"/>
            <a:ext cx="42672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1200">
                <a:solidFill>
                  <a:srgbClr val="0069AA"/>
                </a:solidFill>
              </a:rPr>
              <a:t>http://en.wikipedia.org/wiki/Firefighting_in_the_United_States</a:t>
            </a:r>
          </a:p>
        </p:txBody>
      </p:sp>
      <p:sp>
        <p:nvSpPr>
          <p:cNvPr id="18438" name="Title 1"/>
          <p:cNvSpPr txBox="1">
            <a:spLocks/>
          </p:cNvSpPr>
          <p:nvPr/>
        </p:nvSpPr>
        <p:spPr bwMode="auto">
          <a:xfrm>
            <a:off x="4452258" y="391888"/>
            <a:ext cx="4572000" cy="576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a:t>Agenda</a:t>
            </a:r>
          </a:p>
        </p:txBody>
      </p:sp>
      <p:grpSp>
        <p:nvGrpSpPr>
          <p:cNvPr id="3" name="Group 2"/>
          <p:cNvGrpSpPr/>
          <p:nvPr/>
        </p:nvGrpSpPr>
        <p:grpSpPr>
          <a:xfrm>
            <a:off x="5726906" y="1560513"/>
            <a:ext cx="2719388" cy="3705225"/>
            <a:chOff x="5486400" y="1609725"/>
            <a:chExt cx="2719388" cy="3705225"/>
          </a:xfrm>
        </p:grpSpPr>
        <p:sp>
          <p:nvSpPr>
            <p:cNvPr id="2" name="Rounded Rectangle 1"/>
            <p:cNvSpPr/>
            <p:nvPr/>
          </p:nvSpPr>
          <p:spPr>
            <a:xfrm>
              <a:off x="5486400" y="1609725"/>
              <a:ext cx="2719388" cy="37052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6450013" y="2419350"/>
              <a:ext cx="1073150" cy="11588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6450013" y="2925763"/>
              <a:ext cx="1073150" cy="11588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p:nvPr/>
          </p:nvSpPr>
          <p:spPr>
            <a:xfrm>
              <a:off x="6450013" y="3425825"/>
              <a:ext cx="1073150" cy="11588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6450013" y="3938588"/>
              <a:ext cx="1073150" cy="11588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8444" name="Picture 7"/>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57850" y="2066925"/>
              <a:ext cx="577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 name="Content Placeholder 2"/>
          <p:cNvSpPr>
            <a:spLocks noGrp="1"/>
          </p:cNvSpPr>
          <p:nvPr>
            <p:ph idx="1"/>
          </p:nvPr>
        </p:nvSpPr>
        <p:spPr bwMode="auto">
          <a:xfrm>
            <a:off x="273946" y="1328205"/>
            <a:ext cx="5010942" cy="44800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Registration Overview</a:t>
            </a:r>
          </a:p>
          <a:p>
            <a:r>
              <a:rPr lang="en-US" sz="2400" dirty="0" smtClean="0"/>
              <a:t>YouTube Training Videos</a:t>
            </a:r>
          </a:p>
          <a:p>
            <a:r>
              <a:rPr lang="en-US" sz="2400" dirty="0" smtClean="0"/>
              <a:t>Recertification</a:t>
            </a:r>
          </a:p>
          <a:p>
            <a:r>
              <a:rPr lang="en-US" sz="2400" dirty="0" smtClean="0"/>
              <a:t>Feature Requests</a:t>
            </a:r>
          </a:p>
          <a:p>
            <a:r>
              <a:rPr lang="en-US" sz="2400" dirty="0"/>
              <a:t>New Look – Support Hub</a:t>
            </a:r>
          </a:p>
          <a:p>
            <a:r>
              <a:rPr lang="en-US" sz="2400" dirty="0" smtClean="0">
                <a:solidFill>
                  <a:prstClr val="black"/>
                </a:solidFill>
              </a:rPr>
              <a:t>Resources</a:t>
            </a:r>
          </a:p>
          <a:p>
            <a:r>
              <a:rPr lang="en-US" sz="2400" dirty="0" smtClean="0">
                <a:solidFill>
                  <a:prstClr val="black"/>
                </a:solidFill>
              </a:rPr>
              <a:t>Reporting</a:t>
            </a:r>
          </a:p>
          <a:p>
            <a:r>
              <a:rPr lang="en-US" sz="2400" dirty="0" smtClean="0">
                <a:solidFill>
                  <a:prstClr val="black"/>
                </a:solidFill>
              </a:rPr>
              <a:t>Onboarding</a:t>
            </a:r>
          </a:p>
          <a:p>
            <a:r>
              <a:rPr lang="en-US" sz="2400" dirty="0" smtClean="0"/>
              <a:t>Support Hub</a:t>
            </a:r>
            <a:endParaRPr lang="en-US" sz="2400"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83628" y="348340"/>
            <a:ext cx="2490682" cy="646331"/>
          </a:xfrm>
          <a:prstGeom prst="rect">
            <a:avLst/>
          </a:prstGeom>
          <a:noFill/>
        </p:spPr>
        <p:txBody>
          <a:bodyPr wrap="none" rtlCol="0">
            <a:spAutoFit/>
          </a:bodyPr>
          <a:lstStyle/>
          <a:p>
            <a:r>
              <a:rPr lang="en-US" sz="3600" b="1" dirty="0" smtClean="0"/>
              <a:t>Registration</a:t>
            </a:r>
            <a:endParaRPr lang="en-US" sz="3600" b="1" dirty="0"/>
          </a:p>
        </p:txBody>
      </p:sp>
      <p:sp>
        <p:nvSpPr>
          <p:cNvPr id="5" name="TextBox 4"/>
          <p:cNvSpPr txBox="1"/>
          <p:nvPr/>
        </p:nvSpPr>
        <p:spPr>
          <a:xfrm>
            <a:off x="5377543" y="1582021"/>
            <a:ext cx="3690256" cy="2585323"/>
          </a:xfrm>
          <a:prstGeom prst="rect">
            <a:avLst/>
          </a:prstGeom>
          <a:noFill/>
        </p:spPr>
        <p:txBody>
          <a:bodyPr wrap="square" rtlCol="0">
            <a:spAutoFit/>
          </a:bodyPr>
          <a:lstStyle/>
          <a:p>
            <a:r>
              <a:rPr lang="en-US" b="1" dirty="0" smtClean="0"/>
              <a:t>Importance of the URL</a:t>
            </a:r>
            <a:r>
              <a:rPr lang="en-US" dirty="0" smtClean="0"/>
              <a:t>: </a:t>
            </a:r>
          </a:p>
          <a:p>
            <a:pPr marL="285750" indent="-285750">
              <a:buFont typeface="Arial" panose="020B0604020202020204" pitchFamily="34" charset="0"/>
              <a:buChar char="•"/>
            </a:pPr>
            <a:r>
              <a:rPr lang="en-US" dirty="0" smtClean="0"/>
              <a:t>Specific URLs for each site</a:t>
            </a:r>
          </a:p>
          <a:p>
            <a:pPr marL="285750" indent="-285750">
              <a:buFont typeface="Arial" panose="020B0604020202020204" pitchFamily="34" charset="0"/>
              <a:buChar char="•"/>
            </a:pPr>
            <a:r>
              <a:rPr lang="en-US" dirty="0" smtClean="0"/>
              <a:t>Naming convention is: </a:t>
            </a:r>
            <a:r>
              <a:rPr lang="en-US" dirty="0" smtClean="0">
                <a:hlinkClick r:id="rId3"/>
              </a:rPr>
              <a:t>https://collabornation.net/</a:t>
            </a:r>
            <a:r>
              <a:rPr lang="en-US" dirty="0" smtClean="0"/>
              <a:t> login/</a:t>
            </a:r>
            <a:r>
              <a:rPr lang="en-US" dirty="0" err="1" smtClean="0">
                <a:solidFill>
                  <a:srgbClr val="FF0000"/>
                </a:solidFill>
              </a:rPr>
              <a:t>yoursiteinfohere</a:t>
            </a:r>
            <a:endParaRPr lang="en-US" dirty="0" smtClean="0">
              <a:solidFill>
                <a:srgbClr val="FF0000"/>
              </a:solidFill>
            </a:endParaRPr>
          </a:p>
          <a:p>
            <a:pPr marL="285750" indent="-285750">
              <a:buFont typeface="Arial" panose="020B0604020202020204" pitchFamily="34" charset="0"/>
              <a:buChar char="•"/>
            </a:pPr>
            <a:r>
              <a:rPr lang="en-US" dirty="0" smtClean="0"/>
              <a:t>Without that URL, a customer registers incorrectly (usually into collabornation.net) and without the courses they need.</a:t>
            </a:r>
          </a:p>
        </p:txBody>
      </p:sp>
      <p:pic>
        <p:nvPicPr>
          <p:cNvPr id="1030" name="Picture 6" descr="C:\Users\ddibacco\AppData\Local\Temp\SNAGHTMLa132e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629" y="1336749"/>
            <a:ext cx="5040085" cy="324571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0629" y="4970540"/>
            <a:ext cx="5919056" cy="369332"/>
          </a:xfrm>
          <a:prstGeom prst="rect">
            <a:avLst/>
          </a:prstGeom>
          <a:noFill/>
        </p:spPr>
        <p:txBody>
          <a:bodyPr wrap="none" rtlCol="0">
            <a:spAutoFit/>
          </a:bodyPr>
          <a:lstStyle/>
          <a:p>
            <a:r>
              <a:rPr lang="en-US" b="1" dirty="0" smtClean="0">
                <a:solidFill>
                  <a:srgbClr val="FF0000"/>
                </a:solidFill>
              </a:rPr>
              <a:t>EXAMPLE: https</a:t>
            </a:r>
            <a:r>
              <a:rPr lang="en-US" b="1" dirty="0">
                <a:solidFill>
                  <a:srgbClr val="FF0000"/>
                </a:solidFill>
              </a:rPr>
              <a:t>://collabornation.net/login/ymcanorthshore</a:t>
            </a:r>
          </a:p>
        </p:txBody>
      </p:sp>
    </p:spTree>
    <p:custDataLst>
      <p:tags r:id="rId1"/>
    </p:custDataLst>
    <p:extLst>
      <p:ext uri="{BB962C8B-B14F-4D97-AF65-F5344CB8AC3E}">
        <p14:creationId xmlns:p14="http://schemas.microsoft.com/office/powerpoint/2010/main" val="597453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745254" y="291858"/>
            <a:ext cx="3965609" cy="523220"/>
          </a:xfrm>
          <a:prstGeom prst="rect">
            <a:avLst/>
          </a:prstGeom>
          <a:noFill/>
        </p:spPr>
        <p:txBody>
          <a:bodyPr wrap="square" rtlCol="0">
            <a:spAutoFit/>
          </a:bodyPr>
          <a:lstStyle/>
          <a:p>
            <a:r>
              <a:rPr lang="en-US" sz="2800" b="1" dirty="0" smtClean="0">
                <a:solidFill>
                  <a:prstClr val="black"/>
                </a:solidFill>
              </a:rPr>
              <a:t>YouTube Training Videos</a:t>
            </a:r>
            <a:endParaRPr lang="en-US" sz="2800" b="1" dirty="0">
              <a:solidFill>
                <a:prstClr val="black"/>
              </a:solidFill>
            </a:endParaRPr>
          </a:p>
        </p:txBody>
      </p:sp>
      <p:sp>
        <p:nvSpPr>
          <p:cNvPr id="2" name="TextBox 1"/>
          <p:cNvSpPr txBox="1"/>
          <p:nvPr/>
        </p:nvSpPr>
        <p:spPr>
          <a:xfrm>
            <a:off x="595423" y="1573618"/>
            <a:ext cx="7814930" cy="3724096"/>
          </a:xfrm>
          <a:prstGeom prst="rect">
            <a:avLst/>
          </a:prstGeom>
          <a:noFill/>
        </p:spPr>
        <p:txBody>
          <a:bodyPr wrap="square" rtlCol="0">
            <a:spAutoFit/>
          </a:bodyPr>
          <a:lstStyle/>
          <a:p>
            <a:r>
              <a:rPr lang="en-US" dirty="0" smtClean="0"/>
              <a:t>7:18 minute video </a:t>
            </a:r>
            <a:endParaRPr lang="en-US" dirty="0"/>
          </a:p>
          <a:p>
            <a:r>
              <a:rPr lang="en-US" sz="2000" b="1" dirty="0" smtClean="0"/>
              <a:t>Learning Management System </a:t>
            </a:r>
          </a:p>
          <a:p>
            <a:r>
              <a:rPr lang="en-US" dirty="0" smtClean="0"/>
              <a:t>Details how to take courses, participate in discussions, add events and upload resources.  Admins can see how to use the reporting features, course assignment options and our DIY Course Creation tool. </a:t>
            </a:r>
          </a:p>
          <a:p>
            <a:r>
              <a:rPr lang="en-US" dirty="0" smtClean="0">
                <a:hlinkClick r:id="rId3"/>
              </a:rPr>
              <a:t>https</a:t>
            </a:r>
            <a:r>
              <a:rPr lang="en-US" dirty="0">
                <a:hlinkClick r:id="rId3"/>
              </a:rPr>
              <a:t>://</a:t>
            </a:r>
            <a:r>
              <a:rPr lang="en-US" dirty="0" smtClean="0">
                <a:hlinkClick r:id="rId3"/>
              </a:rPr>
              <a:t>www.youtube.com/watch?v=cOrfDxQdEY4</a:t>
            </a:r>
            <a:endParaRPr lang="en-US" dirty="0" smtClean="0"/>
          </a:p>
          <a:p>
            <a:endParaRPr lang="en-US" dirty="0"/>
          </a:p>
          <a:p>
            <a:r>
              <a:rPr lang="en-US" dirty="0" smtClean="0"/>
              <a:t>10:41 minute video</a:t>
            </a:r>
          </a:p>
          <a:p>
            <a:r>
              <a:rPr lang="en-US" sz="2000" b="1" dirty="0" err="1" smtClean="0"/>
              <a:t>CollaborNation</a:t>
            </a:r>
            <a:r>
              <a:rPr lang="en-US" sz="2000" b="1" dirty="0" smtClean="0"/>
              <a:t> Create-a-Course (DIY) Tutorial</a:t>
            </a:r>
          </a:p>
          <a:p>
            <a:r>
              <a:rPr lang="en-US" dirty="0" smtClean="0"/>
              <a:t>Details the step by step process on how to turn your existing material into an online course.</a:t>
            </a:r>
          </a:p>
          <a:p>
            <a:r>
              <a:rPr lang="en-US" dirty="0">
                <a:hlinkClick r:id="rId4"/>
              </a:rPr>
              <a:t>https://</a:t>
            </a:r>
            <a:r>
              <a:rPr lang="en-US" dirty="0" smtClean="0">
                <a:hlinkClick r:id="rId4"/>
              </a:rPr>
              <a:t>www.youtube.com/watch?v=cX4AXHe5Yak</a:t>
            </a:r>
            <a:endParaRPr lang="en-US" dirty="0" smtClean="0"/>
          </a:p>
          <a:p>
            <a:endParaRPr lang="en-US" dirty="0"/>
          </a:p>
        </p:txBody>
      </p:sp>
    </p:spTree>
    <p:custDataLst>
      <p:tags r:id="rId1"/>
    </p:custDataLst>
    <p:extLst>
      <p:ext uri="{BB962C8B-B14F-4D97-AF65-F5344CB8AC3E}">
        <p14:creationId xmlns:p14="http://schemas.microsoft.com/office/powerpoint/2010/main" val="390692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695" y="3815203"/>
            <a:ext cx="4244742" cy="608047"/>
          </a:xfrm>
          <a:prstGeom prst="rect">
            <a:avLst/>
          </a:prstGeom>
        </p:spPr>
      </p:pic>
      <p:sp>
        <p:nvSpPr>
          <p:cNvPr id="5" name="TextBox 4"/>
          <p:cNvSpPr txBox="1"/>
          <p:nvPr/>
        </p:nvSpPr>
        <p:spPr>
          <a:xfrm>
            <a:off x="4812632" y="348340"/>
            <a:ext cx="3826871" cy="646331"/>
          </a:xfrm>
          <a:prstGeom prst="rect">
            <a:avLst/>
          </a:prstGeom>
          <a:noFill/>
        </p:spPr>
        <p:txBody>
          <a:bodyPr wrap="square" rtlCol="0">
            <a:spAutoFit/>
          </a:bodyPr>
          <a:lstStyle/>
          <a:p>
            <a:r>
              <a:rPr lang="en-US" sz="3600" b="1" dirty="0" smtClean="0">
                <a:solidFill>
                  <a:prstClr val="black"/>
                </a:solidFill>
              </a:rPr>
              <a:t>Recertification</a:t>
            </a:r>
            <a:endParaRPr lang="en-US" sz="3600" b="1" dirty="0">
              <a:solidFill>
                <a:prstClr val="black"/>
              </a:solidFill>
            </a:endParaRPr>
          </a:p>
        </p:txBody>
      </p:sp>
      <p:sp>
        <p:nvSpPr>
          <p:cNvPr id="6" name="TextBox 2"/>
          <p:cNvSpPr txBox="1">
            <a:spLocks noChangeArrowheads="1"/>
          </p:cNvSpPr>
          <p:nvPr/>
        </p:nvSpPr>
        <p:spPr bwMode="auto">
          <a:xfrm>
            <a:off x="211756" y="1023128"/>
            <a:ext cx="8677789"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solidFill>
                  <a:prstClr val="black"/>
                </a:solidFill>
              </a:rPr>
              <a:t>Many of you are using the end of the year to have Learners re-certify in certain areas, and that may mean that they need to repeat taking a course they have completed in the past.</a:t>
            </a:r>
          </a:p>
          <a:p>
            <a:pPr eaLnBrk="1" hangingPunct="1"/>
            <a:endParaRPr lang="en-US" altLang="en-US" sz="1500" dirty="0">
              <a:solidFill>
                <a:prstClr val="black"/>
              </a:solidFill>
            </a:endParaRPr>
          </a:p>
          <a:p>
            <a:pPr eaLnBrk="1" hangingPunct="1"/>
            <a:r>
              <a:rPr lang="en-US" altLang="en-US" sz="1500" i="1" dirty="0" smtClean="0">
                <a:solidFill>
                  <a:prstClr val="black"/>
                </a:solidFill>
              </a:rPr>
              <a:t>It is very important to explain to Learners that once you have completed a course and see the Certificate button on it in the My Courses list, the date will not change on the certificate if you re-take that course. Although the system allows you to re-take a course for review, your own benefit, etc., the original date of a successful completion will remain on the certificate.</a:t>
            </a:r>
          </a:p>
          <a:p>
            <a:pPr eaLnBrk="1" hangingPunct="1"/>
            <a:endParaRPr lang="en-US" altLang="en-US" sz="1500" dirty="0">
              <a:solidFill>
                <a:prstClr val="black"/>
              </a:solidFill>
            </a:endParaRPr>
          </a:p>
          <a:p>
            <a:pPr eaLnBrk="1" hangingPunct="1"/>
            <a:r>
              <a:rPr lang="en-US" altLang="en-US" sz="1500" dirty="0" smtClean="0">
                <a:solidFill>
                  <a:prstClr val="black"/>
                </a:solidFill>
              </a:rPr>
              <a:t>Either through Course Assignments or Self-Assignment, a Learner seeking recertification in the current year must obtain a new instance of the same course and complete that.</a:t>
            </a:r>
            <a:endParaRPr lang="en-US" altLang="en-US" sz="1500" dirty="0">
              <a:solidFill>
                <a:prstClr val="black"/>
              </a:solidFill>
            </a:endParaRPr>
          </a:p>
        </p:txBody>
      </p:sp>
      <p:sp>
        <p:nvSpPr>
          <p:cNvPr id="7" name="Down Arrow 6"/>
          <p:cNvSpPr/>
          <p:nvPr/>
        </p:nvSpPr>
        <p:spPr>
          <a:xfrm rot="10800000">
            <a:off x="1276789" y="4360713"/>
            <a:ext cx="484632" cy="464263"/>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TextBox 2"/>
          <p:cNvSpPr txBox="1">
            <a:spLocks noChangeArrowheads="1"/>
          </p:cNvSpPr>
          <p:nvPr/>
        </p:nvSpPr>
        <p:spPr bwMode="auto">
          <a:xfrm>
            <a:off x="341695" y="3416872"/>
            <a:ext cx="2974206" cy="32316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b="1" dirty="0" smtClean="0">
                <a:solidFill>
                  <a:prstClr val="black"/>
                </a:solidFill>
              </a:rPr>
              <a:t>Sample of a course NOT to re-take:</a:t>
            </a:r>
            <a:endParaRPr lang="en-US" altLang="en-US" sz="1500" b="1" dirty="0">
              <a:solidFill>
                <a:prstClr val="black"/>
              </a:solidFill>
            </a:endParaRPr>
          </a:p>
        </p:txBody>
      </p:sp>
      <p:sp>
        <p:nvSpPr>
          <p:cNvPr id="9" name="TextBox 2"/>
          <p:cNvSpPr txBox="1">
            <a:spLocks noChangeArrowheads="1"/>
          </p:cNvSpPr>
          <p:nvPr/>
        </p:nvSpPr>
        <p:spPr bwMode="auto">
          <a:xfrm>
            <a:off x="4219688" y="4483847"/>
            <a:ext cx="4669857" cy="55399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b="1" dirty="0" smtClean="0">
                <a:solidFill>
                  <a:prstClr val="black"/>
                </a:solidFill>
              </a:rPr>
              <a:t>Sample of a course that will receive a current date on a certificate upon completion:</a:t>
            </a:r>
            <a:endParaRPr lang="en-US" altLang="en-US" sz="1500" b="1" dirty="0">
              <a:solidFill>
                <a:prstClr val="black"/>
              </a:solidFill>
            </a:endParaRPr>
          </a:p>
        </p:txBody>
      </p:sp>
      <p:pic>
        <p:nvPicPr>
          <p:cNvPr id="10" name="Picture 9"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19688" y="5098442"/>
            <a:ext cx="4244742" cy="602255"/>
          </a:xfrm>
          <a:prstGeom prst="rect">
            <a:avLst/>
          </a:prstGeom>
        </p:spPr>
      </p:pic>
    </p:spTree>
    <p:custDataLst>
      <p:tags r:id="rId1"/>
    </p:custDataLst>
    <p:extLst>
      <p:ext uri="{BB962C8B-B14F-4D97-AF65-F5344CB8AC3E}">
        <p14:creationId xmlns:p14="http://schemas.microsoft.com/office/powerpoint/2010/main" val="3784735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56528" y="325539"/>
            <a:ext cx="4310774" cy="646331"/>
          </a:xfrm>
          <a:prstGeom prst="rect">
            <a:avLst/>
          </a:prstGeom>
          <a:noFill/>
        </p:spPr>
        <p:txBody>
          <a:bodyPr wrap="square" rtlCol="0">
            <a:spAutoFit/>
          </a:bodyPr>
          <a:lstStyle/>
          <a:p>
            <a:r>
              <a:rPr lang="en-US" sz="3600" b="1" dirty="0" smtClean="0">
                <a:solidFill>
                  <a:prstClr val="black"/>
                </a:solidFill>
              </a:rPr>
              <a:t>Feature Requests</a:t>
            </a:r>
            <a:endParaRPr lang="en-US" sz="2800" b="1" dirty="0">
              <a:solidFill>
                <a:prstClr val="black"/>
              </a:solidFill>
            </a:endParaRPr>
          </a:p>
        </p:txBody>
      </p:sp>
      <p:sp>
        <p:nvSpPr>
          <p:cNvPr id="3" name="TextBox 2"/>
          <p:cNvSpPr txBox="1">
            <a:spLocks noChangeArrowheads="1"/>
          </p:cNvSpPr>
          <p:nvPr/>
        </p:nvSpPr>
        <p:spPr bwMode="auto">
          <a:xfrm>
            <a:off x="311500" y="1356701"/>
            <a:ext cx="828989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solidFill>
                  <a:prstClr val="black"/>
                </a:solidFill>
              </a:rPr>
              <a:t>You frequently let us know of enhancements you would like to see in </a:t>
            </a:r>
            <a:r>
              <a:rPr lang="en-US" altLang="en-US" sz="1500" dirty="0" err="1" smtClean="0">
                <a:solidFill>
                  <a:prstClr val="black"/>
                </a:solidFill>
              </a:rPr>
              <a:t>CollaborNation</a:t>
            </a:r>
            <a:r>
              <a:rPr lang="en-US" altLang="en-US" sz="1500" dirty="0" smtClean="0">
                <a:solidFill>
                  <a:prstClr val="black"/>
                </a:solidFill>
              </a:rPr>
              <a:t> and we send them on to our programming department.</a:t>
            </a:r>
          </a:p>
          <a:p>
            <a:pPr eaLnBrk="1" hangingPunct="1"/>
            <a:endParaRPr lang="en-US" altLang="en-US" sz="1500" dirty="0">
              <a:solidFill>
                <a:prstClr val="black"/>
              </a:solidFill>
            </a:endParaRPr>
          </a:p>
          <a:p>
            <a:pPr eaLnBrk="1" hangingPunct="1"/>
            <a:r>
              <a:rPr lang="en-US" altLang="en-US" sz="1500" dirty="0" smtClean="0">
                <a:solidFill>
                  <a:prstClr val="black"/>
                </a:solidFill>
              </a:rPr>
              <a:t>Please keep letting us know what you want! We asked the programmers what bits of information help them out when mulling over new possibilities. Here are some of their ideas for information to include when you happen to come up with your next great idea for us:</a:t>
            </a:r>
          </a:p>
          <a:p>
            <a:pPr eaLnBrk="1" hangingPunct="1"/>
            <a:endParaRPr lang="en-US" altLang="en-US" sz="1500" dirty="0">
              <a:solidFill>
                <a:prstClr val="black"/>
              </a:solidFill>
            </a:endParaRPr>
          </a:p>
          <a:p>
            <a:pPr marL="285750" indent="-285750" eaLnBrk="1" hangingPunct="1">
              <a:buFont typeface="Arial" panose="020B0604020202020204" pitchFamily="34" charset="0"/>
              <a:buChar char="•"/>
            </a:pPr>
            <a:r>
              <a:rPr lang="en-US" altLang="en-US" sz="1500" dirty="0" smtClean="0">
                <a:solidFill>
                  <a:prstClr val="black"/>
                </a:solidFill>
              </a:rPr>
              <a:t>Include specifics like what system/browsers you use, network restrictions, etc.</a:t>
            </a:r>
          </a:p>
          <a:p>
            <a:pPr marL="285750" indent="-285750" eaLnBrk="1" hangingPunct="1">
              <a:buFont typeface="Arial" panose="020B0604020202020204" pitchFamily="34" charset="0"/>
              <a:buChar char="•"/>
            </a:pPr>
            <a:r>
              <a:rPr lang="en-US" altLang="en-US" sz="1500" dirty="0" smtClean="0">
                <a:solidFill>
                  <a:prstClr val="black"/>
                </a:solidFill>
              </a:rPr>
              <a:t>Explain how you would use the new feature – like in your everyday operations, from users’ perspectives and admin perspectives, benefits.</a:t>
            </a:r>
          </a:p>
          <a:p>
            <a:pPr marL="285750" indent="-285750" eaLnBrk="1" hangingPunct="1">
              <a:buFont typeface="Arial" panose="020B0604020202020204" pitchFamily="34" charset="0"/>
              <a:buChar char="•"/>
            </a:pPr>
            <a:r>
              <a:rPr lang="en-US" altLang="en-US" sz="1500" dirty="0" smtClean="0">
                <a:solidFill>
                  <a:prstClr val="black"/>
                </a:solidFill>
              </a:rPr>
              <a:t>If the new idea has to do with reporting, describe what the “ideal” report would include and how you need to use it – what your peers and/or superiors are looking for.</a:t>
            </a:r>
          </a:p>
          <a:p>
            <a:pPr eaLnBrk="1" hangingPunct="1"/>
            <a:endParaRPr lang="en-US" altLang="en-US" sz="1500" dirty="0" smtClean="0">
              <a:solidFill>
                <a:prstClr val="black"/>
              </a:solidFill>
            </a:endParaRPr>
          </a:p>
          <a:p>
            <a:pPr eaLnBrk="1" hangingPunct="1"/>
            <a:endParaRPr lang="en-US" altLang="en-US" sz="1500" dirty="0">
              <a:solidFill>
                <a:prstClr val="black"/>
              </a:solidFill>
            </a:endParaRPr>
          </a:p>
          <a:p>
            <a:pPr eaLnBrk="1" hangingPunct="1"/>
            <a:endParaRPr lang="en-US" altLang="en-US" sz="1500" dirty="0" smtClean="0">
              <a:solidFill>
                <a:prstClr val="black"/>
              </a:solidFill>
            </a:endParaRPr>
          </a:p>
          <a:p>
            <a:pPr eaLnBrk="1" hangingPunct="1"/>
            <a:endParaRPr lang="en-US" altLang="en-US" sz="1500" dirty="0">
              <a:solidFill>
                <a:prstClr val="black"/>
              </a:solidFill>
            </a:endParaRPr>
          </a:p>
          <a:p>
            <a:pPr eaLnBrk="1" hangingPunct="1"/>
            <a:endParaRPr lang="en-US" altLang="en-US" sz="1500" dirty="0" smtClean="0">
              <a:solidFill>
                <a:prstClr val="black"/>
              </a:solidFill>
            </a:endParaRPr>
          </a:p>
          <a:p>
            <a:pPr eaLnBrk="1" hangingPunct="1"/>
            <a:r>
              <a:rPr lang="en-US" altLang="en-US" sz="1500" dirty="0" smtClean="0">
                <a:solidFill>
                  <a:prstClr val="black"/>
                </a:solidFill>
              </a:rPr>
              <a:t>(Visit the About Us section </a:t>
            </a:r>
            <a:r>
              <a:rPr lang="en-US" altLang="en-US" sz="1500" dirty="0">
                <a:solidFill>
                  <a:prstClr val="black"/>
                </a:solidFill>
              </a:rPr>
              <a:t>at </a:t>
            </a:r>
            <a:r>
              <a:rPr lang="en-US" altLang="en-US" sz="1500" dirty="0">
                <a:solidFill>
                  <a:prstClr val="black"/>
                </a:solidFill>
                <a:hlinkClick r:id="rId3"/>
              </a:rPr>
              <a:t>https://</a:t>
            </a:r>
            <a:r>
              <a:rPr lang="en-US" altLang="en-US" sz="1500" dirty="0" smtClean="0">
                <a:solidFill>
                  <a:prstClr val="black"/>
                </a:solidFill>
                <a:hlinkClick r:id="rId3"/>
              </a:rPr>
              <a:t>cypherworx.com</a:t>
            </a:r>
            <a:r>
              <a:rPr lang="en-US" altLang="en-US" sz="1500" dirty="0" smtClean="0">
                <a:solidFill>
                  <a:prstClr val="black"/>
                </a:solidFill>
              </a:rPr>
              <a:t> for bios on our programmers!)</a:t>
            </a:r>
            <a:endParaRPr lang="en-US" altLang="en-US" sz="1500" dirty="0">
              <a:solidFill>
                <a:prstClr val="black"/>
              </a:solidFill>
            </a:endParaRPr>
          </a:p>
        </p:txBody>
      </p:sp>
    </p:spTree>
    <p:custDataLst>
      <p:tags r:id="rId1"/>
    </p:custDataLst>
    <p:extLst>
      <p:ext uri="{BB962C8B-B14F-4D97-AF65-F5344CB8AC3E}">
        <p14:creationId xmlns:p14="http://schemas.microsoft.com/office/powerpoint/2010/main" val="28144907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8"/>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31850</TotalTime>
  <Words>926</Words>
  <Application>Microsoft Office PowerPoint</Application>
  <PresentationFormat>On-screen Show (4:3)</PresentationFormat>
  <Paragraphs>101</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Support Hub</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ID1</dc:creator>
  <cp:lastModifiedBy>ddibacco</cp:lastModifiedBy>
  <cp:revision>424</cp:revision>
  <cp:lastPrinted>2013-12-05T16:52:49Z</cp:lastPrinted>
  <dcterms:created xsi:type="dcterms:W3CDTF">2012-01-18T21:52:15Z</dcterms:created>
  <dcterms:modified xsi:type="dcterms:W3CDTF">2018-03-21T16:59:25Z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20098468-10C1-46B5-89C1-C1CFB885ED6C</vt:lpwstr>
  </property>
  <property fmtid="{D5CDD505-2E9C-101B-9397-08002B2CF9AE}" pid="3" name="ArticulatePath">
    <vt:lpwstr>Users Group Meeting 10-18-17</vt:lpwstr>
  </property>
</Properties>
</file>