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24" r:id="rId2"/>
    <p:sldId id="443" r:id="rId3"/>
    <p:sldId id="442" r:id="rId4"/>
    <p:sldId id="483" r:id="rId5"/>
    <p:sldId id="465" r:id="rId6"/>
    <p:sldId id="484" r:id="rId7"/>
    <p:sldId id="500" r:id="rId8"/>
    <p:sldId id="533" r:id="rId9"/>
    <p:sldId id="534" r:id="rId10"/>
    <p:sldId id="535" r:id="rId11"/>
    <p:sldId id="544" r:id="rId12"/>
    <p:sldId id="472" r:id="rId13"/>
    <p:sldId id="445" r:id="rId14"/>
    <p:sldId id="545" r:id="rId15"/>
  </p:sldIdLst>
  <p:sldSz cx="9144000" cy="6858000" type="screen4x3"/>
  <p:notesSz cx="7086600" cy="9372600"/>
  <p:custDataLst>
    <p:tags r:id="rId18"/>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45" autoAdjust="0"/>
    <p:restoredTop sz="90160" autoAdjust="0"/>
  </p:normalViewPr>
  <p:slideViewPr>
    <p:cSldViewPr snapToGrid="0">
      <p:cViewPr>
        <p:scale>
          <a:sx n="100" d="100"/>
          <a:sy n="100" d="100"/>
        </p:scale>
        <p:origin x="-1860" y="-12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7/18/2018</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7/18/2018</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12</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7/18/2018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7/18/2018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7/18/2018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7/18/2018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7/18/2018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7/18/2018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7/18/2018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7/18/2018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7/18/2018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7/18/2018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7/18/2018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3.tmp"/></Relationships>
</file>

<file path=ppt/slides/_rels/slide13.xml.rels><?xml version="1.0" encoding="UTF-8" standalone="yes"?>
<Relationships xmlns="http://schemas.openxmlformats.org/package/2006/relationships"><Relationship Id="rId3" Type="http://schemas.openxmlformats.org/officeDocument/2006/relationships/hyperlink" Target="http://support.cypherworx.com/support/discussions" TargetMode="External"/><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8.png"/><Relationship Id="rId4"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llabornation.net/" TargetMode="Externa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cOrfDxQdEY4" TargetMode="Externa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hyperlink" Target="https://www.youtube.com/watch?v=cX4AXHe5Ya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968535" cy="369332"/>
          </a:xfrm>
          <a:prstGeom prst="rect">
            <a:avLst/>
          </a:prstGeom>
          <a:noFill/>
        </p:spPr>
        <p:txBody>
          <a:bodyPr wrap="none" rtlCol="0">
            <a:spAutoFit/>
          </a:bodyPr>
          <a:lstStyle/>
          <a:p>
            <a:r>
              <a:rPr lang="en-US" b="1" dirty="0" smtClean="0">
                <a:solidFill>
                  <a:schemeClr val="bg1"/>
                </a:solidFill>
              </a:rPr>
              <a:t>7/18/18</a:t>
            </a:r>
            <a:endParaRPr lang="en-US"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4065" y="348340"/>
            <a:ext cx="4162251" cy="646331"/>
          </a:xfrm>
          <a:prstGeom prst="rect">
            <a:avLst/>
          </a:prstGeom>
          <a:noFill/>
        </p:spPr>
        <p:txBody>
          <a:bodyPr wrap="square" rtlCol="0">
            <a:spAutoFit/>
          </a:bodyPr>
          <a:lstStyle/>
          <a:p>
            <a:r>
              <a:rPr lang="en-US" sz="3600" b="1" dirty="0" smtClean="0">
                <a:solidFill>
                  <a:prstClr val="black"/>
                </a:solidFill>
              </a:rPr>
              <a:t>Event Updates</a:t>
            </a:r>
            <a:endParaRPr lang="en-US" sz="3600" b="1" dirty="0">
              <a:solidFill>
                <a:prstClr val="black"/>
              </a:solidFill>
            </a:endParaRPr>
          </a:p>
        </p:txBody>
      </p:sp>
      <p:sp>
        <p:nvSpPr>
          <p:cNvPr id="3" name="Title 1"/>
          <p:cNvSpPr txBox="1">
            <a:spLocks/>
          </p:cNvSpPr>
          <p:nvPr/>
        </p:nvSpPr>
        <p:spPr bwMode="auto">
          <a:xfrm>
            <a:off x="255241" y="1647825"/>
            <a:ext cx="8601075"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spcCol="27432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285750" indent="-285750">
              <a:buFont typeface="Arial" panose="020B0604020202020204" pitchFamily="34" charset="0"/>
              <a:buChar char="•"/>
              <a:defRPr/>
            </a:pPr>
            <a:r>
              <a:rPr lang="en-US" altLang="en-US" sz="1600" dirty="0" smtClean="0"/>
              <a:t>The </a:t>
            </a:r>
            <a:r>
              <a:rPr lang="en-US" altLang="en-US" sz="1600" dirty="0"/>
              <a:t>visibility of an event can be changed at any point.</a:t>
            </a:r>
          </a:p>
          <a:p>
            <a:pPr marL="285750" indent="-285750">
              <a:buFont typeface="Arial" panose="020B0604020202020204" pitchFamily="34" charset="0"/>
              <a:buChar char="•"/>
              <a:defRPr/>
            </a:pPr>
            <a:r>
              <a:rPr lang="en-US" altLang="en-US" sz="1600" dirty="0"/>
              <a:t>Attendees can be added or removed at all times by the event creator. This is no longer dependent on visibility.</a:t>
            </a:r>
          </a:p>
          <a:p>
            <a:pPr marL="285750" indent="-285750">
              <a:buFont typeface="Arial" panose="020B0604020202020204" pitchFamily="34" charset="0"/>
              <a:buChar char="•"/>
              <a:defRPr/>
            </a:pPr>
            <a:r>
              <a:rPr lang="en-US" altLang="en-US" sz="1600" dirty="0"/>
              <a:t>Event creators can now filter attendees based on Reporting Groups.</a:t>
            </a:r>
          </a:p>
          <a:p>
            <a:pPr marL="285750" indent="-285750">
              <a:buFont typeface="Arial" panose="020B0604020202020204" pitchFamily="34" charset="0"/>
              <a:buChar char="•"/>
              <a:defRPr/>
            </a:pPr>
            <a:r>
              <a:rPr lang="en-US" altLang="en-US" sz="1600" dirty="0"/>
              <a:t>Unlimited seating events now appear in the course catalog if it's Public. </a:t>
            </a:r>
            <a:r>
              <a:rPr lang="en-US" altLang="en-US" sz="1600" dirty="0" smtClean="0"/>
              <a:t>After-Event </a:t>
            </a:r>
            <a:r>
              <a:rPr lang="en-US" altLang="en-US" sz="1600" dirty="0"/>
              <a:t>Reporting can now be applied to these events.</a:t>
            </a:r>
          </a:p>
          <a:p>
            <a:pPr marL="285750" indent="-285750">
              <a:buFont typeface="Arial" panose="020B0604020202020204" pitchFamily="34" charset="0"/>
              <a:buChar char="•"/>
              <a:defRPr/>
            </a:pPr>
            <a:r>
              <a:rPr lang="en-US" altLang="en-US" sz="1600" dirty="0" smtClean="0"/>
              <a:t>After-Event Reporting and Sign-In sheet now </a:t>
            </a:r>
            <a:r>
              <a:rPr lang="en-US" altLang="en-US" sz="1600" dirty="0"/>
              <a:t>displays at all times.</a:t>
            </a:r>
          </a:p>
          <a:p>
            <a:pPr marL="285750" indent="-285750">
              <a:buFont typeface="Arial" panose="020B0604020202020204" pitchFamily="34" charset="0"/>
              <a:buChar char="•"/>
              <a:defRPr/>
            </a:pPr>
            <a:r>
              <a:rPr lang="en-US" altLang="en-US" sz="1600" dirty="0" smtClean="0"/>
              <a:t>Event </a:t>
            </a:r>
            <a:r>
              <a:rPr lang="en-US" altLang="en-US" sz="1600" dirty="0"/>
              <a:t>creators can now add themselves to the attendee list if desired.</a:t>
            </a:r>
          </a:p>
          <a:p>
            <a:pPr marL="285750" indent="-285750">
              <a:buFont typeface="Arial" panose="020B0604020202020204" pitchFamily="34" charset="0"/>
              <a:buChar char="•"/>
              <a:defRPr/>
            </a:pPr>
            <a:r>
              <a:rPr lang="en-US" altLang="en-US" sz="1600" dirty="0"/>
              <a:t>Updated certificate dropdown.</a:t>
            </a:r>
          </a:p>
          <a:p>
            <a:pPr marL="285750" indent="-285750">
              <a:buFont typeface="Arial" panose="020B0604020202020204" pitchFamily="34" charset="0"/>
              <a:buChar char="•"/>
              <a:defRPr/>
            </a:pPr>
            <a:r>
              <a:rPr lang="en-US" altLang="en-US" sz="1600" dirty="0"/>
              <a:t>Updated the language on After-Event Reporting to be more digestible.</a:t>
            </a:r>
          </a:p>
          <a:p>
            <a:pPr marL="285750" indent="-285750">
              <a:buFont typeface="Arial" panose="020B0604020202020204" pitchFamily="34" charset="0"/>
              <a:buChar char="•"/>
              <a:defRPr/>
            </a:pPr>
            <a:r>
              <a:rPr lang="en-US" altLang="en-US" sz="1600" dirty="0"/>
              <a:t>Added a visual cue between Public and Private events.</a:t>
            </a:r>
          </a:p>
          <a:p>
            <a:pPr marL="285750" indent="-285750">
              <a:buFont typeface="Arial" panose="020B0604020202020204" pitchFamily="34" charset="0"/>
              <a:buChar char="•"/>
              <a:defRPr/>
            </a:pPr>
            <a:r>
              <a:rPr lang="en-US" altLang="en-US" sz="1600" dirty="0"/>
              <a:t>In After-Event Reporting, if a person is set to be Passed they must also submit a score.</a:t>
            </a:r>
          </a:p>
          <a:p>
            <a:pPr marL="285750" indent="-285750">
              <a:buFont typeface="Arial" panose="020B0604020202020204" pitchFamily="34" charset="0"/>
              <a:buChar char="•"/>
              <a:defRPr/>
            </a:pPr>
            <a:r>
              <a:rPr lang="en-US" altLang="en-US" sz="1600" dirty="0"/>
              <a:t>Updated tables to no longer be Flash based.</a:t>
            </a:r>
          </a:p>
          <a:p>
            <a:pPr marL="285750" indent="-285750">
              <a:buFont typeface="Arial" panose="020B0604020202020204" pitchFamily="34" charset="0"/>
              <a:buChar char="•"/>
              <a:defRPr/>
            </a:pPr>
            <a:r>
              <a:rPr lang="en-US" altLang="en-US" sz="1600" dirty="0"/>
              <a:t>Updated the </a:t>
            </a:r>
            <a:r>
              <a:rPr lang="en-US" altLang="en-US" sz="1600" dirty="0" smtClean="0"/>
              <a:t>calendar Events can be seen as </a:t>
            </a:r>
            <a:r>
              <a:rPr lang="en-US" altLang="en-US" sz="1600" dirty="0"/>
              <a:t>a List option.</a:t>
            </a:r>
          </a:p>
          <a:p>
            <a:pPr marL="285750" indent="-285750">
              <a:buFont typeface="Arial" panose="020B0604020202020204" pitchFamily="34" charset="0"/>
              <a:buChar char="•"/>
              <a:defRPr/>
            </a:pPr>
            <a:r>
              <a:rPr lang="en-US" altLang="en-US" sz="1600" dirty="0" smtClean="0"/>
              <a:t>The </a:t>
            </a:r>
            <a:r>
              <a:rPr lang="en-US" altLang="en-US" sz="1600" dirty="0"/>
              <a:t>Approval Required section will display at all </a:t>
            </a:r>
            <a:r>
              <a:rPr lang="en-US" altLang="en-US" sz="1600" dirty="0" smtClean="0"/>
              <a:t>times.</a:t>
            </a:r>
          </a:p>
          <a:p>
            <a:pPr marL="285750" indent="-285750">
              <a:buFont typeface="Arial" panose="020B0604020202020204" pitchFamily="34" charset="0"/>
              <a:buChar char="•"/>
              <a:defRPr/>
            </a:pPr>
            <a:r>
              <a:rPr lang="en-US" altLang="en-US" sz="1600" dirty="0" smtClean="0"/>
              <a:t>Location </a:t>
            </a:r>
            <a:r>
              <a:rPr lang="en-US" altLang="en-US" sz="1600" dirty="0"/>
              <a:t>is no longer required.</a:t>
            </a:r>
          </a:p>
          <a:p>
            <a:pPr marL="285750" indent="-285750">
              <a:buFont typeface="Arial" panose="020B0604020202020204" pitchFamily="34" charset="0"/>
              <a:buChar char="•"/>
              <a:defRPr/>
            </a:pPr>
            <a:r>
              <a:rPr lang="en-US" altLang="en-US" sz="1600" dirty="0"/>
              <a:t>If a person has accepted or declined an event, updating the event will no longer change their status to Pending for reacceptance.</a:t>
            </a:r>
          </a:p>
        </p:txBody>
      </p:sp>
      <p:sp>
        <p:nvSpPr>
          <p:cNvPr id="4" name="Rectangle 3"/>
          <p:cNvSpPr/>
          <p:nvPr/>
        </p:nvSpPr>
        <p:spPr>
          <a:xfrm>
            <a:off x="255241" y="1148834"/>
            <a:ext cx="3360087" cy="369332"/>
          </a:xfrm>
          <a:prstGeom prst="rect">
            <a:avLst/>
          </a:prstGeom>
        </p:spPr>
        <p:txBody>
          <a:bodyPr wrap="none">
            <a:spAutoFit/>
          </a:bodyPr>
          <a:lstStyle/>
          <a:p>
            <a:pPr>
              <a:defRPr/>
            </a:pPr>
            <a:r>
              <a:rPr lang="en-US" altLang="en-US" dirty="0"/>
              <a:t>Over 50 improvements, including:</a:t>
            </a:r>
          </a:p>
        </p:txBody>
      </p:sp>
    </p:spTree>
    <p:custDataLst>
      <p:tags r:id="rId1"/>
    </p:custDataLst>
    <p:extLst>
      <p:ext uri="{BB962C8B-B14F-4D97-AF65-F5344CB8AC3E}">
        <p14:creationId xmlns:p14="http://schemas.microsoft.com/office/powerpoint/2010/main" val="1518272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5071"/>
            <a:ext cx="4657911" cy="5661279"/>
          </a:xfrm>
          <a:prstGeom prst="rect">
            <a:avLst/>
          </a:prstGeom>
        </p:spPr>
      </p:pic>
      <p:sp>
        <p:nvSpPr>
          <p:cNvPr id="3" name="TextBox 2"/>
          <p:cNvSpPr txBox="1"/>
          <p:nvPr/>
        </p:nvSpPr>
        <p:spPr>
          <a:xfrm>
            <a:off x="4895059" y="481626"/>
            <a:ext cx="3886804" cy="523220"/>
          </a:xfrm>
          <a:prstGeom prst="rect">
            <a:avLst/>
          </a:prstGeom>
          <a:noFill/>
        </p:spPr>
        <p:txBody>
          <a:bodyPr wrap="square" rtlCol="0">
            <a:spAutoFit/>
          </a:bodyPr>
          <a:lstStyle/>
          <a:p>
            <a:r>
              <a:rPr lang="en-US" sz="2800" b="1" dirty="0" smtClean="0">
                <a:solidFill>
                  <a:prstClr val="black"/>
                </a:solidFill>
              </a:rPr>
              <a:t>Browser/Flash Info</a:t>
            </a:r>
            <a:endParaRPr lang="en-US" sz="2800" b="1" dirty="0">
              <a:solidFill>
                <a:prstClr val="black"/>
              </a:solidFill>
            </a:endParaRPr>
          </a:p>
        </p:txBody>
      </p:sp>
    </p:spTree>
    <p:custDataLst>
      <p:tags r:id="rId1"/>
    </p:custDataLst>
    <p:extLst>
      <p:ext uri="{BB962C8B-B14F-4D97-AF65-F5344CB8AC3E}">
        <p14:creationId xmlns:p14="http://schemas.microsoft.com/office/powerpoint/2010/main" val="895461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
        <p:nvSpPr>
          <p:cNvPr id="2" name="TextBox 1"/>
          <p:cNvSpPr txBox="1"/>
          <p:nvPr/>
        </p:nvSpPr>
        <p:spPr>
          <a:xfrm>
            <a:off x="287079" y="446566"/>
            <a:ext cx="4051005" cy="461665"/>
          </a:xfrm>
          <a:prstGeom prst="rect">
            <a:avLst/>
          </a:prstGeom>
          <a:noFill/>
        </p:spPr>
        <p:txBody>
          <a:bodyPr wrap="square" rtlCol="0">
            <a:spAutoFit/>
          </a:bodyPr>
          <a:lstStyle/>
          <a:p>
            <a:r>
              <a:rPr lang="en-US" sz="2400" dirty="0" smtClean="0">
                <a:solidFill>
                  <a:schemeClr val="bg1"/>
                </a:solidFill>
              </a:rPr>
              <a:t>SUPPORT.CYPHERWORX.COM</a:t>
            </a:r>
            <a:endParaRPr lang="en-US" sz="2400" dirty="0">
              <a:solidFill>
                <a:schemeClr val="bg1"/>
              </a:solidFill>
            </a:endParaRPr>
          </a:p>
        </p:txBody>
      </p:sp>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529" y="2141938"/>
            <a:ext cx="7555832" cy="2713293"/>
          </a:xfrm>
          <a:prstGeom prst="rect">
            <a:avLst/>
          </a:prstGeom>
          <a:ln>
            <a:solidFill>
              <a:schemeClr val="bg1">
                <a:lumMod val="50000"/>
              </a:schemeClr>
            </a:solidFill>
          </a:ln>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2"/>
          <p:cNvSpPr txBox="1">
            <a:spLocks noChangeArrowheads="1"/>
          </p:cNvSpPr>
          <p:nvPr/>
        </p:nvSpPr>
        <p:spPr bwMode="auto">
          <a:xfrm>
            <a:off x="4768395" y="1171881"/>
            <a:ext cx="412115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t>If </a:t>
            </a:r>
            <a:r>
              <a:rPr lang="en-US" altLang="en-US" sz="1500" dirty="0"/>
              <a:t>you have any suggestions, and/or would like to request a new feature that would increase YOUR overall customer experience with our system, then please share them with us. </a:t>
            </a:r>
          </a:p>
          <a:p>
            <a:pPr eaLnBrk="1" hangingPunct="1"/>
            <a:endParaRPr lang="en-US" altLang="en-US" sz="1500" dirty="0"/>
          </a:p>
          <a:p>
            <a:pPr eaLnBrk="1" hangingPunct="1"/>
            <a:r>
              <a:rPr lang="en-US" altLang="en-US" sz="1500" dirty="0" smtClean="0"/>
              <a:t>Any </a:t>
            </a:r>
            <a:r>
              <a:rPr lang="en-US" altLang="en-US" sz="1500" dirty="0"/>
              <a:t>features which are incorporated into our </a:t>
            </a:r>
            <a:r>
              <a:rPr lang="en-US" altLang="en-US" sz="1500" dirty="0" err="1"/>
              <a:t>LMS</a:t>
            </a:r>
            <a:r>
              <a:rPr lang="en-US" altLang="en-US" sz="1500" dirty="0"/>
              <a:t> will be announced on next month’s call. By sharing your ideas with us you are assigning us all rights to the features. </a:t>
            </a:r>
            <a:endParaRPr lang="en-US" altLang="en-US" sz="1500" dirty="0" smtClean="0"/>
          </a:p>
          <a:p>
            <a:pPr eaLnBrk="1" hangingPunct="1"/>
            <a:endParaRPr lang="en-US" altLang="en-US" sz="1500" dirty="0"/>
          </a:p>
          <a:p>
            <a:pPr eaLnBrk="1" hangingPunct="1"/>
            <a:r>
              <a:rPr lang="en-US" altLang="en-US" sz="1500" dirty="0" smtClean="0"/>
              <a:t>In </a:t>
            </a:r>
            <a:r>
              <a:rPr lang="en-US" altLang="en-US" sz="1500" dirty="0"/>
              <a:t>appreciation of your time</a:t>
            </a:r>
            <a:r>
              <a:rPr lang="en-US" altLang="en-US" sz="1500" dirty="0" smtClean="0"/>
              <a:t>, </a:t>
            </a:r>
            <a:r>
              <a:rPr lang="en-US" altLang="en-US" sz="1500" dirty="0"/>
              <a:t>submitters whose features are incorporated into our </a:t>
            </a:r>
            <a:r>
              <a:rPr lang="en-US" altLang="en-US" sz="1500" dirty="0" err="1"/>
              <a:t>LMS</a:t>
            </a:r>
            <a:r>
              <a:rPr lang="en-US" altLang="en-US" sz="1500" dirty="0"/>
              <a:t> will be sent a $5 Starbucks gift card as a quick </a:t>
            </a:r>
            <a:r>
              <a:rPr lang="en-US" altLang="en-US" sz="1500" dirty="0" smtClean="0"/>
              <a:t>“Thank </a:t>
            </a:r>
            <a:r>
              <a:rPr lang="en-US" altLang="en-US" sz="1500" dirty="0"/>
              <a:t>You</a:t>
            </a:r>
            <a:r>
              <a:rPr lang="en-US" altLang="en-US" sz="1500" dirty="0" smtClean="0"/>
              <a:t>!”</a:t>
            </a:r>
            <a:endParaRPr lang="en-US" altLang="en-US" sz="1500" dirty="0"/>
          </a:p>
        </p:txBody>
      </p:sp>
      <p:sp>
        <p:nvSpPr>
          <p:cNvPr id="27653" name="TextBox 2"/>
          <p:cNvSpPr txBox="1">
            <a:spLocks noChangeArrowheads="1"/>
          </p:cNvSpPr>
          <p:nvPr/>
        </p:nvSpPr>
        <p:spPr bwMode="auto">
          <a:xfrm>
            <a:off x="254000" y="5010150"/>
            <a:ext cx="40338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400" dirty="0">
                <a:hlinkClick r:id="rId3"/>
              </a:rPr>
              <a:t>http://support.cypherworx.com/support/discussions</a:t>
            </a:r>
            <a:endParaRPr lang="en-US" altLang="en-US" sz="1400" dirty="0"/>
          </a:p>
          <a:p>
            <a:pPr algn="ctr" eaLnBrk="1" hangingPunct="1"/>
            <a:r>
              <a:rPr lang="en-US" altLang="en-US" sz="1400" dirty="0"/>
              <a:t>Click on “Suggestion Box” to add your ideas </a:t>
            </a:r>
          </a:p>
          <a:p>
            <a:pPr algn="ctr" eaLnBrk="1" hangingPunct="1"/>
            <a:r>
              <a:rPr lang="en-US" altLang="en-US" sz="1400" dirty="0"/>
              <a:t>in our community forum</a:t>
            </a:r>
          </a:p>
        </p:txBody>
      </p:sp>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Suggestions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0204" y="1132114"/>
            <a:ext cx="1693911" cy="3878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H="1">
            <a:off x="2188029" y="4103914"/>
            <a:ext cx="1589314"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6953" y="4295467"/>
            <a:ext cx="2608936" cy="1607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to our customer support folks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ddibacco@cypherworx.com</a:t>
            </a:r>
          </a:p>
          <a:p>
            <a:pPr marL="457200" indent="-457200">
              <a:buFont typeface="Arial" panose="020B0604020202020204" pitchFamily="34" charset="0"/>
              <a:buChar char="•"/>
              <a:defRPr/>
            </a:pPr>
            <a:r>
              <a:rPr lang="en-US" altLang="en-US" sz="2800" dirty="0" smtClean="0"/>
              <a:t>Chris Glenn – cglenn@cypherworx.com</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ustDataLst>
      <p:tags r:id="rId1"/>
    </p:custDataLst>
    <p:extLst>
      <p:ext uri="{BB962C8B-B14F-4D97-AF65-F5344CB8AC3E}">
        <p14:creationId xmlns:p14="http://schemas.microsoft.com/office/powerpoint/2010/main" val="2070426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447800"/>
            <a:ext cx="609600" cy="416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extBox 2"/>
          <p:cNvSpPr txBox="1">
            <a:spLocks noChangeArrowheads="1"/>
          </p:cNvSpPr>
          <p:nvPr/>
        </p:nvSpPr>
        <p:spPr bwMode="auto">
          <a:xfrm>
            <a:off x="3352800" y="1600200"/>
            <a:ext cx="4191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t>Right-click on the orange arrow and  you’ll see two options: Auto-Hide Control Panel or Show Control Panel. </a:t>
            </a:r>
          </a:p>
          <a:p>
            <a:pPr eaLnBrk="1" hangingPunct="1"/>
            <a:endParaRPr lang="en-US" altLang="en-US" dirty="0"/>
          </a:p>
          <a:p>
            <a:pPr eaLnBrk="1" hangingPunct="1"/>
            <a:r>
              <a:rPr lang="en-US" altLang="en-US" dirty="0"/>
              <a:t>Clicking on “Show Control Panel” will let you keep the control panel open throughout the presentation.</a:t>
            </a:r>
          </a:p>
        </p:txBody>
      </p:sp>
      <p:cxnSp>
        <p:nvCxnSpPr>
          <p:cNvPr id="4" name="Straight Connector 3"/>
          <p:cNvCxnSpPr/>
          <p:nvPr/>
        </p:nvCxnSpPr>
        <p:spPr>
          <a:xfrm>
            <a:off x="2057400" y="1866900"/>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064" y="1567548"/>
            <a:ext cx="2562225"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7" name="TextBox 2"/>
          <p:cNvSpPr txBox="1">
            <a:spLocks noChangeArrowheads="1"/>
          </p:cNvSpPr>
          <p:nvPr/>
        </p:nvSpPr>
        <p:spPr bwMode="auto">
          <a:xfrm>
            <a:off x="4376064" y="2024748"/>
            <a:ext cx="431073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If you have a question, please </a:t>
            </a:r>
            <a:r>
              <a:rPr lang="en-US" altLang="en-US" dirty="0"/>
              <a:t>type </a:t>
            </a:r>
            <a:r>
              <a:rPr lang="en-US" altLang="en-US" dirty="0" smtClean="0"/>
              <a:t>it </a:t>
            </a:r>
            <a:r>
              <a:rPr lang="en-US" altLang="en-US" dirty="0"/>
              <a:t>into the questions area on your “Go To Webinar” control panel. </a:t>
            </a:r>
            <a:endParaRPr lang="en-US" altLang="en-US" dirty="0" smtClean="0"/>
          </a:p>
          <a:p>
            <a:pPr eaLnBrk="1" hangingPunct="1"/>
            <a:endParaRPr lang="en-US" altLang="en-US" dirty="0"/>
          </a:p>
          <a:p>
            <a:pPr eaLnBrk="1" hangingPunct="1"/>
            <a:r>
              <a:rPr lang="en-US" altLang="en-US" dirty="0" smtClean="0"/>
              <a:t>We want to encourage questions, so please feel free to type them in at any time.</a:t>
            </a:r>
            <a:endParaRPr lang="en-US" altLang="en-US" dirty="0"/>
          </a:p>
        </p:txBody>
      </p:sp>
      <p:cxnSp>
        <p:nvCxnSpPr>
          <p:cNvPr id="5" name="Straight Connector 4"/>
          <p:cNvCxnSpPr/>
          <p:nvPr/>
        </p:nvCxnSpPr>
        <p:spPr>
          <a:xfrm>
            <a:off x="3080664" y="2291448"/>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Our Presenters</a:t>
            </a:r>
          </a:p>
        </p:txBody>
      </p:sp>
      <p:sp>
        <p:nvSpPr>
          <p:cNvPr id="6" name="TextBox 5"/>
          <p:cNvSpPr txBox="1"/>
          <p:nvPr/>
        </p:nvSpPr>
        <p:spPr>
          <a:xfrm>
            <a:off x="2890148" y="2464448"/>
            <a:ext cx="5785760" cy="830997"/>
          </a:xfrm>
          <a:prstGeom prst="rect">
            <a:avLst/>
          </a:prstGeom>
          <a:noFill/>
        </p:spPr>
        <p:txBody>
          <a:bodyPr wrap="square" rtlCol="0">
            <a:spAutoFit/>
          </a:bodyPr>
          <a:lstStyle/>
          <a:p>
            <a:r>
              <a:rPr lang="en-US" sz="2400" dirty="0" smtClean="0">
                <a:latin typeface="+mn-lt"/>
              </a:rPr>
              <a:t>Mike </a:t>
            </a:r>
            <a:r>
              <a:rPr lang="en-US" sz="2400" dirty="0" err="1" smtClean="0">
                <a:latin typeface="+mn-lt"/>
              </a:rPr>
              <a:t>Maether</a:t>
            </a:r>
            <a:r>
              <a:rPr lang="en-US" sz="2400" dirty="0" smtClean="0">
                <a:latin typeface="+mn-lt"/>
              </a:rPr>
              <a:t>, VP Programming</a:t>
            </a:r>
          </a:p>
          <a:p>
            <a:r>
              <a:rPr lang="en-US" sz="2400" dirty="0" smtClean="0">
                <a:latin typeface="+mn-lt"/>
              </a:rPr>
              <a:t>CypherWorx, Inc. </a:t>
            </a:r>
            <a:endParaRPr lang="en-US" sz="2400" dirty="0">
              <a:latin typeface="+mn-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6515" y="3461073"/>
            <a:ext cx="1272158" cy="1453896"/>
          </a:xfrm>
          <a:prstGeom prst="rect">
            <a:avLst/>
          </a:prstGeom>
          <a:solidFill>
            <a:srgbClr val="B2B2B2"/>
          </a:solidFill>
        </p:spPr>
      </p:pic>
      <p:sp>
        <p:nvSpPr>
          <p:cNvPr id="7" name="TextBox 6"/>
          <p:cNvSpPr txBox="1"/>
          <p:nvPr/>
        </p:nvSpPr>
        <p:spPr>
          <a:xfrm>
            <a:off x="2890148" y="3975761"/>
            <a:ext cx="5318187"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Client Services </a:t>
            </a:r>
            <a:r>
              <a:rPr lang="en-US" sz="2400" dirty="0"/>
              <a:t>CypherWorx, Inc.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3748" y="2247710"/>
            <a:ext cx="130492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Content Placeholder 2"/>
          <p:cNvSpPr>
            <a:spLocks noGrp="1"/>
          </p:cNvSpPr>
          <p:nvPr>
            <p:ph idx="1"/>
          </p:nvPr>
        </p:nvSpPr>
        <p:spPr bwMode="auto">
          <a:xfrm>
            <a:off x="273946" y="1328205"/>
            <a:ext cx="5010942" cy="4480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YouTube Training Videos</a:t>
            </a:r>
          </a:p>
          <a:p>
            <a:r>
              <a:rPr lang="en-US" sz="2400" dirty="0" smtClean="0"/>
              <a:t>Learning Paths</a:t>
            </a:r>
          </a:p>
          <a:p>
            <a:r>
              <a:rPr lang="en-US" sz="2400" dirty="0" smtClean="0"/>
              <a:t>Assessments</a:t>
            </a:r>
          </a:p>
          <a:p>
            <a:r>
              <a:rPr lang="en-US" sz="2400" dirty="0" smtClean="0"/>
              <a:t>Event Updates</a:t>
            </a:r>
          </a:p>
          <a:p>
            <a:r>
              <a:rPr lang="en-US" sz="2400" dirty="0" smtClean="0"/>
              <a:t>Browser/Flash</a:t>
            </a:r>
            <a:endParaRPr lang="en-US" sz="2400" dirty="0"/>
          </a:p>
          <a:p>
            <a:r>
              <a:rPr lang="en-US" sz="2400" dirty="0" smtClean="0"/>
              <a:t>Support Hub Resources</a:t>
            </a:r>
            <a:endParaRPr lang="en-US" sz="2400"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3"/>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custDataLst>
      <p:tags r:id="rId1"/>
    </p:custDataLst>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YouTube Training Videos</a:t>
            </a:r>
            <a:endParaRPr lang="en-US" sz="2800" b="1" dirty="0">
              <a:solidFill>
                <a:prstClr val="black"/>
              </a:solidFill>
            </a:endParaRPr>
          </a:p>
        </p:txBody>
      </p:sp>
      <p:sp>
        <p:nvSpPr>
          <p:cNvPr id="2" name="TextBox 1"/>
          <p:cNvSpPr txBox="1"/>
          <p:nvPr/>
        </p:nvSpPr>
        <p:spPr>
          <a:xfrm>
            <a:off x="595423" y="1268818"/>
            <a:ext cx="7814930" cy="4308872"/>
          </a:xfrm>
          <a:prstGeom prst="rect">
            <a:avLst/>
          </a:prstGeom>
          <a:noFill/>
        </p:spPr>
        <p:txBody>
          <a:bodyPr wrap="square" numCol="1" rtlCol="0">
            <a:spAutoFit/>
          </a:bodyPr>
          <a:lstStyle/>
          <a:p>
            <a:r>
              <a:rPr lang="en-US" sz="1600" dirty="0" smtClean="0"/>
              <a:t>2:44 minute video</a:t>
            </a:r>
          </a:p>
          <a:p>
            <a:r>
              <a:rPr lang="en-US" sz="1600" b="1" dirty="0" smtClean="0"/>
              <a:t>CypherWorx Assessment Feature</a:t>
            </a:r>
          </a:p>
          <a:p>
            <a:r>
              <a:rPr lang="en-US" sz="1600" smtClean="0"/>
              <a:t>A </a:t>
            </a:r>
            <a:r>
              <a:rPr lang="en-US" sz="1600" dirty="0" smtClean="0"/>
              <a:t>quick look at our new Assessment Feature</a:t>
            </a:r>
          </a:p>
          <a:p>
            <a:r>
              <a:rPr lang="en-US" sz="1600" dirty="0"/>
              <a:t>https://www.youtube.com/watch?v=gi5qzVlPK2Q&amp;t=34s</a:t>
            </a:r>
            <a:endParaRPr lang="en-US" sz="1600" dirty="0" smtClean="0"/>
          </a:p>
          <a:p>
            <a:endParaRPr lang="en-US" sz="1600" dirty="0"/>
          </a:p>
          <a:p>
            <a:r>
              <a:rPr lang="en-US" sz="1600" dirty="0" smtClean="0"/>
              <a:t>7:18 minute video </a:t>
            </a:r>
            <a:endParaRPr lang="en-US" sz="1600" dirty="0"/>
          </a:p>
          <a:p>
            <a:r>
              <a:rPr lang="en-US" sz="1600" b="1" dirty="0" smtClean="0"/>
              <a:t>Learning Management System </a:t>
            </a:r>
          </a:p>
          <a:p>
            <a:r>
              <a:rPr lang="en-US" sz="1600" dirty="0" smtClean="0"/>
              <a:t>Details how to take courses, participate in discussions, add events and upload resources.  Admins can see how to use the reporting features, course assignment options and our DIY Course Creation tool. </a:t>
            </a:r>
          </a:p>
          <a:p>
            <a:r>
              <a:rPr lang="en-US" sz="1600" dirty="0" smtClean="0">
                <a:hlinkClick r:id="rId3"/>
              </a:rPr>
              <a:t>https</a:t>
            </a:r>
            <a:r>
              <a:rPr lang="en-US" sz="1600" dirty="0">
                <a:hlinkClick r:id="rId3"/>
              </a:rPr>
              <a:t>://</a:t>
            </a:r>
            <a:r>
              <a:rPr lang="en-US" sz="1600" dirty="0" smtClean="0">
                <a:hlinkClick r:id="rId3"/>
              </a:rPr>
              <a:t>www.youtube.com/watch?v=cOrfDxQdEY4</a:t>
            </a:r>
            <a:endParaRPr lang="en-US" sz="1600" dirty="0" smtClean="0"/>
          </a:p>
          <a:p>
            <a:endParaRPr lang="en-US" sz="1600" dirty="0"/>
          </a:p>
          <a:p>
            <a:r>
              <a:rPr lang="en-US" sz="1600" dirty="0" smtClean="0"/>
              <a:t>10:41 minute video</a:t>
            </a:r>
          </a:p>
          <a:p>
            <a:r>
              <a:rPr lang="en-US" sz="1600" b="1" dirty="0" err="1" smtClean="0"/>
              <a:t>CollaborNation</a:t>
            </a:r>
            <a:r>
              <a:rPr lang="en-US" sz="1600" b="1" dirty="0" smtClean="0"/>
              <a:t> Create-a-Course (DIY) Tutorial</a:t>
            </a:r>
          </a:p>
          <a:p>
            <a:r>
              <a:rPr lang="en-US" sz="1600" dirty="0" smtClean="0"/>
              <a:t>Details the step by step process on how to turn your existing material into an online course.</a:t>
            </a:r>
          </a:p>
          <a:p>
            <a:r>
              <a:rPr lang="en-US" sz="1600" dirty="0">
                <a:hlinkClick r:id="rId4"/>
              </a:rPr>
              <a:t>https://</a:t>
            </a:r>
            <a:r>
              <a:rPr lang="en-US" sz="1600" dirty="0" smtClean="0">
                <a:hlinkClick r:id="rId4"/>
              </a:rPr>
              <a:t>www.youtube.com/watch?v=cX4AXHe5Yak</a:t>
            </a:r>
            <a:endParaRPr lang="en-US" sz="1600" dirty="0" smtClean="0"/>
          </a:p>
          <a:p>
            <a:endParaRPr lang="en-US" dirty="0"/>
          </a:p>
        </p:txBody>
      </p:sp>
    </p:spTree>
    <p:custDataLst>
      <p:tags r:id="rId1"/>
    </p:custDataLst>
    <p:extLst>
      <p:ext uri="{BB962C8B-B14F-4D97-AF65-F5344CB8AC3E}">
        <p14:creationId xmlns:p14="http://schemas.microsoft.com/office/powerpoint/2010/main" val="390692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56528" y="325539"/>
            <a:ext cx="3826871" cy="646331"/>
          </a:xfrm>
          <a:prstGeom prst="rect">
            <a:avLst/>
          </a:prstGeom>
          <a:noFill/>
        </p:spPr>
        <p:txBody>
          <a:bodyPr wrap="square" rtlCol="0">
            <a:spAutoFit/>
          </a:bodyPr>
          <a:lstStyle/>
          <a:p>
            <a:r>
              <a:rPr lang="en-US" sz="3600" b="1" dirty="0" smtClean="0">
                <a:solidFill>
                  <a:prstClr val="black"/>
                </a:solidFill>
              </a:rPr>
              <a:t>Learning Paths</a:t>
            </a:r>
            <a:endParaRPr lang="en-US" sz="3600" b="1" dirty="0">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8195" y="1298284"/>
            <a:ext cx="6156665" cy="4559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249643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694065" y="348340"/>
            <a:ext cx="4162251" cy="646331"/>
          </a:xfrm>
          <a:prstGeom prst="rect">
            <a:avLst/>
          </a:prstGeom>
          <a:noFill/>
        </p:spPr>
        <p:txBody>
          <a:bodyPr wrap="square" rtlCol="0">
            <a:spAutoFit/>
          </a:bodyPr>
          <a:lstStyle/>
          <a:p>
            <a:r>
              <a:rPr lang="en-US" sz="3600" b="1" dirty="0" smtClean="0">
                <a:solidFill>
                  <a:prstClr val="black"/>
                </a:solidFill>
              </a:rPr>
              <a:t>Assessments</a:t>
            </a:r>
            <a:endParaRPr lang="en-US" sz="3600" b="1"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162050"/>
            <a:ext cx="85725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0948419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36811</TotalTime>
  <Words>621</Words>
  <Application>Microsoft Office PowerPoint</Application>
  <PresentationFormat>On-screen Show (4:3)</PresentationFormat>
  <Paragraphs>84</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460</cp:revision>
  <cp:lastPrinted>2013-12-05T16:52:49Z</cp:lastPrinted>
  <dcterms:created xsi:type="dcterms:W3CDTF">2012-01-18T21:52:15Z</dcterms:created>
  <dcterms:modified xsi:type="dcterms:W3CDTF">2018-07-18T15:25:22Z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20098468-10C1-46B5-89C1-C1CFB885ED6C</vt:lpwstr>
  </property>
  <property fmtid="{D5CDD505-2E9C-101B-9397-08002B2CF9AE}" pid="3" name="ArticulatePath">
    <vt:lpwstr>Users Group Meeting 10-18-17</vt:lpwstr>
  </property>
</Properties>
</file>