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424" r:id="rId2"/>
    <p:sldId id="443" r:id="rId3"/>
    <p:sldId id="483" r:id="rId4"/>
    <p:sldId id="552" r:id="rId5"/>
    <p:sldId id="465" r:id="rId6"/>
    <p:sldId id="484" r:id="rId7"/>
    <p:sldId id="591" r:id="rId8"/>
    <p:sldId id="592" r:id="rId9"/>
    <p:sldId id="500" r:id="rId10"/>
    <p:sldId id="546" r:id="rId11"/>
    <p:sldId id="544" r:id="rId12"/>
    <p:sldId id="562" r:id="rId13"/>
    <p:sldId id="593" r:id="rId14"/>
    <p:sldId id="599" r:id="rId15"/>
    <p:sldId id="595" r:id="rId16"/>
    <p:sldId id="600" r:id="rId17"/>
    <p:sldId id="601" r:id="rId18"/>
    <p:sldId id="602" r:id="rId19"/>
    <p:sldId id="603" r:id="rId20"/>
    <p:sldId id="604" r:id="rId21"/>
    <p:sldId id="605" r:id="rId22"/>
    <p:sldId id="606" r:id="rId23"/>
    <p:sldId id="596" r:id="rId24"/>
    <p:sldId id="608" r:id="rId25"/>
    <p:sldId id="607" r:id="rId26"/>
    <p:sldId id="597" r:id="rId27"/>
    <p:sldId id="472" r:id="rId28"/>
    <p:sldId id="445" r:id="rId29"/>
    <p:sldId id="545" r:id="rId30"/>
    <p:sldId id="598" r:id="rId31"/>
  </p:sldIdLst>
  <p:sldSz cx="9144000" cy="6858000" type="screen4x3"/>
  <p:notesSz cx="7086600" cy="9372600"/>
  <p:custDataLst>
    <p:tags r:id="rId34"/>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9900"/>
    <a:srgbClr val="006633"/>
    <a:srgbClr val="F47C45"/>
    <a:srgbClr val="0069AA"/>
    <a:srgbClr val="EBD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01" autoAdjust="0"/>
    <p:restoredTop sz="90137" autoAdjust="0"/>
  </p:normalViewPr>
  <p:slideViewPr>
    <p:cSldViewPr snapToGrid="0">
      <p:cViewPr>
        <p:scale>
          <a:sx n="62" d="100"/>
          <a:sy n="62" d="100"/>
        </p:scale>
        <p:origin x="-402"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a:defRPr sz="1200">
                <a:cs typeface="Arial" charset="0"/>
              </a:defRPr>
            </a:lvl1pPr>
          </a:lstStyle>
          <a:p>
            <a:pPr>
              <a:defRPr/>
            </a:pPr>
            <a:endParaRPr lang="en-US"/>
          </a:p>
        </p:txBody>
      </p:sp>
      <p:sp>
        <p:nvSpPr>
          <p:cNvPr id="3" name="Date Placeholder 2"/>
          <p:cNvSpPr>
            <a:spLocks noGrp="1"/>
          </p:cNvSpPr>
          <p:nvPr>
            <p:ph type="dt" sz="quarter" idx="1"/>
          </p:nvPr>
        </p:nvSpPr>
        <p:spPr>
          <a:xfrm>
            <a:off x="4014788" y="0"/>
            <a:ext cx="3070225" cy="468313"/>
          </a:xfrm>
          <a:prstGeom prst="rect">
            <a:avLst/>
          </a:prstGeom>
        </p:spPr>
        <p:txBody>
          <a:bodyPr vert="horz" lIns="94046" tIns="47023" rIns="94046" bIns="47023" rtlCol="0"/>
          <a:lstStyle>
            <a:lvl1pPr algn="r">
              <a:defRPr sz="1200">
                <a:cs typeface="Arial" charset="0"/>
              </a:defRPr>
            </a:lvl1pPr>
          </a:lstStyle>
          <a:p>
            <a:pPr>
              <a:defRPr/>
            </a:pPr>
            <a:fld id="{6307C075-CBF3-4B35-BF3D-3ED4CC0290E4}" type="datetimeFigureOut">
              <a:rPr lang="en-US"/>
              <a:pPr>
                <a:defRPr/>
              </a:pPr>
              <a:t>4/18/2019</a:t>
            </a:fld>
            <a:endParaRPr lang="en-US"/>
          </a:p>
        </p:txBody>
      </p:sp>
      <p:sp>
        <p:nvSpPr>
          <p:cNvPr id="4" name="Footer Placeholder 3"/>
          <p:cNvSpPr>
            <a:spLocks noGrp="1"/>
          </p:cNvSpPr>
          <p:nvPr>
            <p:ph type="ftr" sz="quarter" idx="2"/>
          </p:nvPr>
        </p:nvSpPr>
        <p:spPr>
          <a:xfrm>
            <a:off x="0" y="8902700"/>
            <a:ext cx="3070225" cy="468313"/>
          </a:xfrm>
          <a:prstGeom prst="rect">
            <a:avLst/>
          </a:prstGeom>
        </p:spPr>
        <p:txBody>
          <a:bodyPr vert="horz" lIns="94046" tIns="47023" rIns="94046" bIns="47023" rtlCol="0" anchor="b"/>
          <a:lstStyle>
            <a:lvl1pPr algn="l">
              <a:defRPr sz="1200">
                <a:cs typeface="Arial" charset="0"/>
              </a:defRPr>
            </a:lvl1pPr>
          </a:lstStyle>
          <a:p>
            <a:pPr>
              <a:defRPr/>
            </a:pPr>
            <a:endParaRPr lang="en-US"/>
          </a:p>
        </p:txBody>
      </p:sp>
      <p:sp>
        <p:nvSpPr>
          <p:cNvPr id="5" name="Slide Number Placeholder 4"/>
          <p:cNvSpPr>
            <a:spLocks noGrp="1"/>
          </p:cNvSpPr>
          <p:nvPr>
            <p:ph type="sldNum" sz="quarter" idx="3"/>
          </p:nvPr>
        </p:nvSpPr>
        <p:spPr>
          <a:xfrm>
            <a:off x="4014788" y="8902700"/>
            <a:ext cx="3070225" cy="468313"/>
          </a:xfrm>
          <a:prstGeom prst="rect">
            <a:avLst/>
          </a:prstGeom>
        </p:spPr>
        <p:txBody>
          <a:bodyPr vert="horz" lIns="94046" tIns="47023" rIns="94046" bIns="47023" rtlCol="0" anchor="b"/>
          <a:lstStyle>
            <a:lvl1pPr algn="r">
              <a:defRPr sz="1200">
                <a:cs typeface="Arial" charset="0"/>
              </a:defRPr>
            </a:lvl1pPr>
          </a:lstStyle>
          <a:p>
            <a:pPr>
              <a:defRPr/>
            </a:pPr>
            <a:fld id="{0F804B4D-782B-4993-8032-CBDDC7169C48}" type="slidenum">
              <a:rPr lang="en-US"/>
              <a:pPr>
                <a:defRPr/>
              </a:pPr>
              <a:t>‹#›</a:t>
            </a:fld>
            <a:endParaRPr lang="en-US"/>
          </a:p>
        </p:txBody>
      </p:sp>
    </p:spTree>
    <p:extLst>
      <p:ext uri="{BB962C8B-B14F-4D97-AF65-F5344CB8AC3E}">
        <p14:creationId xmlns:p14="http://schemas.microsoft.com/office/powerpoint/2010/main" val="748347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8313"/>
          </a:xfrm>
          <a:prstGeom prst="rect">
            <a:avLst/>
          </a:prstGeom>
        </p:spPr>
        <p:txBody>
          <a:bodyPr vert="horz" lIns="94046" tIns="47023" rIns="94046" bIns="4702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14788" y="0"/>
            <a:ext cx="3070225" cy="468313"/>
          </a:xfrm>
          <a:prstGeom prst="rect">
            <a:avLst/>
          </a:prstGeom>
        </p:spPr>
        <p:txBody>
          <a:bodyPr vert="horz" lIns="94046" tIns="47023" rIns="94046" bIns="47023" rtlCol="0"/>
          <a:lstStyle>
            <a:lvl1pPr algn="r" fontAlgn="auto">
              <a:spcBef>
                <a:spcPts val="0"/>
              </a:spcBef>
              <a:spcAft>
                <a:spcPts val="0"/>
              </a:spcAft>
              <a:defRPr sz="1200">
                <a:latin typeface="+mn-lt"/>
                <a:cs typeface="+mn-cs"/>
              </a:defRPr>
            </a:lvl1pPr>
          </a:lstStyle>
          <a:p>
            <a:pPr>
              <a:defRPr/>
            </a:pPr>
            <a:fld id="{BC76D0E2-F045-4B40-9879-6DD6786B3DCE}" type="datetimeFigureOut">
              <a:rPr lang="en-US"/>
              <a:pPr>
                <a:defRPr/>
              </a:pPr>
              <a:t>4/18/2019</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a:p>
        </p:txBody>
      </p:sp>
      <p:sp>
        <p:nvSpPr>
          <p:cNvPr id="5" name="Notes Placeholder 4"/>
          <p:cNvSpPr>
            <a:spLocks noGrp="1"/>
          </p:cNvSpPr>
          <p:nvPr>
            <p:ph type="body" sz="quarter" idx="3"/>
          </p:nvPr>
        </p:nvSpPr>
        <p:spPr>
          <a:xfrm>
            <a:off x="708025" y="4451350"/>
            <a:ext cx="5670550" cy="4217988"/>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902700"/>
            <a:ext cx="3070225" cy="468313"/>
          </a:xfrm>
          <a:prstGeom prst="rect">
            <a:avLst/>
          </a:prstGeom>
        </p:spPr>
        <p:txBody>
          <a:bodyPr vert="horz" lIns="94046" tIns="47023" rIns="94046" bIns="4702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14788" y="8902700"/>
            <a:ext cx="3070225" cy="468313"/>
          </a:xfrm>
          <a:prstGeom prst="rect">
            <a:avLst/>
          </a:prstGeom>
        </p:spPr>
        <p:txBody>
          <a:bodyPr vert="horz" lIns="94046" tIns="47023" rIns="94046" bIns="47023" rtlCol="0" anchor="b"/>
          <a:lstStyle>
            <a:lvl1pPr algn="r" fontAlgn="auto">
              <a:spcBef>
                <a:spcPts val="0"/>
              </a:spcBef>
              <a:spcAft>
                <a:spcPts val="0"/>
              </a:spcAft>
              <a:defRPr sz="1200">
                <a:latin typeface="+mn-lt"/>
                <a:cs typeface="+mn-cs"/>
              </a:defRPr>
            </a:lvl1pPr>
          </a:lstStyle>
          <a:p>
            <a:pPr>
              <a:defRPr/>
            </a:pPr>
            <a:fld id="{ADD7CA55-11D8-425A-A30B-98CF3F803D73}" type="slidenum">
              <a:rPr lang="en-US"/>
              <a:pPr>
                <a:defRPr/>
              </a:pPr>
              <a:t>‹#›</a:t>
            </a:fld>
            <a:endParaRPr lang="en-US"/>
          </a:p>
        </p:txBody>
      </p:sp>
    </p:spTree>
    <p:extLst>
      <p:ext uri="{BB962C8B-B14F-4D97-AF65-F5344CB8AC3E}">
        <p14:creationId xmlns:p14="http://schemas.microsoft.com/office/powerpoint/2010/main" val="131782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April 2019 Administrators Users</a:t>
            </a:r>
            <a:r>
              <a:rPr lang="en-US" baseline="0" dirty="0" smtClean="0"/>
              <a:t> Group Meeting!</a:t>
            </a:r>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a:t>
            </a:fld>
            <a:endParaRPr lang="en-US"/>
          </a:p>
        </p:txBody>
      </p:sp>
    </p:spTree>
    <p:extLst>
      <p:ext uri="{BB962C8B-B14F-4D97-AF65-F5344CB8AC3E}">
        <p14:creationId xmlns:p14="http://schemas.microsoft.com/office/powerpoint/2010/main" val="323322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898743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382359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4293971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244061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985621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463686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219589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2640301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405928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732493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2</a:t>
            </a:fld>
            <a:endParaRPr lang="en-US"/>
          </a:p>
        </p:txBody>
      </p:sp>
    </p:spTree>
    <p:extLst>
      <p:ext uri="{BB962C8B-B14F-4D97-AF65-F5344CB8AC3E}">
        <p14:creationId xmlns:p14="http://schemas.microsoft.com/office/powerpoint/2010/main" val="3454020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740284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471260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2302187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7008117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2322874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63F77AA-B512-491B-A4DA-826F43B43E2A}" type="slidenum">
              <a:rPr lang="en-US" smtClean="0"/>
              <a:pPr>
                <a:defRPr/>
              </a:pPr>
              <a:t>27</a:t>
            </a:fld>
            <a:endParaRPr lang="en-US"/>
          </a:p>
        </p:txBody>
      </p:sp>
    </p:spTree>
    <p:extLst>
      <p:ext uri="{BB962C8B-B14F-4D97-AF65-F5344CB8AC3E}">
        <p14:creationId xmlns:p14="http://schemas.microsoft.com/office/powerpoint/2010/main" val="241387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3</a:t>
            </a:fld>
            <a:endParaRPr lang="en-US"/>
          </a:p>
        </p:txBody>
      </p:sp>
    </p:spTree>
    <p:extLst>
      <p:ext uri="{BB962C8B-B14F-4D97-AF65-F5344CB8AC3E}">
        <p14:creationId xmlns:p14="http://schemas.microsoft.com/office/powerpoint/2010/main" val="609172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4</a:t>
            </a:fld>
            <a:endParaRPr lang="en-US"/>
          </a:p>
        </p:txBody>
      </p:sp>
    </p:spTree>
    <p:extLst>
      <p:ext uri="{BB962C8B-B14F-4D97-AF65-F5344CB8AC3E}">
        <p14:creationId xmlns:p14="http://schemas.microsoft.com/office/powerpoint/2010/main" val="4220495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64124" indent="-293894">
              <a:defRPr>
                <a:solidFill>
                  <a:schemeClr val="tx1"/>
                </a:solidFill>
                <a:latin typeface="Calibri" pitchFamily="34" charset="0"/>
              </a:defRPr>
            </a:lvl2pPr>
            <a:lvl3pPr marL="1175576" indent="-235115">
              <a:defRPr>
                <a:solidFill>
                  <a:schemeClr val="tx1"/>
                </a:solidFill>
                <a:latin typeface="Calibri" pitchFamily="34" charset="0"/>
              </a:defRPr>
            </a:lvl3pPr>
            <a:lvl4pPr marL="1645806" indent="-235115">
              <a:defRPr>
                <a:solidFill>
                  <a:schemeClr val="tx1"/>
                </a:solidFill>
                <a:latin typeface="Calibri" pitchFamily="34" charset="0"/>
              </a:defRPr>
            </a:lvl4pPr>
            <a:lvl5pPr marL="2116036" indent="-235115">
              <a:defRPr>
                <a:solidFill>
                  <a:schemeClr val="tx1"/>
                </a:solidFill>
                <a:latin typeface="Calibri" pitchFamily="34" charset="0"/>
              </a:defRPr>
            </a:lvl5pPr>
            <a:lvl6pPr marL="2586266" indent="-235115" fontAlgn="base">
              <a:spcBef>
                <a:spcPct val="0"/>
              </a:spcBef>
              <a:spcAft>
                <a:spcPct val="0"/>
              </a:spcAft>
              <a:defRPr>
                <a:solidFill>
                  <a:schemeClr val="tx1"/>
                </a:solidFill>
                <a:latin typeface="Calibri" pitchFamily="34" charset="0"/>
              </a:defRPr>
            </a:lvl6pPr>
            <a:lvl7pPr marL="3056496" indent="-235115" fontAlgn="base">
              <a:spcBef>
                <a:spcPct val="0"/>
              </a:spcBef>
              <a:spcAft>
                <a:spcPct val="0"/>
              </a:spcAft>
              <a:defRPr>
                <a:solidFill>
                  <a:schemeClr val="tx1"/>
                </a:solidFill>
                <a:latin typeface="Calibri" pitchFamily="34" charset="0"/>
              </a:defRPr>
            </a:lvl7pPr>
            <a:lvl8pPr marL="3526727" indent="-235115" fontAlgn="base">
              <a:spcBef>
                <a:spcPct val="0"/>
              </a:spcBef>
              <a:spcAft>
                <a:spcPct val="0"/>
              </a:spcAft>
              <a:defRPr>
                <a:solidFill>
                  <a:schemeClr val="tx1"/>
                </a:solidFill>
                <a:latin typeface="Calibri" pitchFamily="34" charset="0"/>
              </a:defRPr>
            </a:lvl8pPr>
            <a:lvl9pPr marL="3996957" indent="-23511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DB17243-13B1-4A03-894C-63D68A06B27C}"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939867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6</a:t>
            </a:fld>
            <a:endParaRPr lang="en-US"/>
          </a:p>
        </p:txBody>
      </p:sp>
    </p:spTree>
    <p:extLst>
      <p:ext uri="{BB962C8B-B14F-4D97-AF65-F5344CB8AC3E}">
        <p14:creationId xmlns:p14="http://schemas.microsoft.com/office/powerpoint/2010/main" val="400469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9</a:t>
            </a:fld>
            <a:endParaRPr lang="en-US"/>
          </a:p>
        </p:txBody>
      </p:sp>
    </p:spTree>
    <p:extLst>
      <p:ext uri="{BB962C8B-B14F-4D97-AF65-F5344CB8AC3E}">
        <p14:creationId xmlns:p14="http://schemas.microsoft.com/office/powerpoint/2010/main" val="2841813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10</a:t>
            </a:fld>
            <a:endParaRPr lang="en-US"/>
          </a:p>
        </p:txBody>
      </p:sp>
    </p:spTree>
    <p:extLst>
      <p:ext uri="{BB962C8B-B14F-4D97-AF65-F5344CB8AC3E}">
        <p14:creationId xmlns:p14="http://schemas.microsoft.com/office/powerpoint/2010/main" val="2656081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DD7CA55-11D8-425A-A30B-98CF3F803D73}" type="slidenum">
              <a:rPr lang="en-US" smtClean="0"/>
              <a:pPr>
                <a:defRPr/>
              </a:pPr>
              <a:t>11</a:t>
            </a:fld>
            <a:endParaRPr lang="en-US"/>
          </a:p>
        </p:txBody>
      </p:sp>
    </p:spTree>
    <p:extLst>
      <p:ext uri="{BB962C8B-B14F-4D97-AF65-F5344CB8AC3E}">
        <p14:creationId xmlns:p14="http://schemas.microsoft.com/office/powerpoint/2010/main" val="2993468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5CD1674-B138-43DE-9B6F-8B04BB599E79}" type="datetimeFigureOut">
              <a:rPr lang="en-US"/>
              <a:pPr>
                <a:defRPr/>
              </a:pPr>
              <a:t>4/18/2019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AE7A29F-C344-49FE-AF56-B4F34172479B}" type="slidenum">
              <a:rPr lang="en-US"/>
              <a:pPr>
                <a:defRPr/>
              </a:pPr>
              <a:t>‹#›</a:t>
            </a:fld>
            <a:endParaRPr lang="en-US"/>
          </a:p>
        </p:txBody>
      </p:sp>
    </p:spTree>
    <p:extLst>
      <p:ext uri="{BB962C8B-B14F-4D97-AF65-F5344CB8AC3E}">
        <p14:creationId xmlns:p14="http://schemas.microsoft.com/office/powerpoint/2010/main" val="407193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A9340CE7-FA9E-49B5-B95C-53E2D1C0808C}" type="datetimeFigureOut">
              <a:rPr lang="en-US"/>
              <a:pPr>
                <a:defRPr/>
              </a:pPr>
              <a:t>4/18/2019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2BB453DE-B28F-4A02-ABB4-949D462A2782}" type="slidenum">
              <a:rPr lang="en-US"/>
              <a:pPr>
                <a:defRPr/>
              </a:pPr>
              <a:t>‹#›</a:t>
            </a:fld>
            <a:endParaRPr lang="en-US"/>
          </a:p>
        </p:txBody>
      </p:sp>
    </p:spTree>
    <p:extLst>
      <p:ext uri="{BB962C8B-B14F-4D97-AF65-F5344CB8AC3E}">
        <p14:creationId xmlns:p14="http://schemas.microsoft.com/office/powerpoint/2010/main" val="107126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C92C604-F740-4ED6-932C-D86AACCCD960}" type="datetimeFigureOut">
              <a:rPr lang="en-US"/>
              <a:pPr>
                <a:defRPr/>
              </a:pPr>
              <a:t>4/18/2019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AB225003-A006-4483-821B-21CF60DB6D82}" type="slidenum">
              <a:rPr lang="en-US"/>
              <a:pPr>
                <a:defRPr/>
              </a:pPr>
              <a:t>‹#›</a:t>
            </a:fld>
            <a:endParaRPr lang="en-US"/>
          </a:p>
        </p:txBody>
      </p:sp>
    </p:spTree>
    <p:extLst>
      <p:ext uri="{BB962C8B-B14F-4D97-AF65-F5344CB8AC3E}">
        <p14:creationId xmlns:p14="http://schemas.microsoft.com/office/powerpoint/2010/main" val="105348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19600" y="381000"/>
            <a:ext cx="4572000" cy="1143000"/>
          </a:xfrm>
          <a:prstGeom prst="rect">
            <a:avLst/>
          </a:prstGeom>
        </p:spPr>
        <p:txBody>
          <a:bodyPr>
            <a:normAutofit/>
          </a:bodyPr>
          <a:lstStyle>
            <a:lvl1pPr>
              <a:defRPr sz="2800" b="1">
                <a:latin typeface="Arial Black"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2057400"/>
            <a:ext cx="8229600" cy="34591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AC26F64-7B61-4656-99F7-AC75620842A5}" type="datetimeFigureOut">
              <a:rPr lang="en-US"/>
              <a:pPr>
                <a:defRPr/>
              </a:pPr>
              <a:t>4/18/2019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1E3CE6CE-E128-4440-8F22-9B0668D129B1}" type="slidenum">
              <a:rPr lang="en-US"/>
              <a:pPr>
                <a:defRPr/>
              </a:pPr>
              <a:t>‹#›</a:t>
            </a:fld>
            <a:endParaRPr lang="en-US"/>
          </a:p>
        </p:txBody>
      </p:sp>
    </p:spTree>
    <p:extLst>
      <p:ext uri="{BB962C8B-B14F-4D97-AF65-F5344CB8AC3E}">
        <p14:creationId xmlns:p14="http://schemas.microsoft.com/office/powerpoint/2010/main" val="249154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1431CD53-4A32-4FF1-8FA2-211149AD9365}" type="datetimeFigureOut">
              <a:rPr lang="en-US"/>
              <a:pPr>
                <a:defRPr/>
              </a:pPr>
              <a:t>4/18/2019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CF899776-6BDC-47AD-9363-89776CA8289C}" type="slidenum">
              <a:rPr lang="en-US"/>
              <a:pPr>
                <a:defRPr/>
              </a:pPr>
              <a:t>‹#›</a:t>
            </a:fld>
            <a:endParaRPr lang="en-US"/>
          </a:p>
        </p:txBody>
      </p:sp>
    </p:spTree>
    <p:extLst>
      <p:ext uri="{BB962C8B-B14F-4D97-AF65-F5344CB8AC3E}">
        <p14:creationId xmlns:p14="http://schemas.microsoft.com/office/powerpoint/2010/main" val="83834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685800"/>
            <a:ext cx="67056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4038600" cy="3992563"/>
          </a:xfrm>
          <a:prstGeom prst="rect">
            <a:avLst/>
          </a:prstGeom>
        </p:spPr>
        <p:txBody>
          <a:bodyPr/>
          <a:lstStyle>
            <a:lvl1pP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56EAC3ED-31C0-4468-AEA4-27729B9D5409}" type="datetimeFigureOut">
              <a:rPr lang="en-US"/>
              <a:pPr>
                <a:defRPr/>
              </a:pPr>
              <a:t>4/18/2019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36C8575D-DB0A-40B5-BC80-55E55465E4B9}" type="slidenum">
              <a:rPr lang="en-US"/>
              <a:pPr>
                <a:defRPr/>
              </a:pPr>
              <a:t>‹#›</a:t>
            </a:fld>
            <a:endParaRPr lang="en-US"/>
          </a:p>
        </p:txBody>
      </p:sp>
    </p:spTree>
    <p:extLst>
      <p:ext uri="{BB962C8B-B14F-4D97-AF65-F5344CB8AC3E}">
        <p14:creationId xmlns:p14="http://schemas.microsoft.com/office/powerpoint/2010/main" val="415282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0" y="609600"/>
            <a:ext cx="44958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905000"/>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3"/>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C4F9D2C-ECE3-4997-8559-0B4F198E279C}" type="datetimeFigureOut">
              <a:rPr lang="en-US"/>
              <a:pPr>
                <a:defRPr/>
              </a:pPr>
              <a:t>4/18/2019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DE8CA93F-880D-4A79-BF0C-4F315B56CB5E}" type="slidenum">
              <a:rPr lang="en-US"/>
              <a:pPr>
                <a:defRPr/>
              </a:pPr>
              <a:t>‹#›</a:t>
            </a:fld>
            <a:endParaRPr lang="en-US"/>
          </a:p>
        </p:txBody>
      </p:sp>
    </p:spTree>
    <p:extLst>
      <p:ext uri="{BB962C8B-B14F-4D97-AF65-F5344CB8AC3E}">
        <p14:creationId xmlns:p14="http://schemas.microsoft.com/office/powerpoint/2010/main" val="375552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114800" y="609600"/>
            <a:ext cx="4572000" cy="1143000"/>
          </a:xfrm>
          <a:prstGeom prst="rect">
            <a:avLst/>
          </a:prstGeom>
        </p:spPr>
        <p:txBody>
          <a:bodyPr>
            <a:normAutofit/>
          </a:bodyPr>
          <a:lstStyle>
            <a:lvl1pPr>
              <a:defRPr sz="3200" b="1">
                <a:latin typeface="Arial" pitchFamily="34" charset="0"/>
                <a:cs typeface="Arial" pitchFamily="34" charset="0"/>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C4C63CE2-D2E0-4B1A-B7D9-D289B6180C58}" type="datetimeFigureOut">
              <a:rPr lang="en-US"/>
              <a:pPr>
                <a:defRPr/>
              </a:pPr>
              <a:t>4/18/2019</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2D5C9CE-0739-461F-BF18-7736C6A2D75C}" type="slidenum">
              <a:rPr lang="en-US"/>
              <a:pPr>
                <a:defRPr/>
              </a:pPr>
              <a:t>‹#›</a:t>
            </a:fld>
            <a:endParaRPr lang="en-US"/>
          </a:p>
        </p:txBody>
      </p:sp>
    </p:spTree>
    <p:extLst>
      <p:ext uri="{BB962C8B-B14F-4D97-AF65-F5344CB8AC3E}">
        <p14:creationId xmlns:p14="http://schemas.microsoft.com/office/powerpoint/2010/main" val="5043985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FD21AD9-E321-4B54-BC2A-0C7E2A8FBE80}" type="datetimeFigureOut">
              <a:rPr lang="en-US"/>
              <a:pPr>
                <a:defRPr/>
              </a:pPr>
              <a:t>4/18/2019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ED938270-9E09-4433-B94C-9E3E8C917C71}" type="slidenum">
              <a:rPr lang="en-US"/>
              <a:pPr>
                <a:defRPr/>
              </a:pPr>
              <a:t>‹#›</a:t>
            </a:fld>
            <a:endParaRPr lang="en-US"/>
          </a:p>
        </p:txBody>
      </p:sp>
    </p:spTree>
    <p:extLst>
      <p:ext uri="{BB962C8B-B14F-4D97-AF65-F5344CB8AC3E}">
        <p14:creationId xmlns:p14="http://schemas.microsoft.com/office/powerpoint/2010/main" val="285633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82880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09800"/>
            <a:ext cx="5111750" cy="391636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124200"/>
            <a:ext cx="3008313" cy="30019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3710F072-2F73-49FC-8B53-E3B3622670D6}" type="datetimeFigureOut">
              <a:rPr lang="en-US"/>
              <a:pPr>
                <a:defRPr/>
              </a:pPr>
              <a:t>4/18/2019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666EE30F-46F6-4FFF-AA82-4C01A682CAD7}" type="slidenum">
              <a:rPr lang="en-US"/>
              <a:pPr>
                <a:defRPr/>
              </a:pPr>
              <a:t>‹#›</a:t>
            </a:fld>
            <a:endParaRPr lang="en-US"/>
          </a:p>
        </p:txBody>
      </p:sp>
    </p:spTree>
    <p:extLst>
      <p:ext uri="{BB962C8B-B14F-4D97-AF65-F5344CB8AC3E}">
        <p14:creationId xmlns:p14="http://schemas.microsoft.com/office/powerpoint/2010/main" val="130380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fld id="{4AA31F1C-8781-4EA0-81CF-E1244115C64F}" type="datetimeFigureOut">
              <a:rPr lang="en-US"/>
              <a:pPr>
                <a:defRPr/>
              </a:pPr>
              <a:t>4/18/2019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charset="0"/>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cs typeface="Arial" charset="0"/>
              </a:defRPr>
            </a:lvl1pPr>
          </a:lstStyle>
          <a:p>
            <a:pPr>
              <a:defRPr/>
            </a:pPr>
            <a:fld id="{4B1A7AE5-3FC0-45CD-8FE6-136B0A736715}" type="slidenum">
              <a:rPr lang="en-US"/>
              <a:pPr>
                <a:defRPr/>
              </a:pPr>
              <a:t>‹#›</a:t>
            </a:fld>
            <a:endParaRPr lang="en-US"/>
          </a:p>
        </p:txBody>
      </p:sp>
    </p:spTree>
    <p:extLst>
      <p:ext uri="{BB962C8B-B14F-4D97-AF65-F5344CB8AC3E}">
        <p14:creationId xmlns:p14="http://schemas.microsoft.com/office/powerpoint/2010/main" val="16902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4571990" y="60198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0886" y="381000"/>
            <a:ext cx="4572000" cy="609600"/>
          </a:xfrm>
          <a:prstGeom prst="rect">
            <a:avLst/>
          </a:prstGeom>
          <a:solidFill>
            <a:srgbClr val="0069A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8" name="Picture 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9738" y="5975350"/>
            <a:ext cx="3387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hyperlink" Target="https://support.cypherworx.com/a/solutions/articles/4000115164-how-to-create-courses-and-upload-them-to-your-site"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hyperlink" Target="https://support.cypherworx.com/solution/articles/174095-collabornation-system-requirements" TargetMode="External"/><Relationship Id="rId5" Type="http://schemas.openxmlformats.org/officeDocument/2006/relationships/image" Target="../media/image12.pn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14.tmp"/><Relationship Id="rId5" Type="http://schemas.openxmlformats.org/officeDocument/2006/relationships/hyperlink" Target="https://support.cypherworx.com/solution/articles/4000139771-making-events-front-facing" TargetMode="External"/><Relationship Id="rId4" Type="http://schemas.openxmlformats.org/officeDocument/2006/relationships/image" Target="../media/image13.tm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6.tmp"/><Relationship Id="rId4" Type="http://schemas.openxmlformats.org/officeDocument/2006/relationships/image" Target="../media/image15.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7.tm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8.tm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9.tm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22.tmp"/><Relationship Id="rId4" Type="http://schemas.openxmlformats.org/officeDocument/2006/relationships/image" Target="../media/image21.tmp"/></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23.tm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4.tmp"/></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26.tmp"/><Relationship Id="rId4" Type="http://schemas.openxmlformats.org/officeDocument/2006/relationships/image" Target="../media/image25.tmp"/></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28.tmp"/><Relationship Id="rId4" Type="http://schemas.openxmlformats.org/officeDocument/2006/relationships/image" Target="../media/image27.tm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hyperlink" Target="http://www.google.com/url?sa=i&amp;rct=j&amp;q=&amp;esrc=s&amp;frm=1&amp;source=images&amp;cd=&amp;cad=rja&amp;docid=-mIZ-n14f1nguM&amp;tbnid=0y-8S3_uw0rSwM:&amp;ved=0CAUQjRw&amp;url=http://ltcadministrator.com/listing/the-80th-street-residence/&amp;ei=7IvVUumsFrHnsASHvILAAQ&amp;bvm=bv.59378465,d.eW0&amp;psig=AFQjCNG0ykIQpeMCzgLN-0_Hi1CqThyZDg&amp;ust=1389813093714214"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8.tmp"/><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7.tm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cX4AXHe5Yak" TargetMode="External"/><Relationship Id="rId3" Type="http://schemas.openxmlformats.org/officeDocument/2006/relationships/notesSlide" Target="../notesSlides/notesSlide7.xml"/><Relationship Id="rId7" Type="http://schemas.openxmlformats.org/officeDocument/2006/relationships/hyperlink" Target="https://www.youtube.com/watch?v=cOrfDxQdEY4" TargetMode="Externa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hyperlink" Target="https://www.youtube.com/watch?v=gi5qzVlPK2Q&amp;t=34s" TargetMode="External"/><Relationship Id="rId5" Type="http://schemas.openxmlformats.org/officeDocument/2006/relationships/hyperlink" Target="https://www.screencast.com/t/oaoysdg4ef" TargetMode="External"/><Relationship Id="rId4" Type="http://schemas.openxmlformats.org/officeDocument/2006/relationships/hyperlink" Target="https://support.cypherworx.com/solution/articles/4000137266-collabornation-site-re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2388" y="1725613"/>
            <a:ext cx="3001962"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5"/>
          <p:cNvSpPr txBox="1">
            <a:spLocks noChangeArrowheads="1"/>
          </p:cNvSpPr>
          <p:nvPr/>
        </p:nvSpPr>
        <p:spPr bwMode="auto">
          <a:xfrm>
            <a:off x="4887913" y="2071688"/>
            <a:ext cx="302736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3600" b="1">
                <a:solidFill>
                  <a:srgbClr val="F47C45"/>
                </a:solidFill>
              </a:rPr>
              <a:t>Administrators</a:t>
            </a:r>
          </a:p>
          <a:p>
            <a:pPr algn="ctr" eaLnBrk="1" hangingPunct="1"/>
            <a:r>
              <a:rPr lang="en-US" altLang="en-US" sz="3600" b="1">
                <a:solidFill>
                  <a:srgbClr val="F47C45"/>
                </a:solidFill>
              </a:rPr>
              <a:t>Users Group</a:t>
            </a:r>
          </a:p>
          <a:p>
            <a:pPr algn="ctr" eaLnBrk="1" hangingPunct="1"/>
            <a:r>
              <a:rPr lang="en-US" altLang="en-US" sz="3600" b="1">
                <a:solidFill>
                  <a:srgbClr val="F47C45"/>
                </a:solidFill>
              </a:rPr>
              <a:t>Meeting</a:t>
            </a:r>
          </a:p>
        </p:txBody>
      </p:sp>
      <p:pic>
        <p:nvPicPr>
          <p:cNvPr id="13316"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5525" y="3895725"/>
            <a:ext cx="31337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032670" y="6128657"/>
            <a:ext cx="968535" cy="369332"/>
          </a:xfrm>
          <a:prstGeom prst="rect">
            <a:avLst/>
          </a:prstGeom>
          <a:noFill/>
        </p:spPr>
        <p:txBody>
          <a:bodyPr wrap="none" rtlCol="0">
            <a:spAutoFit/>
          </a:bodyPr>
          <a:lstStyle/>
          <a:p>
            <a:r>
              <a:rPr lang="en-US" b="1" dirty="0" smtClean="0">
                <a:solidFill>
                  <a:schemeClr val="bg1"/>
                </a:solidFill>
              </a:rPr>
              <a:t>4/17/19</a:t>
            </a:r>
            <a:endParaRPr lang="en-US" b="1" dirty="0">
              <a:solidFill>
                <a:schemeClr val="bg1"/>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45254" y="291858"/>
            <a:ext cx="3965609" cy="523220"/>
          </a:xfrm>
          <a:prstGeom prst="rect">
            <a:avLst/>
          </a:prstGeom>
          <a:noFill/>
        </p:spPr>
        <p:txBody>
          <a:bodyPr wrap="square" rtlCol="0">
            <a:spAutoFit/>
          </a:bodyPr>
          <a:lstStyle/>
          <a:p>
            <a:r>
              <a:rPr lang="en-US" sz="2800" b="1" dirty="0" smtClean="0">
                <a:solidFill>
                  <a:prstClr val="black"/>
                </a:solidFill>
              </a:rPr>
              <a:t>Courses You Create</a:t>
            </a:r>
            <a:endParaRPr lang="en-US" sz="2800" b="1" dirty="0">
              <a:solidFill>
                <a:prstClr val="black"/>
              </a:solidFill>
            </a:endParaRPr>
          </a:p>
        </p:txBody>
      </p:sp>
      <p:sp>
        <p:nvSpPr>
          <p:cNvPr id="2" name="TextBox 1"/>
          <p:cNvSpPr txBox="1"/>
          <p:nvPr/>
        </p:nvSpPr>
        <p:spPr>
          <a:xfrm>
            <a:off x="372140" y="1086956"/>
            <a:ext cx="8338723" cy="4524315"/>
          </a:xfrm>
          <a:prstGeom prst="rect">
            <a:avLst/>
          </a:prstGeom>
          <a:noFill/>
        </p:spPr>
        <p:txBody>
          <a:bodyPr wrap="square" numCol="1" rtlCol="0">
            <a:spAutoFit/>
          </a:bodyPr>
          <a:lstStyle/>
          <a:p>
            <a:r>
              <a:rPr lang="en-US" sz="1600" dirty="0" smtClean="0"/>
              <a:t>If you are creating your own courses using a course creation software such as Articulate Storyline or Articulate Rise and need us to load your course for you, we need to have the answers to the following questions.</a:t>
            </a:r>
          </a:p>
          <a:p>
            <a:endParaRPr lang="en-US" sz="1600" dirty="0"/>
          </a:p>
          <a:p>
            <a:pPr marL="342900" indent="-342900">
              <a:buFont typeface="+mj-lt"/>
              <a:buAutoNum type="arabicPeriod"/>
            </a:pPr>
            <a:r>
              <a:rPr lang="en-US" sz="1600" dirty="0" smtClean="0"/>
              <a:t>Course title  </a:t>
            </a:r>
          </a:p>
          <a:p>
            <a:pPr marL="342900" indent="-342900">
              <a:buFont typeface="+mj-lt"/>
              <a:buAutoNum type="arabicPeriod"/>
            </a:pPr>
            <a:r>
              <a:rPr lang="en-US" sz="1600" dirty="0" smtClean="0"/>
              <a:t>Are </a:t>
            </a:r>
            <a:r>
              <a:rPr lang="en-US" sz="1600" dirty="0"/>
              <a:t>there prerequisites (if there are, then they'd need to be supplied as well) </a:t>
            </a:r>
            <a:endParaRPr lang="en-US" sz="1600" dirty="0" smtClean="0"/>
          </a:p>
          <a:p>
            <a:pPr marL="342900" indent="-342900">
              <a:buFont typeface="+mj-lt"/>
              <a:buAutoNum type="arabicPeriod"/>
            </a:pPr>
            <a:r>
              <a:rPr lang="en-US" sz="1600" dirty="0" smtClean="0"/>
              <a:t>Is there an image that will show up when someone takes the course? Is so, I'll need that in jpg form.  </a:t>
            </a:r>
          </a:p>
          <a:p>
            <a:pPr marL="342900" indent="-342900">
              <a:buFont typeface="+mj-lt"/>
              <a:buAutoNum type="arabicPeriod"/>
            </a:pPr>
            <a:r>
              <a:rPr lang="en-US" sz="1600" dirty="0" smtClean="0"/>
              <a:t>What </a:t>
            </a:r>
            <a:r>
              <a:rPr lang="en-US" sz="1600" dirty="0"/>
              <a:t>is the Course Availability? (This is how long - in weeks - a client has to take the course). </a:t>
            </a:r>
            <a:endParaRPr lang="en-US" sz="1600" dirty="0" smtClean="0"/>
          </a:p>
          <a:p>
            <a:pPr marL="342900" indent="-342900">
              <a:buFont typeface="+mj-lt"/>
              <a:buAutoNum type="arabicPeriod"/>
            </a:pPr>
            <a:r>
              <a:rPr lang="en-US" sz="1600" dirty="0" smtClean="0"/>
              <a:t>Course </a:t>
            </a:r>
            <a:r>
              <a:rPr lang="en-US" sz="1600" dirty="0"/>
              <a:t>length (how long in hours)  </a:t>
            </a:r>
          </a:p>
          <a:p>
            <a:pPr marL="342900" indent="-342900">
              <a:buFont typeface="+mj-lt"/>
              <a:buAutoNum type="arabicPeriod"/>
            </a:pPr>
            <a:r>
              <a:rPr lang="en-US" sz="1600" dirty="0" smtClean="0"/>
              <a:t>Course Description</a:t>
            </a:r>
            <a:r>
              <a:rPr lang="en-US" sz="1600" dirty="0"/>
              <a:t> </a:t>
            </a:r>
            <a:endParaRPr lang="en-US" sz="1600" dirty="0" smtClean="0"/>
          </a:p>
          <a:p>
            <a:pPr marL="342900" indent="-342900">
              <a:buFont typeface="+mj-lt"/>
              <a:buAutoNum type="arabicPeriod"/>
            </a:pPr>
            <a:r>
              <a:rPr lang="en-US" sz="1600" dirty="0" smtClean="0"/>
              <a:t>What </a:t>
            </a:r>
            <a:r>
              <a:rPr lang="en-US" sz="1600" dirty="0"/>
              <a:t>catalog you want the course to go </a:t>
            </a:r>
            <a:r>
              <a:rPr lang="en-US" sz="1600" dirty="0" smtClean="0"/>
              <a:t>in?</a:t>
            </a:r>
            <a:endParaRPr lang="en-US" sz="1600" dirty="0"/>
          </a:p>
          <a:p>
            <a:pPr marL="342900" indent="-342900">
              <a:buFont typeface="+mj-lt"/>
              <a:buAutoNum type="arabicPeriod"/>
            </a:pPr>
            <a:r>
              <a:rPr lang="en-US" sz="1600" dirty="0"/>
              <a:t>If there is a test, what's the mastery score  </a:t>
            </a:r>
          </a:p>
          <a:p>
            <a:pPr marL="342900" indent="-342900">
              <a:buFont typeface="+mj-lt"/>
              <a:buAutoNum type="arabicPeriod"/>
            </a:pPr>
            <a:r>
              <a:rPr lang="en-US" sz="1600" dirty="0"/>
              <a:t>If there is a certificate, does it need to populate on "passed" or "completed"  </a:t>
            </a:r>
          </a:p>
          <a:p>
            <a:pPr marL="342900" indent="-342900">
              <a:buFont typeface="+mj-lt"/>
              <a:buAutoNum type="arabicPeriod"/>
            </a:pPr>
            <a:r>
              <a:rPr lang="en-US" sz="1600" dirty="0"/>
              <a:t>If there is a quiz, please provide me with the answers.  </a:t>
            </a:r>
            <a:endParaRPr lang="en-US" sz="1600" dirty="0" smtClean="0"/>
          </a:p>
          <a:p>
            <a:endParaRPr lang="en-US" sz="1600" dirty="0"/>
          </a:p>
          <a:p>
            <a:r>
              <a:rPr lang="en-US" sz="1600" dirty="0" smtClean="0"/>
              <a:t>There is also an article in our support hub about using your own courses in your site:</a:t>
            </a:r>
          </a:p>
          <a:p>
            <a:r>
              <a:rPr lang="en-US" sz="1600" dirty="0" smtClean="0">
                <a:hlinkClick r:id="rId4"/>
              </a:rPr>
              <a:t>How to create courses and upload them to your site</a:t>
            </a:r>
            <a:endParaRPr lang="en-US" dirty="0"/>
          </a:p>
        </p:txBody>
      </p:sp>
    </p:spTree>
    <p:custDataLst>
      <p:tags r:id="rId1"/>
    </p:custDataLst>
    <p:extLst>
      <p:ext uri="{BB962C8B-B14F-4D97-AF65-F5344CB8AC3E}">
        <p14:creationId xmlns:p14="http://schemas.microsoft.com/office/powerpoint/2010/main" val="2706405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69" y="1104900"/>
            <a:ext cx="3943982" cy="4793561"/>
          </a:xfrm>
          <a:prstGeom prst="rect">
            <a:avLst/>
          </a:prstGeom>
          <a:ln>
            <a:solidFill>
              <a:schemeClr val="bg1">
                <a:lumMod val="50000"/>
              </a:schemeClr>
            </a:solidFill>
          </a:ln>
        </p:spPr>
      </p:pic>
      <p:sp>
        <p:nvSpPr>
          <p:cNvPr id="3" name="TextBox 2"/>
          <p:cNvSpPr txBox="1"/>
          <p:nvPr/>
        </p:nvSpPr>
        <p:spPr>
          <a:xfrm>
            <a:off x="4895059" y="481626"/>
            <a:ext cx="3886804" cy="523220"/>
          </a:xfrm>
          <a:prstGeom prst="rect">
            <a:avLst/>
          </a:prstGeom>
          <a:noFill/>
        </p:spPr>
        <p:txBody>
          <a:bodyPr wrap="square" rtlCol="0">
            <a:spAutoFit/>
          </a:bodyPr>
          <a:lstStyle/>
          <a:p>
            <a:r>
              <a:rPr lang="en-US" sz="2800" b="1" dirty="0" smtClean="0">
                <a:solidFill>
                  <a:prstClr val="black"/>
                </a:solidFill>
              </a:rPr>
              <a:t>Browser/Flash Info</a:t>
            </a:r>
            <a:endParaRPr lang="en-US" sz="2800" b="1" dirty="0">
              <a:solidFill>
                <a:prstClr val="black"/>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5059" y="1200150"/>
            <a:ext cx="3809074" cy="27908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704861" y="4767363"/>
            <a:ext cx="4267200" cy="646331"/>
          </a:xfrm>
          <a:prstGeom prst="rect">
            <a:avLst/>
          </a:prstGeom>
          <a:noFill/>
        </p:spPr>
        <p:txBody>
          <a:bodyPr wrap="square" rtlCol="0">
            <a:spAutoFit/>
          </a:bodyPr>
          <a:lstStyle/>
          <a:p>
            <a:r>
              <a:rPr lang="en-US" dirty="0" smtClean="0">
                <a:solidFill>
                  <a:prstClr val="black"/>
                </a:solidFill>
              </a:rPr>
              <a:t>Visit the Support Hub to see the full article: </a:t>
            </a:r>
            <a:r>
              <a:rPr lang="en-US" dirty="0" err="1" smtClean="0">
                <a:solidFill>
                  <a:prstClr val="black"/>
                </a:solidFill>
                <a:hlinkClick r:id="rId6"/>
              </a:rPr>
              <a:t>CollaborNation</a:t>
            </a:r>
            <a:r>
              <a:rPr lang="en-US" dirty="0" smtClean="0">
                <a:solidFill>
                  <a:prstClr val="black"/>
                </a:solidFill>
                <a:hlinkClick r:id="rId6"/>
              </a:rPr>
              <a:t> System Requirements</a:t>
            </a:r>
            <a:endParaRPr lang="en-US" dirty="0">
              <a:solidFill>
                <a:prstClr val="black"/>
              </a:solidFill>
            </a:endParaRPr>
          </a:p>
        </p:txBody>
      </p:sp>
    </p:spTree>
    <p:custDataLst>
      <p:tags r:id="rId1"/>
    </p:custDataLst>
    <p:extLst>
      <p:ext uri="{BB962C8B-B14F-4D97-AF65-F5344CB8AC3E}">
        <p14:creationId xmlns:p14="http://schemas.microsoft.com/office/powerpoint/2010/main" val="895461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7624" y="300703"/>
            <a:ext cx="4020526" cy="646331"/>
          </a:xfrm>
          <a:prstGeom prst="rect">
            <a:avLst/>
          </a:prstGeom>
          <a:noFill/>
        </p:spPr>
        <p:txBody>
          <a:bodyPr wrap="square" rtlCol="0">
            <a:spAutoFit/>
          </a:bodyPr>
          <a:lstStyle/>
          <a:p>
            <a:r>
              <a:rPr lang="en-US" sz="3600" b="1" dirty="0" smtClean="0">
                <a:solidFill>
                  <a:prstClr val="black"/>
                </a:solidFill>
              </a:rPr>
              <a:t>Events: front-facing</a:t>
            </a:r>
            <a:endParaRPr lang="en-US" sz="3600" b="1" dirty="0">
              <a:solidFill>
                <a:prstClr val="black"/>
              </a:solidFill>
            </a:endParaRPr>
          </a:p>
        </p:txBody>
      </p:sp>
      <p:sp>
        <p:nvSpPr>
          <p:cNvPr id="3" name="TextBox 2"/>
          <p:cNvSpPr txBox="1"/>
          <p:nvPr/>
        </p:nvSpPr>
        <p:spPr>
          <a:xfrm>
            <a:off x="191263" y="1058566"/>
            <a:ext cx="8752115" cy="2123658"/>
          </a:xfrm>
          <a:prstGeom prst="rect">
            <a:avLst/>
          </a:prstGeom>
          <a:noFill/>
        </p:spPr>
        <p:txBody>
          <a:bodyPr wrap="square" rtlCol="0">
            <a:spAutoFit/>
          </a:bodyPr>
          <a:lstStyle/>
          <a:p>
            <a:r>
              <a:rPr lang="en-US" dirty="0" smtClean="0">
                <a:solidFill>
                  <a:prstClr val="black"/>
                </a:solidFill>
              </a:rPr>
              <a:t>You do not need to be logged in to the site to find out about an Event! Creators of Events can simply copy the Event link and email it directly or send the link out to site members using the Notifications feature.</a:t>
            </a:r>
          </a:p>
          <a:p>
            <a:endParaRPr lang="en-US" dirty="0" smtClean="0">
              <a:solidFill>
                <a:prstClr val="black"/>
              </a:solidFill>
            </a:endParaRPr>
          </a:p>
          <a:p>
            <a:endParaRPr lang="en-US" dirty="0">
              <a:solidFill>
                <a:prstClr val="black"/>
              </a:solidFill>
            </a:endParaRPr>
          </a:p>
          <a:p>
            <a:r>
              <a:rPr lang="en-US" sz="1400" dirty="0" smtClean="0">
                <a:solidFill>
                  <a:prstClr val="black"/>
                </a:solidFill>
              </a:rPr>
              <a:t>The email will contain a link</a:t>
            </a:r>
          </a:p>
          <a:p>
            <a:r>
              <a:rPr lang="en-US" sz="1400" dirty="0" smtClean="0">
                <a:solidFill>
                  <a:prstClr val="black"/>
                </a:solidFill>
              </a:rPr>
              <a:t>for the invitee to view the event.</a:t>
            </a:r>
          </a:p>
          <a:p>
            <a:r>
              <a:rPr lang="en-US" sz="1400" dirty="0" smtClean="0">
                <a:solidFill>
                  <a:prstClr val="black"/>
                </a:solidFill>
              </a:rPr>
              <a:t>       Sample:</a:t>
            </a:r>
            <a:endParaRPr lang="en-US" sz="1400" dirty="0">
              <a:solidFill>
                <a:prstClr val="black"/>
              </a:solidFill>
            </a:endParaRPr>
          </a:p>
        </p:txBody>
      </p:sp>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935" y="1702630"/>
            <a:ext cx="3649997" cy="3572464"/>
          </a:xfrm>
          <a:prstGeom prst="rect">
            <a:avLst/>
          </a:prstGeom>
        </p:spPr>
      </p:pic>
      <p:sp>
        <p:nvSpPr>
          <p:cNvPr id="12" name="TextBox 11"/>
          <p:cNvSpPr txBox="1"/>
          <p:nvPr/>
        </p:nvSpPr>
        <p:spPr>
          <a:xfrm>
            <a:off x="191262" y="5396013"/>
            <a:ext cx="8752115" cy="369332"/>
          </a:xfrm>
          <a:prstGeom prst="rect">
            <a:avLst/>
          </a:prstGeom>
          <a:noFill/>
        </p:spPr>
        <p:txBody>
          <a:bodyPr wrap="square" rtlCol="0">
            <a:spAutoFit/>
          </a:bodyPr>
          <a:lstStyle/>
          <a:p>
            <a:pPr algn="ctr"/>
            <a:r>
              <a:rPr lang="en-US" dirty="0" smtClean="0">
                <a:solidFill>
                  <a:prstClr val="black"/>
                </a:solidFill>
              </a:rPr>
              <a:t>Visit the Support Hub to see the full article: </a:t>
            </a:r>
            <a:r>
              <a:rPr lang="en-US" dirty="0" smtClean="0">
                <a:solidFill>
                  <a:prstClr val="black"/>
                </a:solidFill>
                <a:hlinkClick r:id="rId5"/>
              </a:rPr>
              <a:t>Making Events front-facing</a:t>
            </a:r>
            <a:endParaRPr lang="en-US" dirty="0">
              <a:solidFill>
                <a:prstClr val="black"/>
              </a:solidFill>
            </a:endParaRPr>
          </a:p>
        </p:txBody>
      </p:sp>
      <p:sp>
        <p:nvSpPr>
          <p:cNvPr id="13" name="Right Arrow 12"/>
          <p:cNvSpPr/>
          <p:nvPr/>
        </p:nvSpPr>
        <p:spPr>
          <a:xfrm rot="10800000">
            <a:off x="7701932" y="4781588"/>
            <a:ext cx="840381"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133" y="3180100"/>
            <a:ext cx="2050774" cy="1603613"/>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13186873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7482" y="322980"/>
            <a:ext cx="1539173" cy="646331"/>
          </a:xfrm>
          <a:prstGeom prst="rect">
            <a:avLst/>
          </a:prstGeom>
          <a:noFill/>
        </p:spPr>
        <p:txBody>
          <a:bodyPr wrap="square" rtlCol="0">
            <a:spAutoFit/>
          </a:bodyPr>
          <a:lstStyle/>
          <a:p>
            <a:r>
              <a:rPr lang="en-US" sz="3600" b="1" dirty="0" smtClean="0">
                <a:solidFill>
                  <a:prstClr val="black"/>
                </a:solidFill>
              </a:rPr>
              <a:t>Events</a:t>
            </a:r>
            <a:endParaRPr lang="en-US" sz="3600" b="1" dirty="0">
              <a:solidFill>
                <a:prstClr val="black"/>
              </a:solidFill>
            </a:endParaRPr>
          </a:p>
        </p:txBody>
      </p:sp>
      <p:sp>
        <p:nvSpPr>
          <p:cNvPr id="3" name="TextBox 2"/>
          <p:cNvSpPr txBox="1"/>
          <p:nvPr/>
        </p:nvSpPr>
        <p:spPr>
          <a:xfrm>
            <a:off x="223162" y="1117764"/>
            <a:ext cx="8708572" cy="369332"/>
          </a:xfrm>
          <a:prstGeom prst="rect">
            <a:avLst/>
          </a:prstGeom>
          <a:noFill/>
        </p:spPr>
        <p:txBody>
          <a:bodyPr wrap="square" rtlCol="0">
            <a:spAutoFit/>
          </a:bodyPr>
          <a:lstStyle/>
          <a:p>
            <a:r>
              <a:rPr lang="en-US" dirty="0" smtClean="0">
                <a:solidFill>
                  <a:prstClr val="black"/>
                </a:solidFill>
              </a:rPr>
              <a:t>Learners now receive an email confirmation when they register into an event.</a:t>
            </a:r>
            <a:endParaRPr lang="en-US" dirty="0">
              <a:solidFill>
                <a:prstClr val="black"/>
              </a:solidFill>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259" y="1607843"/>
            <a:ext cx="6106377" cy="323895"/>
          </a:xfrm>
          <a:prstGeom prst="rect">
            <a:avLst/>
          </a:prstGeom>
          <a:ln>
            <a:solidFill>
              <a:schemeClr val="bg1">
                <a:lumMod val="50000"/>
              </a:schemeClr>
            </a:solidFill>
          </a:ln>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8015" y="2107897"/>
            <a:ext cx="3118866" cy="3803174"/>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26735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7482" y="322980"/>
            <a:ext cx="1539173" cy="646331"/>
          </a:xfrm>
          <a:prstGeom prst="rect">
            <a:avLst/>
          </a:prstGeom>
          <a:noFill/>
        </p:spPr>
        <p:txBody>
          <a:bodyPr wrap="square" rtlCol="0">
            <a:spAutoFit/>
          </a:bodyPr>
          <a:lstStyle/>
          <a:p>
            <a:r>
              <a:rPr lang="en-US" sz="3600" b="1" dirty="0" smtClean="0">
                <a:solidFill>
                  <a:prstClr val="black"/>
                </a:solidFill>
              </a:rPr>
              <a:t>Events</a:t>
            </a:r>
            <a:endParaRPr lang="en-US" sz="3600" b="1" dirty="0">
              <a:solidFill>
                <a:prstClr val="black"/>
              </a:solidFill>
            </a:endParaRPr>
          </a:p>
        </p:txBody>
      </p:sp>
      <p:sp>
        <p:nvSpPr>
          <p:cNvPr id="3" name="TextBox 2"/>
          <p:cNvSpPr txBox="1"/>
          <p:nvPr/>
        </p:nvSpPr>
        <p:spPr>
          <a:xfrm>
            <a:off x="223162" y="1117764"/>
            <a:ext cx="8708572" cy="646331"/>
          </a:xfrm>
          <a:prstGeom prst="rect">
            <a:avLst/>
          </a:prstGeom>
          <a:noFill/>
        </p:spPr>
        <p:txBody>
          <a:bodyPr wrap="square" rtlCol="0">
            <a:spAutoFit/>
          </a:bodyPr>
          <a:lstStyle/>
          <a:p>
            <a:r>
              <a:rPr lang="en-US" dirty="0" smtClean="0">
                <a:solidFill>
                  <a:prstClr val="black"/>
                </a:solidFill>
              </a:rPr>
              <a:t>Remember that Public Events can be seen in the Course Catalog in the </a:t>
            </a:r>
            <a:r>
              <a:rPr lang="en-US" b="1" dirty="0" smtClean="0">
                <a:solidFill>
                  <a:prstClr val="black"/>
                </a:solidFill>
              </a:rPr>
              <a:t>Live Training </a:t>
            </a:r>
            <a:r>
              <a:rPr lang="en-US" dirty="0" smtClean="0">
                <a:solidFill>
                  <a:prstClr val="black"/>
                </a:solidFill>
              </a:rPr>
              <a:t>category.</a:t>
            </a:r>
            <a:endParaRPr lang="en-US" dirty="0">
              <a:solidFill>
                <a:prstClr val="black"/>
              </a:solidFill>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319" y="1637482"/>
            <a:ext cx="3260257" cy="4176621"/>
          </a:xfrm>
          <a:prstGeom prst="rect">
            <a:avLst/>
          </a:prstGeom>
          <a:ln>
            <a:solidFill>
              <a:schemeClr val="bg1">
                <a:lumMod val="50000"/>
              </a:schemeClr>
            </a:solidFill>
          </a:ln>
        </p:spPr>
      </p:pic>
      <p:sp>
        <p:nvSpPr>
          <p:cNvPr id="7" name="Right Arrow 6"/>
          <p:cNvSpPr/>
          <p:nvPr/>
        </p:nvSpPr>
        <p:spPr>
          <a:xfrm rot="10800000">
            <a:off x="5875685" y="2359541"/>
            <a:ext cx="840381"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4099678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Adding Learners</a:t>
            </a:r>
            <a:endParaRPr lang="en-US" sz="3600" b="1" dirty="0">
              <a:solidFill>
                <a:prstClr val="black"/>
              </a:solidFill>
            </a:endParaRPr>
          </a:p>
        </p:txBody>
      </p:sp>
      <p:sp>
        <p:nvSpPr>
          <p:cNvPr id="3" name="TextBox 2"/>
          <p:cNvSpPr txBox="1"/>
          <p:nvPr/>
        </p:nvSpPr>
        <p:spPr>
          <a:xfrm>
            <a:off x="295273" y="1313249"/>
            <a:ext cx="8531951" cy="923330"/>
          </a:xfrm>
          <a:prstGeom prst="rect">
            <a:avLst/>
          </a:prstGeom>
          <a:noFill/>
        </p:spPr>
        <p:txBody>
          <a:bodyPr wrap="square" rtlCol="0">
            <a:spAutoFit/>
          </a:bodyPr>
          <a:lstStyle/>
          <a:p>
            <a:r>
              <a:rPr lang="en-US" dirty="0" smtClean="0">
                <a:solidFill>
                  <a:prstClr val="black"/>
                </a:solidFill>
              </a:rPr>
              <a:t>The Learners section with tools for setting up accounts has been rearranged. You can now send invitations to register and the single form and “add multiples” options are now two separate buttons:</a:t>
            </a:r>
            <a:endParaRPr lang="en-US" dirty="0">
              <a:solidFill>
                <a:prstClr val="black"/>
              </a:solidFill>
            </a:endParaRP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007" y="2408985"/>
            <a:ext cx="5782482" cy="2467319"/>
          </a:xfrm>
          <a:prstGeom prst="rect">
            <a:avLst/>
          </a:prstGeom>
        </p:spPr>
      </p:pic>
    </p:spTree>
    <p:custDataLst>
      <p:tags r:id="rId1"/>
    </p:custDataLst>
    <p:extLst>
      <p:ext uri="{BB962C8B-B14F-4D97-AF65-F5344CB8AC3E}">
        <p14:creationId xmlns:p14="http://schemas.microsoft.com/office/powerpoint/2010/main" val="3184119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272" y="1078564"/>
            <a:ext cx="8531951" cy="923330"/>
          </a:xfrm>
          <a:prstGeom prst="rect">
            <a:avLst/>
          </a:prstGeom>
          <a:noFill/>
        </p:spPr>
        <p:txBody>
          <a:bodyPr wrap="square" rtlCol="0">
            <a:spAutoFit/>
          </a:bodyPr>
          <a:lstStyle/>
          <a:p>
            <a:r>
              <a:rPr lang="en-US" dirty="0" smtClean="0">
                <a:solidFill>
                  <a:prstClr val="black"/>
                </a:solidFill>
              </a:rPr>
              <a:t>You can add one or more email addresses and send a note out to invite people to register into your site. The invitations sent and the results can be seen when you select the INVITATIONS SENT button.</a:t>
            </a:r>
            <a:endParaRPr lang="en-US" dirty="0">
              <a:solidFill>
                <a:prstClr val="black"/>
              </a:solidFill>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2301" y="2107138"/>
            <a:ext cx="6418613" cy="3319442"/>
          </a:xfrm>
          <a:prstGeom prst="rect">
            <a:avLst/>
          </a:prstGeom>
          <a:ln>
            <a:solidFill>
              <a:schemeClr val="bg1">
                <a:lumMod val="50000"/>
              </a:schemeClr>
            </a:solidFill>
          </a:ln>
        </p:spPr>
      </p:pic>
      <p:sp>
        <p:nvSpPr>
          <p:cNvPr id="8" name="TextBox 7"/>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Inviting Learners</a:t>
            </a:r>
            <a:endParaRPr lang="en-US" sz="3600" b="1" dirty="0">
              <a:solidFill>
                <a:prstClr val="black"/>
              </a:solidFill>
            </a:endParaRPr>
          </a:p>
        </p:txBody>
      </p:sp>
    </p:spTree>
    <p:custDataLst>
      <p:tags r:id="rId1"/>
    </p:custDataLst>
    <p:extLst>
      <p:ext uri="{BB962C8B-B14F-4D97-AF65-F5344CB8AC3E}">
        <p14:creationId xmlns:p14="http://schemas.microsoft.com/office/powerpoint/2010/main" val="611256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272" y="1078564"/>
            <a:ext cx="8531951" cy="369332"/>
          </a:xfrm>
          <a:prstGeom prst="rect">
            <a:avLst/>
          </a:prstGeom>
          <a:noFill/>
        </p:spPr>
        <p:txBody>
          <a:bodyPr wrap="square" rtlCol="0">
            <a:spAutoFit/>
          </a:bodyPr>
          <a:lstStyle/>
          <a:p>
            <a:r>
              <a:rPr lang="en-US" dirty="0" smtClean="0">
                <a:solidFill>
                  <a:prstClr val="black"/>
                </a:solidFill>
              </a:rPr>
              <a:t>View of the Invitations Sent section:</a:t>
            </a:r>
            <a:endParaRPr lang="en-US" dirty="0">
              <a:solidFill>
                <a:prstClr val="black"/>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36" y="1561839"/>
            <a:ext cx="8802328" cy="3734321"/>
          </a:xfrm>
          <a:prstGeom prst="rect">
            <a:avLst/>
          </a:prstGeom>
        </p:spPr>
      </p:pic>
      <p:sp>
        <p:nvSpPr>
          <p:cNvPr id="8" name="TextBox 7"/>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Inviting Learners</a:t>
            </a:r>
            <a:endParaRPr lang="en-US" sz="3600" b="1" dirty="0">
              <a:solidFill>
                <a:prstClr val="black"/>
              </a:solidFill>
            </a:endParaRPr>
          </a:p>
        </p:txBody>
      </p:sp>
    </p:spTree>
    <p:custDataLst>
      <p:tags r:id="rId1"/>
    </p:custDataLst>
    <p:extLst>
      <p:ext uri="{BB962C8B-B14F-4D97-AF65-F5344CB8AC3E}">
        <p14:creationId xmlns:p14="http://schemas.microsoft.com/office/powerpoint/2010/main" val="1165019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272" y="1078564"/>
            <a:ext cx="8531951" cy="923330"/>
          </a:xfrm>
          <a:prstGeom prst="rect">
            <a:avLst/>
          </a:prstGeom>
          <a:noFill/>
        </p:spPr>
        <p:txBody>
          <a:bodyPr wrap="square" rtlCol="0">
            <a:spAutoFit/>
          </a:bodyPr>
          <a:lstStyle/>
          <a:p>
            <a:r>
              <a:rPr lang="en-US" dirty="0" smtClean="0">
                <a:solidFill>
                  <a:prstClr val="black"/>
                </a:solidFill>
              </a:rPr>
              <a:t>An email will be sent from admin@collabornation.net. Selecting the “Join” button will take the invitee to the registration page, where the email field will already be filled in and the rest of the form needs to be completed:</a:t>
            </a:r>
            <a:endParaRPr lang="en-US" dirty="0">
              <a:solidFill>
                <a:prstClr val="black"/>
              </a:solidFill>
            </a:endParaRPr>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26" y="2315695"/>
            <a:ext cx="3092278" cy="2333218"/>
          </a:xfrm>
          <a:prstGeom prst="rect">
            <a:avLst/>
          </a:prstGeom>
          <a:ln>
            <a:solidFill>
              <a:schemeClr val="bg1">
                <a:lumMod val="50000"/>
              </a:schemeClr>
            </a:solidFill>
          </a:ln>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7744" y="1851293"/>
            <a:ext cx="3203022" cy="3720566"/>
          </a:xfrm>
          <a:prstGeom prst="rect">
            <a:avLst/>
          </a:prstGeom>
          <a:ln>
            <a:solidFill>
              <a:schemeClr val="bg1">
                <a:lumMod val="50000"/>
              </a:schemeClr>
            </a:solidFill>
          </a:ln>
        </p:spPr>
      </p:pic>
      <p:sp>
        <p:nvSpPr>
          <p:cNvPr id="8" name="Right Arrow 7"/>
          <p:cNvSpPr/>
          <p:nvPr/>
        </p:nvSpPr>
        <p:spPr>
          <a:xfrm>
            <a:off x="2458982" y="3812326"/>
            <a:ext cx="2102265" cy="3067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Inviting Learners</a:t>
            </a:r>
            <a:endParaRPr lang="en-US" sz="3600" b="1" dirty="0">
              <a:solidFill>
                <a:prstClr val="black"/>
              </a:solidFill>
            </a:endParaRPr>
          </a:p>
        </p:txBody>
      </p:sp>
    </p:spTree>
    <p:custDataLst>
      <p:tags r:id="rId1"/>
    </p:custDataLst>
    <p:extLst>
      <p:ext uri="{BB962C8B-B14F-4D97-AF65-F5344CB8AC3E}">
        <p14:creationId xmlns:p14="http://schemas.microsoft.com/office/powerpoint/2010/main" val="3737861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52" y="1582766"/>
            <a:ext cx="8531951" cy="2585323"/>
          </a:xfrm>
          <a:prstGeom prst="rect">
            <a:avLst/>
          </a:prstGeom>
          <a:noFill/>
        </p:spPr>
        <p:txBody>
          <a:bodyPr wrap="square" rtlCol="0">
            <a:spAutoFit/>
          </a:bodyPr>
          <a:lstStyle/>
          <a:p>
            <a:r>
              <a:rPr lang="en-US" dirty="0" smtClean="0">
                <a:solidFill>
                  <a:prstClr val="black"/>
                </a:solidFill>
              </a:rPr>
              <a:t>Admins can create accounts for their learners, either in bulk or one at a time.</a:t>
            </a:r>
          </a:p>
          <a:p>
            <a:r>
              <a:rPr lang="en-US" dirty="0" smtClean="0">
                <a:solidFill>
                  <a:prstClr val="black"/>
                </a:solidFill>
              </a:rPr>
              <a:t>If adding singly, you can:</a:t>
            </a:r>
          </a:p>
          <a:p>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select a permission level (either Learner or Admin),</a:t>
            </a:r>
          </a:p>
          <a:p>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choose to force a password change at the next sign in or not,</a:t>
            </a:r>
          </a:p>
          <a:p>
            <a:endParaRPr lang="en-US" dirty="0" smtClean="0">
              <a:solidFill>
                <a:prstClr val="black"/>
              </a:solidFill>
            </a:endParaRPr>
          </a:p>
          <a:p>
            <a:pPr marL="285750" indent="-285750">
              <a:buFont typeface="Arial" panose="020B0604020202020204" pitchFamily="34" charset="0"/>
              <a:buChar char="•"/>
            </a:pPr>
            <a:r>
              <a:rPr lang="en-US" dirty="0">
                <a:solidFill>
                  <a:prstClr val="black"/>
                </a:solidFill>
              </a:rPr>
              <a:t>c</a:t>
            </a:r>
            <a:r>
              <a:rPr lang="en-US" dirty="0" smtClean="0">
                <a:solidFill>
                  <a:prstClr val="black"/>
                </a:solidFill>
              </a:rPr>
              <a:t>hoose to send out an email notification (or not) informing the learner of the new account and how to log in.</a:t>
            </a:r>
            <a:endParaRPr lang="en-US" dirty="0">
              <a:solidFill>
                <a:prstClr val="black"/>
              </a:solidFill>
            </a:endParaRPr>
          </a:p>
        </p:txBody>
      </p:sp>
      <p:sp>
        <p:nvSpPr>
          <p:cNvPr id="8" name="TextBox 7"/>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Adding Singly</a:t>
            </a:r>
            <a:endParaRPr lang="en-US" sz="3600" b="1" dirty="0">
              <a:solidFill>
                <a:prstClr val="black"/>
              </a:solidFill>
            </a:endParaRPr>
          </a:p>
        </p:txBody>
      </p:sp>
    </p:spTree>
    <p:custDataLst>
      <p:tags r:id="rId1"/>
    </p:custDataLst>
    <p:extLst>
      <p:ext uri="{BB962C8B-B14F-4D97-AF65-F5344CB8AC3E}">
        <p14:creationId xmlns:p14="http://schemas.microsoft.com/office/powerpoint/2010/main" val="3770039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585290" y="1487576"/>
            <a:ext cx="7839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dirty="0" smtClean="0"/>
              <a:t>Using the Zoom navigation bar, click on Chat to send a question or comment:</a:t>
            </a:r>
            <a:endParaRPr lang="en-US" altLang="en-US" dirty="0"/>
          </a:p>
        </p:txBody>
      </p:sp>
      <p:sp>
        <p:nvSpPr>
          <p:cNvPr id="14341" name="Title 1"/>
          <p:cNvSpPr txBox="1">
            <a:spLocks/>
          </p:cNvSpPr>
          <p:nvPr/>
        </p:nvSpPr>
        <p:spPr bwMode="auto">
          <a:xfrm>
            <a:off x="4419600" y="381000"/>
            <a:ext cx="4572000" cy="631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smtClean="0"/>
              <a:t>Housekeeping</a:t>
            </a:r>
            <a:endParaRPr lang="en-US" altLang="en-US" sz="36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4436" y="2701446"/>
            <a:ext cx="4401164" cy="485843"/>
          </a:xfrm>
          <a:prstGeom prst="rect">
            <a:avLst/>
          </a:prstGeom>
        </p:spPr>
      </p:pic>
      <p:sp>
        <p:nvSpPr>
          <p:cNvPr id="6" name="Right Arrow 5"/>
          <p:cNvSpPr/>
          <p:nvPr/>
        </p:nvSpPr>
        <p:spPr>
          <a:xfrm rot="16200000">
            <a:off x="5117593" y="3622012"/>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107" y="1155853"/>
            <a:ext cx="7434841" cy="4613716"/>
          </a:xfrm>
          <a:prstGeom prst="rect">
            <a:avLst/>
          </a:prstGeom>
          <a:ln>
            <a:solidFill>
              <a:schemeClr val="bg1">
                <a:lumMod val="50000"/>
              </a:schemeClr>
            </a:solidFill>
          </a:ln>
        </p:spPr>
      </p:pic>
      <p:sp>
        <p:nvSpPr>
          <p:cNvPr id="8" name="TextBox 7"/>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Adding Singly</a:t>
            </a:r>
            <a:endParaRPr lang="en-US" sz="3600" b="1" dirty="0">
              <a:solidFill>
                <a:prstClr val="black"/>
              </a:solidFill>
            </a:endParaRPr>
          </a:p>
        </p:txBody>
      </p:sp>
      <p:sp>
        <p:nvSpPr>
          <p:cNvPr id="4" name="Oval 3"/>
          <p:cNvSpPr/>
          <p:nvPr/>
        </p:nvSpPr>
        <p:spPr>
          <a:xfrm>
            <a:off x="461473" y="3384135"/>
            <a:ext cx="1717704" cy="192280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75662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0552" y="1582766"/>
            <a:ext cx="8531951" cy="2862322"/>
          </a:xfrm>
          <a:prstGeom prst="rect">
            <a:avLst/>
          </a:prstGeom>
          <a:noFill/>
        </p:spPr>
        <p:txBody>
          <a:bodyPr wrap="square" rtlCol="0">
            <a:spAutoFit/>
          </a:bodyPr>
          <a:lstStyle/>
          <a:p>
            <a:r>
              <a:rPr lang="en-US" dirty="0" smtClean="0">
                <a:solidFill>
                  <a:prstClr val="black"/>
                </a:solidFill>
              </a:rPr>
              <a:t>When adding multiple accounts at a time, the “Bulk Add Learners” feature provides a template to download. There is always a preview of the uploaded (filled in) template for you to view in order to proofread before committing to the account creation. </a:t>
            </a:r>
          </a:p>
          <a:p>
            <a:endParaRPr lang="en-US" dirty="0">
              <a:solidFill>
                <a:prstClr val="black"/>
              </a:solidFill>
            </a:endParaRPr>
          </a:p>
          <a:p>
            <a:r>
              <a:rPr lang="en-US" dirty="0" smtClean="0">
                <a:solidFill>
                  <a:prstClr val="black"/>
                </a:solidFill>
              </a:rPr>
              <a:t>In this feature, you have these options:</a:t>
            </a:r>
          </a:p>
          <a:p>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choose to force a password change or not the next time the learner signs in,</a:t>
            </a:r>
          </a:p>
          <a:p>
            <a:endParaRPr lang="en-US" dirty="0" smtClean="0">
              <a:solidFill>
                <a:prstClr val="black"/>
              </a:solidFill>
            </a:endParaRPr>
          </a:p>
          <a:p>
            <a:pPr marL="285750" indent="-285750">
              <a:buFont typeface="Arial" panose="020B0604020202020204" pitchFamily="34" charset="0"/>
              <a:buChar char="•"/>
            </a:pPr>
            <a:r>
              <a:rPr lang="en-US" dirty="0">
                <a:solidFill>
                  <a:prstClr val="black"/>
                </a:solidFill>
              </a:rPr>
              <a:t>c</a:t>
            </a:r>
            <a:r>
              <a:rPr lang="en-US" dirty="0" smtClean="0">
                <a:solidFill>
                  <a:prstClr val="black"/>
                </a:solidFill>
              </a:rPr>
              <a:t>hoose to send out an email notification (or not) informing the learners of their new account and how to log in.</a:t>
            </a:r>
            <a:endParaRPr lang="en-US" dirty="0">
              <a:solidFill>
                <a:prstClr val="black"/>
              </a:solidFill>
            </a:endParaRPr>
          </a:p>
        </p:txBody>
      </p:sp>
      <p:sp>
        <p:nvSpPr>
          <p:cNvPr id="8" name="TextBox 7"/>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Adding in bulk</a:t>
            </a:r>
            <a:endParaRPr lang="en-US" sz="3600" b="1" dirty="0">
              <a:solidFill>
                <a:prstClr val="black"/>
              </a:solidFill>
            </a:endParaRPr>
          </a:p>
        </p:txBody>
      </p:sp>
    </p:spTree>
    <p:custDataLst>
      <p:tags r:id="rId1"/>
    </p:custDataLst>
    <p:extLst>
      <p:ext uri="{BB962C8B-B14F-4D97-AF65-F5344CB8AC3E}">
        <p14:creationId xmlns:p14="http://schemas.microsoft.com/office/powerpoint/2010/main" val="1824303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Adding in bulk</a:t>
            </a:r>
            <a:endParaRPr lang="en-US" sz="3600" b="1" dirty="0">
              <a:solidFill>
                <a:prstClr val="black"/>
              </a:solidFill>
            </a:endParaRPr>
          </a:p>
        </p:txBody>
      </p:sp>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63" y="1330819"/>
            <a:ext cx="7682669" cy="3999614"/>
          </a:xfrm>
          <a:prstGeom prst="rect">
            <a:avLst/>
          </a:prstGeom>
          <a:ln>
            <a:solidFill>
              <a:schemeClr val="bg1">
                <a:lumMod val="50000"/>
              </a:schemeClr>
            </a:solidFill>
          </a:ln>
        </p:spPr>
      </p:pic>
      <p:sp>
        <p:nvSpPr>
          <p:cNvPr id="5" name="Oval 4"/>
          <p:cNvSpPr/>
          <p:nvPr/>
        </p:nvSpPr>
        <p:spPr>
          <a:xfrm>
            <a:off x="196553" y="3196127"/>
            <a:ext cx="1717704" cy="184589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14638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Notifications</a:t>
            </a:r>
            <a:endParaRPr lang="en-US" sz="3600" b="1" dirty="0">
              <a:solidFill>
                <a:prstClr val="black"/>
              </a:solidFill>
            </a:endParaRPr>
          </a:p>
        </p:txBody>
      </p:sp>
      <p:sp>
        <p:nvSpPr>
          <p:cNvPr id="3" name="TextBox 2"/>
          <p:cNvSpPr txBox="1"/>
          <p:nvPr/>
        </p:nvSpPr>
        <p:spPr>
          <a:xfrm>
            <a:off x="320911" y="1149540"/>
            <a:ext cx="5960247" cy="1200329"/>
          </a:xfrm>
          <a:prstGeom prst="rect">
            <a:avLst/>
          </a:prstGeom>
          <a:noFill/>
        </p:spPr>
        <p:txBody>
          <a:bodyPr wrap="square" rtlCol="0">
            <a:spAutoFit/>
          </a:bodyPr>
          <a:lstStyle/>
          <a:p>
            <a:r>
              <a:rPr lang="en-US" dirty="0" smtClean="0">
                <a:solidFill>
                  <a:prstClr val="black"/>
                </a:solidFill>
              </a:rPr>
              <a:t>Site-wide vs. personal settings:</a:t>
            </a:r>
          </a:p>
          <a:p>
            <a:r>
              <a:rPr lang="en-US" dirty="0" smtClean="0">
                <a:solidFill>
                  <a:prstClr val="black"/>
                </a:solidFill>
              </a:rPr>
              <a:t>When you open NOTIFICATION SETTINGS in your Admin Tools and scroll to the bottom of the page, you will see the Locking Notifications section. These settings apply site-wide.</a:t>
            </a:r>
            <a:endParaRPr lang="en-US" dirty="0">
              <a:solidFill>
                <a:prstClr val="black"/>
              </a:solidFill>
            </a:endParaRPr>
          </a:p>
        </p:txBody>
      </p:sp>
      <p:pic>
        <p:nvPicPr>
          <p:cNvPr id="4" name="Picture 3"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3662" y="922995"/>
            <a:ext cx="1968182" cy="739334"/>
          </a:xfrm>
          <a:prstGeom prst="rect">
            <a:avLst/>
          </a:prstGeom>
          <a:ln>
            <a:solidFill>
              <a:schemeClr val="bg1">
                <a:lumMod val="50000"/>
              </a:schemeClr>
            </a:solidFill>
          </a:ln>
        </p:spPr>
      </p:pic>
      <p:sp>
        <p:nvSpPr>
          <p:cNvPr id="5" name="Rectangle 4"/>
          <p:cNvSpPr/>
          <p:nvPr/>
        </p:nvSpPr>
        <p:spPr>
          <a:xfrm>
            <a:off x="7622847" y="1063070"/>
            <a:ext cx="692211" cy="68330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211" y="2528032"/>
            <a:ext cx="7530633" cy="327635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2653032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Notifications</a:t>
            </a:r>
            <a:endParaRPr lang="en-US" sz="3600" b="1" dirty="0">
              <a:solidFill>
                <a:prstClr val="black"/>
              </a:solidFill>
            </a:endParaRPr>
          </a:p>
        </p:txBody>
      </p:sp>
      <p:sp>
        <p:nvSpPr>
          <p:cNvPr id="3" name="TextBox 2"/>
          <p:cNvSpPr txBox="1"/>
          <p:nvPr/>
        </p:nvSpPr>
        <p:spPr>
          <a:xfrm>
            <a:off x="320912" y="1149540"/>
            <a:ext cx="8356142" cy="2862322"/>
          </a:xfrm>
          <a:prstGeom prst="rect">
            <a:avLst/>
          </a:prstGeom>
          <a:noFill/>
        </p:spPr>
        <p:txBody>
          <a:bodyPr wrap="square" rtlCol="0">
            <a:spAutoFit/>
          </a:bodyPr>
          <a:lstStyle/>
          <a:p>
            <a:r>
              <a:rPr lang="en-US" dirty="0" smtClean="0">
                <a:solidFill>
                  <a:prstClr val="black"/>
                </a:solidFill>
              </a:rPr>
              <a:t>The site-wide settings set by a Site Admin correspond to what you and your learners see when you set your personal notification preferences either at the button in your admin tool or at the bell icon at the upper right next to your profile icon.</a:t>
            </a:r>
          </a:p>
          <a:p>
            <a:endParaRPr lang="en-US" dirty="0">
              <a:solidFill>
                <a:prstClr val="black"/>
              </a:solidFill>
            </a:endParaRPr>
          </a:p>
          <a:p>
            <a:r>
              <a:rPr lang="en-US" dirty="0" smtClean="0">
                <a:solidFill>
                  <a:prstClr val="black"/>
                </a:solidFill>
              </a:rPr>
              <a:t>In your admin tool:</a:t>
            </a: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r>
              <a:rPr lang="en-US" dirty="0" smtClean="0">
                <a:solidFill>
                  <a:prstClr val="black"/>
                </a:solidFill>
              </a:rPr>
              <a:t>The gear icon when the bell at the upper right of your page is selected:</a:t>
            </a:r>
          </a:p>
          <a:p>
            <a:endParaRPr lang="en-US" dirty="0">
              <a:solidFill>
                <a:prstClr val="black"/>
              </a:solidFill>
            </a:endParaRPr>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740" y="2779541"/>
            <a:ext cx="7648485" cy="341620"/>
          </a:xfrm>
          <a:prstGeom prst="rect">
            <a:avLst/>
          </a:prstGeom>
          <a:ln>
            <a:solidFill>
              <a:schemeClr val="bg1">
                <a:lumMod val="50000"/>
              </a:schemeClr>
            </a:solidFill>
          </a:ln>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740" y="3945116"/>
            <a:ext cx="3648584" cy="847843"/>
          </a:xfrm>
          <a:prstGeom prst="rect">
            <a:avLst/>
          </a:prstGeom>
          <a:ln>
            <a:solidFill>
              <a:schemeClr val="bg1">
                <a:lumMod val="50000"/>
              </a:schemeClr>
            </a:solidFill>
          </a:ln>
        </p:spPr>
      </p:pic>
      <p:sp>
        <p:nvSpPr>
          <p:cNvPr id="9" name="Rectangle 8"/>
          <p:cNvSpPr/>
          <p:nvPr/>
        </p:nvSpPr>
        <p:spPr>
          <a:xfrm>
            <a:off x="6853347" y="2677702"/>
            <a:ext cx="1469878" cy="5452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3819969" y="4288284"/>
            <a:ext cx="596783" cy="56163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68429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101" y="3154195"/>
            <a:ext cx="7793764" cy="2537353"/>
          </a:xfrm>
          <a:prstGeom prst="rect">
            <a:avLst/>
          </a:prstGeom>
          <a:ln>
            <a:solidFill>
              <a:schemeClr val="bg1">
                <a:lumMod val="50000"/>
              </a:schemeClr>
            </a:solidFill>
          </a:ln>
        </p:spPr>
      </p:pic>
      <p:sp>
        <p:nvSpPr>
          <p:cNvPr id="2" name="TextBox 1"/>
          <p:cNvSpPr txBox="1"/>
          <p:nvPr/>
        </p:nvSpPr>
        <p:spPr>
          <a:xfrm>
            <a:off x="4656528" y="325539"/>
            <a:ext cx="4020526" cy="646331"/>
          </a:xfrm>
          <a:prstGeom prst="rect">
            <a:avLst/>
          </a:prstGeom>
          <a:noFill/>
        </p:spPr>
        <p:txBody>
          <a:bodyPr wrap="square" rtlCol="0">
            <a:spAutoFit/>
          </a:bodyPr>
          <a:lstStyle/>
          <a:p>
            <a:r>
              <a:rPr lang="en-US" sz="3600" b="1" dirty="0" smtClean="0">
                <a:solidFill>
                  <a:prstClr val="black"/>
                </a:solidFill>
              </a:rPr>
              <a:t>Notifications</a:t>
            </a:r>
            <a:endParaRPr lang="en-US" sz="3600" b="1" dirty="0">
              <a:solidFill>
                <a:prstClr val="black"/>
              </a:solidFill>
            </a:endParaRPr>
          </a:p>
        </p:txBody>
      </p:sp>
      <p:sp>
        <p:nvSpPr>
          <p:cNvPr id="3" name="TextBox 2"/>
          <p:cNvSpPr txBox="1"/>
          <p:nvPr/>
        </p:nvSpPr>
        <p:spPr>
          <a:xfrm>
            <a:off x="320912" y="1068063"/>
            <a:ext cx="8356142" cy="1754326"/>
          </a:xfrm>
          <a:prstGeom prst="rect">
            <a:avLst/>
          </a:prstGeom>
          <a:noFill/>
        </p:spPr>
        <p:txBody>
          <a:bodyPr wrap="square" rtlCol="0">
            <a:spAutoFit/>
          </a:bodyPr>
          <a:lstStyle/>
          <a:p>
            <a:r>
              <a:rPr lang="en-US" dirty="0" smtClean="0">
                <a:solidFill>
                  <a:prstClr val="black"/>
                </a:solidFill>
              </a:rPr>
              <a:t>Where the lock icon is “locked” by an admin, changes cannot be made on a personal account level, and the checked boxes will appear grayed out.</a:t>
            </a:r>
          </a:p>
          <a:p>
            <a:endParaRPr lang="en-US" dirty="0">
              <a:solidFill>
                <a:prstClr val="black"/>
              </a:solidFill>
            </a:endParaRPr>
          </a:p>
          <a:p>
            <a:r>
              <a:rPr lang="en-US" dirty="0" smtClean="0">
                <a:solidFill>
                  <a:prstClr val="black"/>
                </a:solidFill>
              </a:rPr>
              <a:t>But where the lock icon is “unlocked”, each learner can choose to keep on or turn off email or in-site notifications. The changes are saved automatically. Below you can see one of the selections has been turned off.</a:t>
            </a:r>
            <a:endParaRPr lang="en-US" dirty="0">
              <a:solidFill>
                <a:prstClr val="black"/>
              </a:solidFill>
            </a:endParaRPr>
          </a:p>
        </p:txBody>
      </p:sp>
      <p:sp>
        <p:nvSpPr>
          <p:cNvPr id="10" name="Rectangle 9"/>
          <p:cNvSpPr/>
          <p:nvPr/>
        </p:nvSpPr>
        <p:spPr>
          <a:xfrm>
            <a:off x="5691499" y="3739721"/>
            <a:ext cx="596783" cy="56163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64135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6528" y="325539"/>
            <a:ext cx="4020526" cy="584775"/>
          </a:xfrm>
          <a:prstGeom prst="rect">
            <a:avLst/>
          </a:prstGeom>
          <a:noFill/>
        </p:spPr>
        <p:txBody>
          <a:bodyPr wrap="square" rtlCol="0">
            <a:spAutoFit/>
          </a:bodyPr>
          <a:lstStyle/>
          <a:p>
            <a:r>
              <a:rPr lang="en-US" sz="3200" b="1" dirty="0" smtClean="0">
                <a:solidFill>
                  <a:prstClr val="black"/>
                </a:solidFill>
              </a:rPr>
              <a:t>Review from 3/20/19</a:t>
            </a:r>
            <a:endParaRPr lang="en-US" sz="3200" b="1" dirty="0">
              <a:solidFill>
                <a:prstClr val="black"/>
              </a:solidFill>
            </a:endParaRPr>
          </a:p>
        </p:txBody>
      </p:sp>
      <p:sp>
        <p:nvSpPr>
          <p:cNvPr id="8" name="TextBox 7"/>
          <p:cNvSpPr txBox="1"/>
          <p:nvPr/>
        </p:nvSpPr>
        <p:spPr>
          <a:xfrm>
            <a:off x="556437" y="1326733"/>
            <a:ext cx="8048847" cy="3693319"/>
          </a:xfrm>
          <a:prstGeom prst="rect">
            <a:avLst/>
          </a:prstGeom>
          <a:noFill/>
        </p:spPr>
        <p:txBody>
          <a:bodyPr wrap="square" rtlCol="0">
            <a:spAutoFit/>
          </a:bodyPr>
          <a:lstStyle/>
          <a:p>
            <a:r>
              <a:rPr lang="en-US" b="1" dirty="0" smtClean="0"/>
              <a:t>Since the Redesign launch in February:</a:t>
            </a:r>
          </a:p>
          <a:p>
            <a:endParaRPr lang="en-US" dirty="0" smtClean="0"/>
          </a:p>
          <a:p>
            <a:pPr marL="285750" indent="-285750">
              <a:buFont typeface="Arial" panose="020B0604020202020204" pitchFamily="34" charset="0"/>
              <a:buChar char="•"/>
            </a:pPr>
            <a:r>
              <a:rPr lang="en-US" b="1" dirty="0" smtClean="0"/>
              <a:t>Learning Paths </a:t>
            </a:r>
            <a:r>
              <a:rPr lang="en-US" dirty="0" smtClean="0"/>
              <a:t>- will now automatically refresh the status of the item upon completion (no need to refresh the browser page).</a:t>
            </a:r>
          </a:p>
          <a:p>
            <a:endParaRPr lang="en-US" dirty="0" smtClean="0"/>
          </a:p>
          <a:p>
            <a:pPr marL="285750" indent="-285750">
              <a:buFont typeface="Arial" panose="020B0604020202020204" pitchFamily="34" charset="0"/>
              <a:buChar char="•"/>
            </a:pPr>
            <a:r>
              <a:rPr lang="en-US" b="1" dirty="0" smtClean="0"/>
              <a:t>Course Catalog </a:t>
            </a:r>
            <a:r>
              <a:rPr lang="en-US" dirty="0" smtClean="0"/>
              <a:t>- admins can now toggle on/off displaying the Course Catalog in their site – setting is in the General section after you select the Site Building button. Admins will still see the Course Catalog and also be able make assignments as always.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smtClean="0"/>
              <a:t>Reporting</a:t>
            </a:r>
            <a:r>
              <a:rPr lang="en-US" dirty="0" smtClean="0"/>
              <a:t> – Event and Assessment descriptions will no longer be displayed in a table column in standard Reporting, but will still display when viewing individually.</a:t>
            </a:r>
          </a:p>
        </p:txBody>
      </p:sp>
    </p:spTree>
    <p:custDataLst>
      <p:tags r:id="rId1"/>
    </p:custDataLst>
    <p:extLst>
      <p:ext uri="{BB962C8B-B14F-4D97-AF65-F5344CB8AC3E}">
        <p14:creationId xmlns:p14="http://schemas.microsoft.com/office/powerpoint/2010/main" val="25014145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bwMode="auto">
          <a:xfrm>
            <a:off x="4419600" y="381001"/>
            <a:ext cx="4572000" cy="65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3600" dirty="0" smtClean="0">
                <a:latin typeface="+mn-lt"/>
                <a:cs typeface="Arial" charset="0"/>
              </a:rPr>
              <a:t>Support Hub</a:t>
            </a:r>
          </a:p>
        </p:txBody>
      </p:sp>
      <p:sp>
        <p:nvSpPr>
          <p:cNvPr id="2" name="TextBox 1"/>
          <p:cNvSpPr txBox="1"/>
          <p:nvPr/>
        </p:nvSpPr>
        <p:spPr>
          <a:xfrm>
            <a:off x="287079" y="446566"/>
            <a:ext cx="4051005" cy="461665"/>
          </a:xfrm>
          <a:prstGeom prst="rect">
            <a:avLst/>
          </a:prstGeom>
          <a:noFill/>
        </p:spPr>
        <p:txBody>
          <a:bodyPr wrap="square" rtlCol="0">
            <a:spAutoFit/>
          </a:bodyPr>
          <a:lstStyle/>
          <a:p>
            <a:r>
              <a:rPr lang="en-US" sz="2400" dirty="0" smtClean="0">
                <a:solidFill>
                  <a:schemeClr val="bg1"/>
                </a:solidFill>
              </a:rPr>
              <a:t>SUPPORT.CYPHERWORX.COM</a:t>
            </a:r>
            <a:endParaRPr lang="en-US" sz="2400"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778" y="1395838"/>
            <a:ext cx="7186612" cy="403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419600" y="359228"/>
            <a:ext cx="4582886" cy="5987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smtClean="0">
                <a:latin typeface="+mn-lt"/>
                <a:cs typeface="Arial" charset="0"/>
              </a:rPr>
              <a:t>Review Meeting</a:t>
            </a:r>
            <a:endParaRPr lang="en-US" altLang="en-US" sz="3600" b="1" dirty="0" smtClean="0">
              <a:latin typeface="+mn-lt"/>
              <a:cs typeface="Arial" charset="0"/>
            </a:endParaRP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018" y="1940389"/>
            <a:ext cx="7555832" cy="2713293"/>
          </a:xfrm>
          <a:prstGeom prst="rect">
            <a:avLst/>
          </a:prstGeom>
          <a:ln>
            <a:solidFill>
              <a:schemeClr val="bg1">
                <a:lumMod val="50000"/>
              </a:schemeClr>
            </a:solidFill>
          </a:ln>
        </p:spPr>
      </p:pic>
      <p:sp>
        <p:nvSpPr>
          <p:cNvPr id="4" name="Rectangle 3"/>
          <p:cNvSpPr/>
          <p:nvPr/>
        </p:nvSpPr>
        <p:spPr>
          <a:xfrm>
            <a:off x="4917525" y="2200937"/>
            <a:ext cx="956733" cy="549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381000" y="1572768"/>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Please feel free to reach out to our customer support folks after the webinar if you have more questions.</a:t>
            </a:r>
          </a:p>
          <a:p>
            <a:pPr>
              <a:defRPr/>
            </a:pPr>
            <a:endParaRPr lang="en-US" altLang="en-US" sz="2800" dirty="0" smtClean="0"/>
          </a:p>
          <a:p>
            <a:pPr marL="457200" indent="-457200">
              <a:buFont typeface="Arial" panose="020B0604020202020204" pitchFamily="34" charset="0"/>
              <a:buChar char="•"/>
              <a:defRPr/>
            </a:pPr>
            <a:r>
              <a:rPr lang="en-US" altLang="en-US" sz="2800" dirty="0"/>
              <a:t>Chris Glenn – cglenn@cypherworx.com</a:t>
            </a:r>
          </a:p>
          <a:p>
            <a:pPr marL="457200" indent="-457200">
              <a:buFont typeface="Arial" panose="020B0604020202020204" pitchFamily="34" charset="0"/>
              <a:buChar cha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marL="457200" indent="-457200">
              <a:buFont typeface="Arial" panose="020B0604020202020204" pitchFamily="34" charset="0"/>
              <a:buChar char="•"/>
              <a:defRPr/>
            </a:pPr>
            <a:r>
              <a:rPr lang="en-US" altLang="en-US" sz="2800" dirty="0" smtClean="0"/>
              <a:t>Christopher Schramm – cschramm@cypherworx.com </a:t>
            </a:r>
          </a:p>
        </p:txBody>
      </p:sp>
      <p:sp>
        <p:nvSpPr>
          <p:cNvPr id="3" name="Title 1"/>
          <p:cNvSpPr txBox="1">
            <a:spLocks/>
          </p:cNvSpPr>
          <p:nvPr/>
        </p:nvSpPr>
        <p:spPr bwMode="auto">
          <a:xfrm>
            <a:off x="4419600" y="432940"/>
            <a:ext cx="4572000" cy="535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US" altLang="en-US" sz="3600" b="1" dirty="0" smtClean="0">
                <a:latin typeface="+mn-lt"/>
                <a:cs typeface="Arial" charset="0"/>
              </a:rPr>
              <a:t>Contact Info</a:t>
            </a:r>
          </a:p>
        </p:txBody>
      </p:sp>
    </p:spTree>
    <p:custDataLst>
      <p:tags r:id="rId1"/>
    </p:custDataLst>
    <p:extLst>
      <p:ext uri="{BB962C8B-B14F-4D97-AF65-F5344CB8AC3E}">
        <p14:creationId xmlns:p14="http://schemas.microsoft.com/office/powerpoint/2010/main" val="20704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latin typeface="+mn-lt"/>
                <a:cs typeface="Arial" charset="0"/>
              </a:rPr>
              <a:t>Our Presenter</a:t>
            </a:r>
          </a:p>
        </p:txBody>
      </p:sp>
      <p:sp>
        <p:nvSpPr>
          <p:cNvPr id="6" name="TextBox 5"/>
          <p:cNvSpPr txBox="1"/>
          <p:nvPr/>
        </p:nvSpPr>
        <p:spPr>
          <a:xfrm>
            <a:off x="2890148" y="2442141"/>
            <a:ext cx="5785760" cy="830997"/>
          </a:xfrm>
          <a:prstGeom prst="rect">
            <a:avLst/>
          </a:prstGeom>
          <a:noFill/>
        </p:spPr>
        <p:txBody>
          <a:bodyPr wrap="square" rtlCol="0">
            <a:spAutoFit/>
          </a:bodyPr>
          <a:lstStyle/>
          <a:p>
            <a:r>
              <a:rPr lang="en-US" sz="2400" dirty="0" smtClean="0">
                <a:latin typeface="+mn-lt"/>
              </a:rPr>
              <a:t>Chris Glenn, Client Services</a:t>
            </a:r>
          </a:p>
          <a:p>
            <a:r>
              <a:rPr lang="en-US" sz="2400" dirty="0" smtClean="0">
                <a:latin typeface="+mn-lt"/>
              </a:rPr>
              <a:t>CypherWorx, Inc. </a:t>
            </a:r>
            <a:endParaRPr lang="en-US" sz="2400" dirty="0">
              <a:latin typeface="+mn-l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14131" y="2171745"/>
            <a:ext cx="1371790" cy="1371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33843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346" y="2885764"/>
            <a:ext cx="6665274" cy="241135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20912" y="1213342"/>
            <a:ext cx="8356142" cy="1477328"/>
          </a:xfrm>
          <a:prstGeom prst="rect">
            <a:avLst/>
          </a:prstGeom>
          <a:noFill/>
        </p:spPr>
        <p:txBody>
          <a:bodyPr wrap="square" rtlCol="0">
            <a:spAutoFit/>
          </a:bodyPr>
          <a:lstStyle/>
          <a:p>
            <a:r>
              <a:rPr lang="en-US" dirty="0" smtClean="0">
                <a:solidFill>
                  <a:prstClr val="black"/>
                </a:solidFill>
              </a:rPr>
              <a:t>Lastly, thank you for your time today! </a:t>
            </a:r>
          </a:p>
          <a:p>
            <a:endParaRPr lang="en-US" dirty="0">
              <a:solidFill>
                <a:prstClr val="black"/>
              </a:solidFill>
            </a:endParaRPr>
          </a:p>
          <a:p>
            <a:r>
              <a:rPr lang="en-US" dirty="0" smtClean="0">
                <a:solidFill>
                  <a:prstClr val="black"/>
                </a:solidFill>
              </a:rPr>
              <a:t>If there is ever anything that you would like to review or spend some time going into more detail about, please don’t hesitate to send a note to Chris G. to schedule a one-on-one session or small group session.</a:t>
            </a:r>
            <a:endParaRPr lang="en-US" dirty="0">
              <a:solidFill>
                <a:prstClr val="black"/>
              </a:solidFill>
            </a:endParaRPr>
          </a:p>
        </p:txBody>
      </p:sp>
    </p:spTree>
    <p:custDataLst>
      <p:tags r:id="rId1"/>
    </p:custDataLst>
    <p:extLst>
      <p:ext uri="{BB962C8B-B14F-4D97-AF65-F5344CB8AC3E}">
        <p14:creationId xmlns:p14="http://schemas.microsoft.com/office/powerpoint/2010/main" val="1912440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57050" y="445304"/>
            <a:ext cx="3918858" cy="5017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sz="3600" b="1" dirty="0" smtClean="0">
                <a:solidFill>
                  <a:prstClr val="black"/>
                </a:solidFill>
                <a:cs typeface="Arial" charset="0"/>
              </a:rPr>
              <a:t>Customer Support</a:t>
            </a:r>
          </a:p>
        </p:txBody>
      </p:sp>
      <p:sp>
        <p:nvSpPr>
          <p:cNvPr id="7" name="Title 1"/>
          <p:cNvSpPr txBox="1">
            <a:spLocks/>
          </p:cNvSpPr>
          <p:nvPr/>
        </p:nvSpPr>
        <p:spPr bwMode="auto">
          <a:xfrm>
            <a:off x="566050" y="2320253"/>
            <a:ext cx="8382000" cy="241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defRPr/>
            </a:pPr>
            <a:r>
              <a:rPr lang="en-US" altLang="en-US" sz="2800" dirty="0" smtClean="0"/>
              <a:t>Brett </a:t>
            </a:r>
            <a:r>
              <a:rPr lang="en-US" altLang="en-US" sz="2800" dirty="0"/>
              <a:t>McIntosh –</a:t>
            </a:r>
            <a:r>
              <a:rPr lang="en-US" altLang="en-US" sz="2800" dirty="0" smtClean="0"/>
              <a:t> </a:t>
            </a:r>
            <a:r>
              <a:rPr lang="en-US" altLang="en-US" sz="2800" dirty="0"/>
              <a:t>bmcintosh@cypherworx.com </a:t>
            </a:r>
            <a:endParaRPr lang="en-US" altLang="en-US" sz="2800" dirty="0" smtClean="0"/>
          </a:p>
          <a:p>
            <a:pPr>
              <a:defRPr/>
            </a:pPr>
            <a:endParaRPr lang="en-US" altLang="en-US" sz="2800" dirty="0"/>
          </a:p>
          <a:p>
            <a:pPr>
              <a:defRPr/>
            </a:pPr>
            <a:r>
              <a:rPr lang="en-US" altLang="en-US" sz="2800" dirty="0" smtClean="0"/>
              <a:t>      </a:t>
            </a:r>
          </a:p>
          <a:p>
            <a:pPr>
              <a:defRPr/>
            </a:pPr>
            <a:r>
              <a:rPr lang="en-US" altLang="en-US" sz="2800" dirty="0" smtClean="0"/>
              <a:t>Christopher Schramm – cschramm@cypherworx.com</a:t>
            </a:r>
          </a:p>
        </p:txBody>
      </p:sp>
    </p:spTree>
    <p:custDataLst>
      <p:tags r:id="rId1"/>
    </p:custDataLst>
    <p:extLst>
      <p:ext uri="{BB962C8B-B14F-4D97-AF65-F5344CB8AC3E}">
        <p14:creationId xmlns:p14="http://schemas.microsoft.com/office/powerpoint/2010/main" val="403148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5" name="AutoShape 4" descr="data:image/jpeg;base64,/9j/4AAQSkZJRgABAQAAAQABAAD/2wCEAAkGBhMSERQUExQVFBUWGBgXFxgYGBccGxgWGRQYGRgYGBkdHSYeFx4jGRUVHy8gIycpLCwsFx8xNTAqNSYrLCkBCQoKDgwOGA8PGiwlHiIsKSwpKiwpKSksKSwqLCksKSwsLCosLCwpLCwsLCksLCwsLCwsLCwsKSwpLCwsLCkpLP/AABEIAHgAtAMBIgACEQEDEQH/xAAcAAABBQEBAQAAAAAAAAAAAAAAAwQFBgcCAQj/xABMEAACAQIDBQQECQUPBAMAAAABAgMAEQQSIQUGMUFRBxMiYRQycYEjM0JSYnKRobFTY5LB4hUWFyRDZHOCoqOy0dLj8HSzwvElNJP/xAAZAQADAQEBAAAAAAAAAAAAAAAAAwQCAQX/xAAnEQADAAEDBQABBAMAAAAAAAAAAQIRAxIxBBMhQVEyYZGhsSLw8f/aAAwDAQACEQMRAD8At/8ACtqB6Nxj7z43yvb4v767h7Uy2T+LaOpa/e8LX0+L14VnoW7KBqTh+H9WlMI5HcLbQo1/aC1X9mCbuUX3D9qmYxfxa3eMV+N4WNr/ABetTn77/wA1/b/ZrI8Bxwn9I3+Kr2iE6AXPlXHowG+iw/vv/Nf2/wBmgb3fmv7f7NN8Du07ayeEdOdT2F2RFHwUE9TrSa7aGTvZF4jeDE5QYsGZCTaxlCADrcofwp9gcVim1kgij8hOzH/sgffS+M2vBCLyypGPpMB91VvG9q2AQ2WRpT0jUmlqKr8ZN5xyy3ivaz9+06V/iMFOw6spA/GkTvzjz/IRJ9Z1/wBVbXT2zPcRo1FZyN9Mb/Nh/XT/AFV4d9sdyXDt7HT/AFVpdLb+fuYrWlGj3rlyeQB9pt+o1n8W/wDjR6+DzD82QfwY08h7U4BpNFPCfpRm1crptSfQTrw/+FpnxMy8Ig3sf9mozEbzul80BFvpfs0ps/fbBTfF4iO55E5T99S7KjjUBgfYRS8bfyQzO7hmZSdttiR6Jw0+P/2q8Hbf/NP7/wD2qmtv9k+GmzNFeFz09W/mOVZft7cvFYP4yMlOTrqvvI4e+mStNmW6ReP4bf5p/f8A+1XLdt9rfxP+/wD9qsyiQk2FKYjCEDQjiPspvZkxvZskPaVdQ5w5AKZ7h787W9SnEPaGrBT3Vs3C7+dvm1StlSP6PHaxHdmwPUGnS8AWUE35cta72YOdxlubfs/kR/8Ap+xXtVEwqbnWvKOzHwO4ysB7OhHH0f8A8aWweIb+Li91ysfK+ZudIKvjT/pz/hqT3Y2Y874WJb2sxboBma5++m5x5MYFd29mSYloMsd7SMWe1ggBH49K1zZ2yEiGmrdTSezNmxYODIpyogJZjz6sTWc7ydoMuLZocGRHCo+EmY2AHW/yR05mp/8APWeFwOwo55LlvL2gYXBghnDycAim5v59Ko21N9sfMLu6YCE8C2shHkvrH22FUwbYSAn0YEudGnkF2P8ARr8gHrxqPMLO12a7txzEk/1jyqzS6WUT3rslMZtHDZiSsmLf58rFVJ+qNaTG9Uy6RCOEfQQX+03NIR7uzN6qhj0DLm+zjXEmxJ19eNk+sCP1VUpjhiHVMJttzv68jt7TSa4xutIMmUkHlTpMA9gSMoPDNpf2XpimUKdU/Z0Mc/X7hQ07HjRLg3SxZSAeB5H2GuBTYSJ9Rv2KxzMOBI9hNP4948SosJmI6NZh99RwrljTKmWvKJ41KT8MfybYRz8Nho2+lGSjfdp91S+yNvNF/wDUxjRt+RxHqnyD6D7aqrGkXqS9KWehp6tLk2HZXam0bLHj4u5J4SLqjeYIuD7jV8gxMWIjurJJGw5EEEedfNmz9tyQgoLPG3rRPqh93yT5ip7d/azwsZcAzKRq+Gc5rjqh+UPvFedq9KvXgvjW+l03u7LwAZcIDfiY/wDT/lWfrs3Xx3uDqPMcjW07n76xY+O6+GRfXQnUeY8r1Fb/AG6IkRp4R8IurKPlAcfeONIi3D22MqU1mSoRMgRNSDlIB6C9LxS2A1zedRsU6dytxdrMPv4UJiNNBYdKrEkt6TRUG2IPWiuAIRjxxf8ATn/DWr9n+xO4wcRYDOwzE8wGNwKznd3CCTF4RDwaKx9lta1Le7aowuClkGhC5V+sRYVNrZbUr2O0/GWzPu0Ted8XiPQYWyxrfvW5WGrE24hQOHM1Qtq7RVgIoQUgTgDxducj9WP3Uuk5TCO59fEuQTz7tCLi/m17+yoavS0dOZSI9W2z2ncWHLHKTlQeJ2PTiSevQDzrnZ0yK95EDjKQAb2uRodOlL4GSKMhpT3wXURLcKzcs7GwC34jWm0xUoncFsyMN3zqSCO9tzEI0RR9OQgAdAxqBkxE8juRnW7eopbKvRbXqZG9ozIW8XrStpZTOBaFbfMj8P2U3G1JJRGkAYkKSwCjM0rE55GbkLaeykTlPLQ6trWEx1ulsgGDFYsqJDAoCIeHeEE5z1ygVXWkLnM5LMdSTxJ61ct0Md+50j+kyRiOVbPCLux6NYCw4mut593DhSk+DCtBMfg3AuUZuC6+r5HyrU6m3Ue73wYcZhY9chgdhH9z3SRgjOyy+LhDEOLkciwNgOJvUZPLFCAIxluLh2UNM4+dlPhiXoDran239p+jsuFAzmMB5mJvnxLC4zfOCE8OFxVZaQsSzEsxNyTzP/OXKmaEVb3N+BPUakwklySRBljdrlwgubgZk6HTip4GnmA2IqMjN8IwClk5d4/xUZ68CW6CjYeGyYfHSNoRh9B5lvDf220HkajF2niNGBPyje1rs4sx8zbS/KtW6bcy+DmmpSVWuSMnJzNmILZmzEcCbm5Hle9vKm7GnEeHZyQOXEngB59KbScSL3867n0dS8nBNdRylSGUkEG4I4g9QeRrmissavBZsPtNr+mYf4OeKxmC6CRTp3gA4XOjL53rcN194ExuGSZdLizDo3AivnjYW0O5mVuK8GHIqdGFaB2XYpsPtGfCX8DZyo6ZfED+iah6rSTnPwp0b84Ot/tjej4gsvqSeIW5NzFV6CbTU1qfaTgc+CZraxlWHsvY1jsmItS9Gt0G7WGdYiazGxNFeJLcXtaimGSy7lyD0/Bf0R/wmrj2vqTs1rflI7+y5vVB2DP3WJwkltFQ/rvWvbe2cuLwkkfz0uvttcffU1vbqTTGT5lowGVwsGCYjMq57jqRKSR+Fc7w7UjnkDRoEAFjpal4MITDNhmBEsLGRF5kW+FX3WvUFXqzhkN5TPaKKKaKO4IS7Ko4swUe0kCrdvJiVwU64SAeCLKZz8qVzqQx5qByqoRsQQRoQQR7Qbg/bapjau0FxUhmc5JWAD6EqzAWzDpccqXUt0s8G5pJP6dbWxGGeNO5WTvSxMrudGB4AC9XrcHGr6Esc+qmcCEHmVUsbeQtWeRpENWZn8lFvtJ4U7XbsnexPoBD8Wg9VQeIHmeZNcvR3ztRydZRW6hnicQZJJJG1Lu7H3sa5AvoNSeXX2U8k2fdiYypQkkXYAgE3sQTpa9LwYuPDWZLSzfJP8nGev0259KqVKYSXJFUO9Rt8E1ioFwuCaOTWS6yTJe+ZzpBC3uDORVZxODl7wd8cpsG4jQHUZQDYAV7BiS4kWQs2ZhKzc8631PuPCuGxyXzP8L9EeFT5MeJHkKlmXLeeWXbppLHCJnEbKHoYa4jD5pnJ9bu/VhUjq5NwPfVbOx57A909iQBpxuLi3UW1vwqWm3kWURCYEjMXmy/LIFkC/NVV0ApOXetmE2gR5LKGAvliFvg1HAXAtfnS1vQ7EMi12RMeEba2tpxvwt191KbY2ScOyIzAyFQzqNchPBD5241KQ72kSQM2bLEtsvVtfEx5gmxt0FQGJnLsWbVmJZieJY6k/bWpdN+QanHgmNr7ZjmSJEjCsgsSABytVu3MP8A877IiD7RCt/vqk7u4NXlzSaRxjO58hwHvNhWg9kuy3mxM2OcEA5gvmWOv2ACk67U6bX6f2a08us/74L5vu1sBiL/ADPvuKwqXl9lbB2obTEeD7u/ikIFvIamsbMt6i0FiSnU5FowbaUVxCSRRVIoksIbyYc/mm/XWndme3e9wkcbnxpmAvzUNp76y/Cnx4f+if8AXS2w9oND6I6GxEr+8XNx770rUjejUVtZb+0vc6QSDH4b4xLM4A1uvyh104is6xuDWdWngXL+VhGpQ82TmU/Ct53a3kjxsRZdCCVdTyI/EVU97+zIs/pGBbupRqVGgJ6g8vYdDXNDX2vbZ3U01XlGMivan9oQRu5SdPQ8QNC2UmKQ8yV4xnzFxUdjdiyxeuvhPB1N1I6hhpXpzqJkVabRKx4BO5RmiGUwO7OPWEgYhfvyi3nTPZ2zQ8DSEOWV1WykDQqTfUeVeRbXZDCQgHdIUINysikkkMOhvauo9ooEdO6GRnDgZz4SBbKDbUUJUZpz7Oodng4fvbM9iytlPxfDKWHMG518q7fZyhMMbm82bN5ZWA8P20nhNpd2pyoM5VkLX0Kt1W2pFdHaN1gXKPgL219a5B16cBT0rJqqPY5OzI2kmiTMHj7zLexDBNTyuDYE02kwSjDxygOc4ck3FlytYaWvrpXWJ2rdpXRAjSlrm5OUP6wX203kxymKOMx/FhwrZj8s31FuVZbvwdlQ2LS7IPcpKjFtAZVHFASbN5qbceR40jiNmovfMSSkbqgAIuzML8eFgBSY2s6NE6eFo1CfWAJNmHMG5BFejbZzzFo1dJjmaO5ABHqlTyIpT3lEqA2bgYp54oxnXPfNqDYgXGU28udNnVI5bMjFbeqxF762NxSuE2qsU0ciRDwX0LXzEi3iNvPpTSUiRgEQi+gUEsSb3/4Kz5z+gzxg5xToW8ClV00JufPWlMBs95nyoL9TwCjmWPIU/GwBGA2Kk7kHgijNK3sUGy+81ZthbpYjHgLFH6JhAddSWk82Omc25aAVmtRSjSjJHbK2OcY64PC3MYbNNKeDsNL6cEGthzvW5bI2ZHhMOkS6JGupP2ljSewd3ocHEI4lAAtdubHqTVB7Qt/lfNhYDztI97X+iP115mpqPWrC4LIhQsvkg9+dtjF4liD4E8Ke7ifearkUHEH/AJektRryrp5SKplKVgS/Pk9kBvpXlImWig6bonZ3ggVIjPhBVfEdAaI+zrBDKBGfASV8TaE8as9Fed3K+lO1fCA2fuXhoGDRBkIYtox4njfrU8BRRWW2+TuMEZtndvD4pcs0av0NtR7DxqiY3sunhJbBT+E/ybk2PlrdTWnUVuNWp4ZxwmYpitjSx39KwbA/lIdPfl9X76jn2Vh24SBT0kRlP2rcVvbIDxANR2K3cw0nrwofdb8KqjrMciL0MmGybtsfizG/1ZE/WRSDbu4kfyLn2AH8DWu4rsxwTm4VkP0WNMZOyiMepiJ1/rGrp6+cc/wQV0OXx+zRlTbDxP5CX9E1x+4GKPDDy/omtQPZZJyxk36RoXsoY+vjJz7GNcrrV9/s3PSY9P8Agy87rYrnEE+u6L+Jrg7AC/G4nDx+QYufsUGtaj7HsJ8uSaT2ualcF2abPi4QBvrEmk11kj56YxvBYDC3skeJxjcgqlE+25JHuqz7M3K2jNokceBiPS2e3m3rVrmE2ZFELRxon1VApzU19W3wh60V7KZu/wBl+FgIeUd/LxLPci/sP66uKIALAWHlXVFS1dX+Q1Sp4G2PwCzIUYsFPHKSCfeKrg7LsBe/dm/1m/zq2UUKmuDrWSq/wZ4H8mf0mrn+DDAfkz+k3+dWqSUKLsQB1JAH315FMrcCD7CDXe5X05tRVT2XYD8mf0mr2rbRRvr6G1BUVvRtNsPhZJUALLa1+GrAfrqVprtLZyTxtHILo1ri5HA3Go4aisrGfJ1lex+8s0UULhO9zElxlKnIACSoPQfbajaG95EDzRZXUSRqpFzdWtfTrU5FsaNcnrEx3ylmJIuLHjx0pv8AvWw+RkCWVnEhAJHjB4+VM3R8M4oZ7O3m7zEYhCMscSK12BB1ve9/ZSGz962lw2IcBRNESAt9NfiyfaKmJdgQs0jlTeQKr6nUKbgVy27kBeR8ljIoR7EgFQbjThyGtGY+BiiJwG+BcKGUI6o7TJ8pSi5tPIjn5042LtPETQLiGyKrKzBADcAA5fFfjprUkdhw96JcgzhO7v1ToevvrjB7uwxLlQMF8XhzNlGbjYXsK46n0gSZXoN7JjgWxFlLeGwysALmx1+VUts/a8vpRw8mU/BiVWUEaZrEMKWXdWAQmGzGM28JdjaxuLG+nupzgdjRxOzoDmewLEljYcBc8B5UOp84QJMjdqbzdxikiYDu2U3f5r65R77VHSb4ynDNKECsMR3NiCbLmABIGpNiDbzqw4vYMMjFnXMSVJ15obrp5Gkpt2IGDgqbPIJTZmB7wWswN9OA4V1OPaBpkdj96GgkwyuLxyX7xyCoS5AQkHgCb8aZHfh+6mfuxmWZYox1DeqzeXE1Yp93oXUq6lwyhDmJN1DZgLnzJpN92cOwlBS/elS+p1KjwkfNI8qN0fDmKGEm2poZ+5kyvmiaRWAIsUtcEdNdDTHYW9GJxMcpRY2yxBgdQBLx7sjnpz86sEW70KszWJZlyEszE5egJOnurzZ+7cEDZo1KkoEPiNio4XHAnzo3Rjg7isiG7G2nxUfeFcq6C3POPX919KSh2rNPiJo4iqLCVUlhcsxFzz0AqV2dsyOBMkYstybEk6k3OppGTYcRkaSzK7ABirMtwOFwDY1nM5Z3DI7F7zZMZFB4cjAq7X1EhF1X3gGmI3qlOOOHAQgSBMut+7yFme/DQ20qcn3bgdSrJxcSE3N844G/GuTuzAZO8ynPnEmbMb5wuW/2GxHOtKo+GcUR2y9pNipJ4pLZEkKgBW4KQQS/C/lU1s3ZEcGbuwRm1OpP/quMFsSOJ2dMwLkswzMVzHict7CpCsU/htL6FFFFZOhRRRQAUUUUAFFFFABRRRQAUUUUAFFFFABRRRQAUUUUAFFFFABRRRQAUUUUAFFFFAH/2Q==">
            <a:hlinkClick r:id="rId4"/>
          </p:cNvPr>
          <p:cNvSpPr>
            <a:spLocks noChangeAspect="1" noChangeArrowheads="1"/>
          </p:cNvSpPr>
          <p:nvPr/>
        </p:nvSpPr>
        <p:spPr bwMode="auto">
          <a:xfrm>
            <a:off x="22225" y="-685800"/>
            <a:ext cx="21431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a:p>
        </p:txBody>
      </p:sp>
      <p:sp>
        <p:nvSpPr>
          <p:cNvPr id="18437" name="Rectangle 1"/>
          <p:cNvSpPr>
            <a:spLocks noChangeArrowheads="1"/>
          </p:cNvSpPr>
          <p:nvPr/>
        </p:nvSpPr>
        <p:spPr bwMode="auto">
          <a:xfrm>
            <a:off x="4953000" y="6034088"/>
            <a:ext cx="4267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a:solidFill>
                  <a:srgbClr val="0069AA"/>
                </a:solidFill>
              </a:rPr>
              <a:t>http://en.wikipedia.org/wiki/Firefighting_in_the_United_States</a:t>
            </a:r>
          </a:p>
        </p:txBody>
      </p:sp>
      <p:sp>
        <p:nvSpPr>
          <p:cNvPr id="18438" name="Title 1"/>
          <p:cNvSpPr txBox="1">
            <a:spLocks/>
          </p:cNvSpPr>
          <p:nvPr/>
        </p:nvSpPr>
        <p:spPr bwMode="auto">
          <a:xfrm>
            <a:off x="4452258" y="391888"/>
            <a:ext cx="4572000" cy="57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altLang="en-US" sz="3600" b="1" dirty="0"/>
              <a:t>Agenda</a:t>
            </a:r>
          </a:p>
        </p:txBody>
      </p:sp>
      <p:grpSp>
        <p:nvGrpSpPr>
          <p:cNvPr id="3" name="Group 2"/>
          <p:cNvGrpSpPr/>
          <p:nvPr/>
        </p:nvGrpSpPr>
        <p:grpSpPr>
          <a:xfrm>
            <a:off x="5726906" y="1560513"/>
            <a:ext cx="2719388" cy="3705225"/>
            <a:chOff x="5486400" y="1609725"/>
            <a:chExt cx="2719388" cy="3705225"/>
          </a:xfrm>
        </p:grpSpPr>
        <p:sp>
          <p:nvSpPr>
            <p:cNvPr id="2" name="Rounded Rectangle 1"/>
            <p:cNvSpPr/>
            <p:nvPr/>
          </p:nvSpPr>
          <p:spPr>
            <a:xfrm>
              <a:off x="5486400" y="1609725"/>
              <a:ext cx="2719388" cy="37052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6450013" y="2419350"/>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6450013" y="2925763"/>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6450013" y="3425825"/>
              <a:ext cx="1073150" cy="11588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6450013" y="3938588"/>
              <a:ext cx="1073150" cy="11588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44"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7850" y="2066925"/>
              <a:ext cx="577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Content Placeholder 2"/>
          <p:cNvSpPr>
            <a:spLocks noGrp="1"/>
          </p:cNvSpPr>
          <p:nvPr>
            <p:ph idx="1"/>
          </p:nvPr>
        </p:nvSpPr>
        <p:spPr bwMode="auto">
          <a:xfrm>
            <a:off x="273946" y="1328205"/>
            <a:ext cx="5126996" cy="44800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400" dirty="0" smtClean="0"/>
              <a:t>Registration Overview</a:t>
            </a:r>
          </a:p>
          <a:p>
            <a:r>
              <a:rPr lang="en-US" sz="2400" dirty="0" smtClean="0"/>
              <a:t>Training Videos</a:t>
            </a:r>
          </a:p>
          <a:p>
            <a:r>
              <a:rPr lang="en-US" sz="2400" dirty="0" smtClean="0"/>
              <a:t>Admin Course Creation</a:t>
            </a:r>
          </a:p>
          <a:p>
            <a:r>
              <a:rPr lang="en-US" sz="2400" dirty="0" smtClean="0"/>
              <a:t>Browser/Flash</a:t>
            </a:r>
          </a:p>
          <a:p>
            <a:r>
              <a:rPr lang="en-US" sz="2400" dirty="0" smtClean="0"/>
              <a:t>Events feature changes</a:t>
            </a:r>
            <a:endParaRPr lang="en-US" sz="2400" dirty="0"/>
          </a:p>
          <a:p>
            <a:r>
              <a:rPr lang="en-US" sz="2400" dirty="0" smtClean="0"/>
              <a:t>Adding Learners feature changes</a:t>
            </a:r>
          </a:p>
          <a:p>
            <a:r>
              <a:rPr lang="en-US" sz="2400" dirty="0" smtClean="0"/>
              <a:t>Notifications settings</a:t>
            </a:r>
          </a:p>
          <a:p>
            <a:r>
              <a:rPr lang="en-US" sz="2400" dirty="0" smtClean="0"/>
              <a:t>Support Hub Resources</a:t>
            </a:r>
            <a:endParaRPr lang="en-US" sz="2400"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3628" y="348340"/>
            <a:ext cx="2490682" cy="646331"/>
          </a:xfrm>
          <a:prstGeom prst="rect">
            <a:avLst/>
          </a:prstGeom>
          <a:noFill/>
        </p:spPr>
        <p:txBody>
          <a:bodyPr wrap="none" rtlCol="0">
            <a:spAutoFit/>
          </a:bodyPr>
          <a:lstStyle/>
          <a:p>
            <a:r>
              <a:rPr lang="en-US" sz="3600" b="1" dirty="0" smtClean="0"/>
              <a:t>Registration</a:t>
            </a:r>
            <a:endParaRPr lang="en-US" sz="3600" b="1" dirty="0"/>
          </a:p>
        </p:txBody>
      </p:sp>
      <p:sp>
        <p:nvSpPr>
          <p:cNvPr id="5" name="TextBox 4"/>
          <p:cNvSpPr txBox="1"/>
          <p:nvPr/>
        </p:nvSpPr>
        <p:spPr>
          <a:xfrm>
            <a:off x="404037" y="1174333"/>
            <a:ext cx="8048847" cy="2031325"/>
          </a:xfrm>
          <a:prstGeom prst="rect">
            <a:avLst/>
          </a:prstGeom>
          <a:noFill/>
        </p:spPr>
        <p:txBody>
          <a:bodyPr wrap="square" rtlCol="0">
            <a:spAutoFit/>
          </a:bodyPr>
          <a:lstStyle/>
          <a:p>
            <a:r>
              <a:rPr lang="en-US" b="1" dirty="0" smtClean="0"/>
              <a:t>Importance of the URL/site link</a:t>
            </a:r>
            <a:r>
              <a:rPr lang="en-US" dirty="0" smtClean="0"/>
              <a:t>: </a:t>
            </a:r>
          </a:p>
          <a:p>
            <a:endParaRPr lang="en-US" dirty="0" smtClean="0"/>
          </a:p>
          <a:p>
            <a:pPr marL="285750" indent="-285750">
              <a:buFont typeface="Arial" panose="020B0604020202020204" pitchFamily="34" charset="0"/>
              <a:buChar char="•"/>
            </a:pPr>
            <a:r>
              <a:rPr lang="en-US" dirty="0" smtClean="0"/>
              <a:t>There are specific URLs for each site, and since the Redesign, different URLs for logging in and registering (new account creation).</a:t>
            </a:r>
          </a:p>
          <a:p>
            <a:endParaRPr lang="en-US" dirty="0" smtClean="0"/>
          </a:p>
          <a:p>
            <a:pPr marL="285750" indent="-285750">
              <a:buFont typeface="Arial" panose="020B0604020202020204" pitchFamily="34" charset="0"/>
              <a:buChar char="•"/>
            </a:pPr>
            <a:r>
              <a:rPr lang="en-US" dirty="0" smtClean="0"/>
              <a:t>Find the unique URLs for your site in Site Building, in the General section after you select the green shield from the menu at the left edge of your screen:</a:t>
            </a:r>
          </a:p>
        </p:txBody>
      </p:sp>
      <p:sp>
        <p:nvSpPr>
          <p:cNvPr id="10" name="Right Arrow 9"/>
          <p:cNvSpPr/>
          <p:nvPr/>
        </p:nvSpPr>
        <p:spPr>
          <a:xfrm>
            <a:off x="3481209" y="3897212"/>
            <a:ext cx="978408"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233" y="3541561"/>
            <a:ext cx="1495634" cy="1505160"/>
          </a:xfrm>
          <a:prstGeom prst="rect">
            <a:avLst/>
          </a:prstGeom>
          <a:ln>
            <a:solidFill>
              <a:schemeClr val="bg1">
                <a:lumMod val="50000"/>
              </a:schemeClr>
            </a:solidFill>
          </a:ln>
        </p:spPr>
      </p:pic>
      <p:pic>
        <p:nvPicPr>
          <p:cNvPr id="12" name="Picture 1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426" y="3660112"/>
            <a:ext cx="1810003" cy="60968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5974539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3638" y="273912"/>
            <a:ext cx="2071401" cy="646331"/>
          </a:xfrm>
          <a:prstGeom prst="rect">
            <a:avLst/>
          </a:prstGeom>
          <a:noFill/>
        </p:spPr>
        <p:txBody>
          <a:bodyPr wrap="none" rtlCol="0">
            <a:spAutoFit/>
          </a:bodyPr>
          <a:lstStyle/>
          <a:p>
            <a:r>
              <a:rPr lang="en-US" sz="3600" b="1" dirty="0" smtClean="0">
                <a:solidFill>
                  <a:prstClr val="black"/>
                </a:solidFill>
              </a:rPr>
              <a:t>Login URL</a:t>
            </a:r>
            <a:endParaRPr lang="en-US" sz="3600" b="1" dirty="0">
              <a:solidFill>
                <a:prstClr val="black"/>
              </a:solidFill>
            </a:endParaRPr>
          </a:p>
        </p:txBody>
      </p:sp>
      <p:sp>
        <p:nvSpPr>
          <p:cNvPr id="5" name="TextBox 4"/>
          <p:cNvSpPr txBox="1"/>
          <p:nvPr/>
        </p:nvSpPr>
        <p:spPr>
          <a:xfrm>
            <a:off x="404037" y="1294076"/>
            <a:ext cx="3177363" cy="2862322"/>
          </a:xfrm>
          <a:prstGeom prst="rect">
            <a:avLst/>
          </a:prstGeom>
          <a:noFill/>
        </p:spPr>
        <p:txBody>
          <a:bodyPr wrap="square" rtlCol="0">
            <a:spAutoFit/>
          </a:bodyPr>
          <a:lstStyle/>
          <a:p>
            <a:r>
              <a:rPr lang="en-US" dirty="0" smtClean="0">
                <a:solidFill>
                  <a:prstClr val="black"/>
                </a:solidFill>
              </a:rPr>
              <a:t>After you select </a:t>
            </a:r>
          </a:p>
          <a:p>
            <a:endParaRPr lang="en-US" dirty="0">
              <a:solidFill>
                <a:prstClr val="black"/>
              </a:solidFill>
            </a:endParaRPr>
          </a:p>
          <a:p>
            <a:endParaRPr lang="en-US" dirty="0" smtClean="0">
              <a:solidFill>
                <a:prstClr val="black"/>
              </a:solidFill>
            </a:endParaRPr>
          </a:p>
          <a:p>
            <a:endParaRPr lang="en-US" dirty="0">
              <a:solidFill>
                <a:prstClr val="black"/>
              </a:solidFill>
            </a:endParaRPr>
          </a:p>
          <a:p>
            <a:endParaRPr lang="en-US" dirty="0" smtClean="0">
              <a:solidFill>
                <a:prstClr val="black"/>
              </a:solidFill>
            </a:endParaRPr>
          </a:p>
          <a:p>
            <a:r>
              <a:rPr lang="en-US" dirty="0" smtClean="0">
                <a:solidFill>
                  <a:prstClr val="black"/>
                </a:solidFill>
              </a:rPr>
              <a:t>you will see several sections and a “Save Changes” button underneath all of them.</a:t>
            </a:r>
          </a:p>
          <a:p>
            <a:endParaRPr lang="en-US" dirty="0" smtClean="0">
              <a:solidFill>
                <a:prstClr val="black"/>
              </a:solidFill>
            </a:endParaRPr>
          </a:p>
          <a:p>
            <a:r>
              <a:rPr lang="en-US" dirty="0" smtClean="0">
                <a:solidFill>
                  <a:prstClr val="black"/>
                </a:solidFill>
              </a:rPr>
              <a:t>Here is the Login Page section.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619" y="1070870"/>
            <a:ext cx="5110381" cy="5596629"/>
          </a:xfrm>
          <a:prstGeom prst="rect">
            <a:avLst/>
          </a:prstGeom>
        </p:spPr>
      </p:pic>
      <p:sp>
        <p:nvSpPr>
          <p:cNvPr id="8" name="Right Arrow 7"/>
          <p:cNvSpPr/>
          <p:nvPr/>
        </p:nvSpPr>
        <p:spPr>
          <a:xfrm rot="5400000">
            <a:off x="5509352" y="1347437"/>
            <a:ext cx="479307"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58" y="1676605"/>
            <a:ext cx="946268" cy="952295"/>
          </a:xfrm>
          <a:prstGeom prst="rect">
            <a:avLst/>
          </a:prstGeom>
          <a:ln>
            <a:solidFill>
              <a:schemeClr val="bg1">
                <a:lumMod val="50000"/>
              </a:schemeClr>
            </a:solidFill>
          </a:ln>
        </p:spPr>
      </p:pic>
    </p:spTree>
    <p:custDataLst>
      <p:tags r:id="rId1"/>
    </p:custDataLst>
    <p:extLst>
      <p:ext uri="{BB962C8B-B14F-4D97-AF65-F5344CB8AC3E}">
        <p14:creationId xmlns:p14="http://schemas.microsoft.com/office/powerpoint/2010/main" val="3755161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8213" y="348340"/>
            <a:ext cx="3351495" cy="646331"/>
          </a:xfrm>
          <a:prstGeom prst="rect">
            <a:avLst/>
          </a:prstGeom>
          <a:noFill/>
        </p:spPr>
        <p:txBody>
          <a:bodyPr wrap="none" rtlCol="0">
            <a:spAutoFit/>
          </a:bodyPr>
          <a:lstStyle/>
          <a:p>
            <a:r>
              <a:rPr lang="en-US" sz="3600" b="1" dirty="0" smtClean="0">
                <a:solidFill>
                  <a:prstClr val="black"/>
                </a:solidFill>
              </a:rPr>
              <a:t>Registration URL</a:t>
            </a:r>
            <a:endParaRPr lang="en-US" sz="3600" b="1" dirty="0">
              <a:solidFill>
                <a:prstClr val="black"/>
              </a:solidFill>
            </a:endParaRPr>
          </a:p>
        </p:txBody>
      </p:sp>
      <p:sp>
        <p:nvSpPr>
          <p:cNvPr id="5" name="TextBox 4"/>
          <p:cNvSpPr txBox="1"/>
          <p:nvPr/>
        </p:nvSpPr>
        <p:spPr>
          <a:xfrm>
            <a:off x="295275" y="1432299"/>
            <a:ext cx="3328655" cy="2585323"/>
          </a:xfrm>
          <a:prstGeom prst="rect">
            <a:avLst/>
          </a:prstGeom>
          <a:noFill/>
        </p:spPr>
        <p:txBody>
          <a:bodyPr wrap="square" rtlCol="0">
            <a:spAutoFit/>
          </a:bodyPr>
          <a:lstStyle/>
          <a:p>
            <a:r>
              <a:rPr lang="en-US" dirty="0" smtClean="0">
                <a:solidFill>
                  <a:prstClr val="black"/>
                </a:solidFill>
              </a:rPr>
              <a:t>And here is the Registration Page section.</a:t>
            </a:r>
          </a:p>
          <a:p>
            <a:endParaRPr lang="en-US" dirty="0">
              <a:solidFill>
                <a:prstClr val="black"/>
              </a:solidFill>
            </a:endParaRPr>
          </a:p>
          <a:p>
            <a:endParaRPr lang="en-US" dirty="0" smtClean="0">
              <a:solidFill>
                <a:prstClr val="black"/>
              </a:solidFill>
            </a:endParaRPr>
          </a:p>
          <a:p>
            <a:r>
              <a:rPr lang="en-US" dirty="0" smtClean="0">
                <a:solidFill>
                  <a:prstClr val="black"/>
                </a:solidFill>
              </a:rPr>
              <a:t>Remember, both the login URL and the registration URL will always begin with:</a:t>
            </a:r>
          </a:p>
          <a:p>
            <a:endParaRPr lang="en-US" dirty="0">
              <a:solidFill>
                <a:prstClr val="black"/>
              </a:solidFill>
            </a:endParaRPr>
          </a:p>
          <a:p>
            <a:r>
              <a:rPr lang="en-US" dirty="0" smtClean="0">
                <a:solidFill>
                  <a:srgbClr val="00B0F0"/>
                </a:solidFill>
              </a:rPr>
              <a:t>https://collabornation.net/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182" y="1148318"/>
            <a:ext cx="5263818" cy="5478477"/>
          </a:xfrm>
          <a:prstGeom prst="rect">
            <a:avLst/>
          </a:prstGeom>
        </p:spPr>
      </p:pic>
      <p:sp>
        <p:nvSpPr>
          <p:cNvPr id="6" name="Right Arrow 5"/>
          <p:cNvSpPr/>
          <p:nvPr/>
        </p:nvSpPr>
        <p:spPr>
          <a:xfrm rot="5400000">
            <a:off x="5203954" y="1381866"/>
            <a:ext cx="457910" cy="3725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0099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754779" y="390525"/>
            <a:ext cx="3965609" cy="523220"/>
          </a:xfrm>
          <a:prstGeom prst="rect">
            <a:avLst/>
          </a:prstGeom>
          <a:noFill/>
        </p:spPr>
        <p:txBody>
          <a:bodyPr wrap="square" rtlCol="0">
            <a:spAutoFit/>
          </a:bodyPr>
          <a:lstStyle/>
          <a:p>
            <a:r>
              <a:rPr lang="en-US" sz="2800" b="1" dirty="0" smtClean="0">
                <a:solidFill>
                  <a:prstClr val="black"/>
                </a:solidFill>
              </a:rPr>
              <a:t>Training Videos</a:t>
            </a:r>
            <a:endParaRPr lang="en-US" sz="2800" b="1" dirty="0">
              <a:solidFill>
                <a:prstClr val="black"/>
              </a:solidFill>
            </a:endParaRPr>
          </a:p>
        </p:txBody>
      </p:sp>
      <p:sp>
        <p:nvSpPr>
          <p:cNvPr id="2" name="TextBox 1"/>
          <p:cNvSpPr txBox="1"/>
          <p:nvPr/>
        </p:nvSpPr>
        <p:spPr>
          <a:xfrm>
            <a:off x="295275" y="1144993"/>
            <a:ext cx="8515350" cy="4708981"/>
          </a:xfrm>
          <a:prstGeom prst="rect">
            <a:avLst/>
          </a:prstGeom>
          <a:noFill/>
        </p:spPr>
        <p:txBody>
          <a:bodyPr wrap="square" numCol="1" rtlCol="0">
            <a:spAutoFit/>
          </a:bodyPr>
          <a:lstStyle/>
          <a:p>
            <a:r>
              <a:rPr lang="en-US" sz="1200" dirty="0" smtClean="0"/>
              <a:t>25:36 </a:t>
            </a:r>
            <a:r>
              <a:rPr lang="en-US" sz="1200" dirty="0"/>
              <a:t>minute video</a:t>
            </a:r>
          </a:p>
          <a:p>
            <a:r>
              <a:rPr lang="en-US" sz="1200" b="1" dirty="0" err="1" smtClean="0"/>
              <a:t>CollaborNation</a:t>
            </a:r>
            <a:r>
              <a:rPr lang="en-US" sz="1200" b="1" dirty="0" smtClean="0"/>
              <a:t> Site Redesign</a:t>
            </a:r>
            <a:endParaRPr lang="en-US" sz="1200" b="1" dirty="0"/>
          </a:p>
          <a:p>
            <a:r>
              <a:rPr lang="en-US" sz="1200" dirty="0"/>
              <a:t>A quick look at our </a:t>
            </a:r>
            <a:r>
              <a:rPr lang="en-US" sz="1200" dirty="0" smtClean="0"/>
              <a:t>site redesign</a:t>
            </a:r>
          </a:p>
          <a:p>
            <a:r>
              <a:rPr lang="en-US" sz="1200" dirty="0">
                <a:hlinkClick r:id="rId4"/>
              </a:rPr>
              <a:t>https://support.cypherworx.com/solution/articles/4000137266-collabornation-site-redesign</a:t>
            </a:r>
            <a:endParaRPr lang="en-US" sz="1200" dirty="0" smtClean="0"/>
          </a:p>
          <a:p>
            <a:endParaRPr lang="en-US" sz="1200" dirty="0"/>
          </a:p>
          <a:p>
            <a:r>
              <a:rPr lang="en-US" sz="1200" dirty="0" smtClean="0"/>
              <a:t>48:39 </a:t>
            </a:r>
            <a:r>
              <a:rPr lang="en-US" sz="1200" dirty="0"/>
              <a:t>minute video</a:t>
            </a:r>
          </a:p>
          <a:p>
            <a:r>
              <a:rPr lang="en-US" sz="1200" b="1" dirty="0" smtClean="0"/>
              <a:t>Admin Users Group Meeting – February 21, 2019</a:t>
            </a:r>
            <a:endParaRPr lang="en-US" sz="1200" b="1" dirty="0"/>
          </a:p>
          <a:p>
            <a:r>
              <a:rPr lang="en-US" sz="1200" dirty="0" smtClean="0"/>
              <a:t>Mike </a:t>
            </a:r>
            <a:r>
              <a:rPr lang="en-US" sz="1200" dirty="0" err="1" smtClean="0"/>
              <a:t>Maether</a:t>
            </a:r>
            <a:r>
              <a:rPr lang="en-US" sz="1200" dirty="0" smtClean="0"/>
              <a:t> gives a tour of the redesign for Site Administrators</a:t>
            </a:r>
            <a:endParaRPr lang="en-US" sz="1200" dirty="0"/>
          </a:p>
          <a:p>
            <a:r>
              <a:rPr lang="en-US" sz="1200" dirty="0">
                <a:hlinkClick r:id="rId5"/>
              </a:rPr>
              <a:t>https://</a:t>
            </a:r>
            <a:r>
              <a:rPr lang="en-US" sz="1200" dirty="0" smtClean="0">
                <a:hlinkClick r:id="rId5"/>
              </a:rPr>
              <a:t>www.screencast.com/t/oaoysdg4ef</a:t>
            </a:r>
            <a:endParaRPr lang="en-US" sz="1200" dirty="0" smtClean="0"/>
          </a:p>
          <a:p>
            <a:endParaRPr lang="en-US" sz="1200" dirty="0"/>
          </a:p>
          <a:p>
            <a:r>
              <a:rPr lang="en-US" sz="1200" dirty="0" smtClean="0"/>
              <a:t>2:44 minute video</a:t>
            </a:r>
          </a:p>
          <a:p>
            <a:r>
              <a:rPr lang="en-US" sz="1200" b="1" dirty="0"/>
              <a:t>Maximize Employee Performance With Assessments</a:t>
            </a:r>
          </a:p>
          <a:p>
            <a:r>
              <a:rPr lang="en-US" sz="1200" dirty="0" smtClean="0"/>
              <a:t>A quick look at our new Assessment Feature</a:t>
            </a:r>
          </a:p>
          <a:p>
            <a:r>
              <a:rPr lang="en-US" sz="1200" dirty="0" smtClean="0">
                <a:hlinkClick r:id="rId6"/>
              </a:rPr>
              <a:t>https</a:t>
            </a:r>
            <a:r>
              <a:rPr lang="en-US" sz="1200" dirty="0">
                <a:hlinkClick r:id="rId6"/>
              </a:rPr>
              <a:t>://www.youtube.com/watch?v=gi5qzVlPK2Q&amp;t=34s</a:t>
            </a:r>
            <a:endParaRPr lang="en-US" sz="1200" dirty="0" smtClean="0"/>
          </a:p>
          <a:p>
            <a:endParaRPr lang="en-US" sz="1200" dirty="0"/>
          </a:p>
          <a:p>
            <a:r>
              <a:rPr lang="en-US" sz="1200" dirty="0" smtClean="0"/>
              <a:t>7:18 minute video </a:t>
            </a:r>
            <a:endParaRPr lang="en-US" sz="1200" dirty="0"/>
          </a:p>
          <a:p>
            <a:r>
              <a:rPr lang="en-US" sz="1200" b="1" dirty="0" smtClean="0"/>
              <a:t>Learning Management System </a:t>
            </a:r>
          </a:p>
          <a:p>
            <a:r>
              <a:rPr lang="en-US" sz="1200" dirty="0" smtClean="0"/>
              <a:t>Details how to take courses, participate in discussions, add events and upload resources.  Admins can see how to use the reporting features, course assignment options and our DIY Course Creation tool. </a:t>
            </a:r>
          </a:p>
          <a:p>
            <a:r>
              <a:rPr lang="en-US" sz="1200" dirty="0" smtClean="0">
                <a:hlinkClick r:id="rId7"/>
              </a:rPr>
              <a:t>https</a:t>
            </a:r>
            <a:r>
              <a:rPr lang="en-US" sz="1200" dirty="0">
                <a:hlinkClick r:id="rId7"/>
              </a:rPr>
              <a:t>://</a:t>
            </a:r>
            <a:r>
              <a:rPr lang="en-US" sz="1200" dirty="0" smtClean="0">
                <a:hlinkClick r:id="rId7"/>
              </a:rPr>
              <a:t>www.youtube.com/watch?v=cOrfDxQdEY4</a:t>
            </a:r>
            <a:endParaRPr lang="en-US" sz="1200" dirty="0" smtClean="0"/>
          </a:p>
          <a:p>
            <a:endParaRPr lang="en-US" sz="1200" dirty="0"/>
          </a:p>
          <a:p>
            <a:r>
              <a:rPr lang="en-US" sz="1200" dirty="0" smtClean="0"/>
              <a:t>10:41 minute video</a:t>
            </a:r>
          </a:p>
          <a:p>
            <a:r>
              <a:rPr lang="en-US" sz="1200" b="1" dirty="0" err="1" smtClean="0"/>
              <a:t>CollaborNation</a:t>
            </a:r>
            <a:r>
              <a:rPr lang="en-US" sz="1200" b="1" dirty="0" smtClean="0"/>
              <a:t> Create-a-Course (DIY) Tutorial</a:t>
            </a:r>
          </a:p>
          <a:p>
            <a:r>
              <a:rPr lang="en-US" sz="1200" dirty="0" smtClean="0"/>
              <a:t>Details the step by step process on how to turn your existing material into an online course.</a:t>
            </a:r>
          </a:p>
          <a:p>
            <a:r>
              <a:rPr lang="en-US" sz="1200" dirty="0">
                <a:hlinkClick r:id="rId8"/>
              </a:rPr>
              <a:t>https://</a:t>
            </a:r>
            <a:r>
              <a:rPr lang="en-US" sz="1200" dirty="0" smtClean="0">
                <a:hlinkClick r:id="rId8"/>
              </a:rPr>
              <a:t>www.youtube.com/watch?v=cX4AXHe5Yak</a:t>
            </a:r>
            <a:endParaRPr lang="en-US" sz="1400" dirty="0"/>
          </a:p>
        </p:txBody>
      </p:sp>
    </p:spTree>
    <p:custDataLst>
      <p:tags r:id="rId1"/>
    </p:custDataLst>
    <p:extLst>
      <p:ext uri="{BB962C8B-B14F-4D97-AF65-F5344CB8AC3E}">
        <p14:creationId xmlns:p14="http://schemas.microsoft.com/office/powerpoint/2010/main" val="390692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45625</TotalTime>
  <Words>1223</Words>
  <Application>Microsoft Office PowerPoint</Application>
  <PresentationFormat>On-screen Show (4:3)</PresentationFormat>
  <Paragraphs>190</Paragraphs>
  <Slides>30</Slides>
  <Notes>25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Hub</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ID1</dc:creator>
  <cp:lastModifiedBy>ddibacco</cp:lastModifiedBy>
  <cp:revision>585</cp:revision>
  <cp:lastPrinted>2013-12-05T16:52:49Z</cp:lastPrinted>
  <dcterms:created xsi:type="dcterms:W3CDTF">2012-01-18T21:52:15Z</dcterms:created>
  <dcterms:modified xsi:type="dcterms:W3CDTF">2019-04-18T21:21:00Z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20098468-10C1-46B5-89C1-C1CFB885ED6C</vt:lpwstr>
  </property>
  <property fmtid="{D5CDD505-2E9C-101B-9397-08002B2CF9AE}" pid="3" name="ArticulatePath">
    <vt:lpwstr>Users Group Meeting 10-18-17</vt:lpwstr>
  </property>
</Properties>
</file>